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65" r:id="rId4"/>
    <p:sldId id="286" r:id="rId5"/>
    <p:sldId id="266" r:id="rId6"/>
    <p:sldId id="284" r:id="rId7"/>
    <p:sldId id="262" r:id="rId8"/>
    <p:sldId id="268" r:id="rId9"/>
    <p:sldId id="269" r:id="rId10"/>
    <p:sldId id="270" r:id="rId11"/>
    <p:sldId id="271" r:id="rId12"/>
    <p:sldId id="272" r:id="rId13"/>
    <p:sldId id="273" r:id="rId14"/>
    <p:sldId id="274" r:id="rId15"/>
    <p:sldId id="276" r:id="rId16"/>
    <p:sldId id="287" r:id="rId17"/>
    <p:sldId id="278" r:id="rId18"/>
    <p:sldId id="288" r:id="rId19"/>
    <p:sldId id="283" r:id="rId20"/>
    <p:sldId id="28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7327" autoAdjust="0"/>
  </p:normalViewPr>
  <p:slideViewPr>
    <p:cSldViewPr>
      <p:cViewPr>
        <p:scale>
          <a:sx n="80" d="100"/>
          <a:sy n="80" d="100"/>
        </p:scale>
        <p:origin x="-1302" y="-216"/>
      </p:cViewPr>
      <p:guideLst>
        <p:guide orient="horz" pos="2160"/>
        <p:guide pos="2880"/>
      </p:guideLst>
    </p:cSldViewPr>
  </p:slideViewPr>
  <p:outlineViewPr>
    <p:cViewPr>
      <p:scale>
        <a:sx n="33" d="100"/>
        <a:sy n="33" d="100"/>
      </p:scale>
      <p:origin x="0" y="205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23.06.2014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23.06.2014</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23528" y="1772816"/>
            <a:ext cx="8501122" cy="2643206"/>
          </a:xfrm>
          <a:ln>
            <a:noFill/>
          </a:ln>
          <a:effectLst>
            <a:reflection blurRad="6350" stA="50000" endA="275" endPos="40000" dist="101600" dir="5400000" sy="-100000" algn="bl" rotWithShape="0"/>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en-US" sz="9600" dirty="0" smtClean="0">
                <a:solidFill>
                  <a:schemeClr val="tx2">
                    <a:lumMod val="50000"/>
                  </a:schemeClr>
                </a:solidFill>
                <a:latin typeface="Algerian" pitchFamily="82" charset="0"/>
              </a:rPr>
              <a:t>Environment</a:t>
            </a:r>
            <a:endParaRPr lang="ru-RU" dirty="0">
              <a:solidFill>
                <a:schemeClr val="tx2">
                  <a:lumMod val="50000"/>
                </a:schemeClr>
              </a:solidFill>
              <a:latin typeface="+mj-lt"/>
            </a:endParaRPr>
          </a:p>
        </p:txBody>
      </p:sp>
      <p:pic>
        <p:nvPicPr>
          <p:cNvPr id="7170" name="Picture 2" descr="I:\МОЁ\лворпвк.jpg"/>
          <p:cNvPicPr>
            <a:picLocks noChangeAspect="1" noChangeArrowheads="1"/>
          </p:cNvPicPr>
          <p:nvPr/>
        </p:nvPicPr>
        <p:blipFill>
          <a:blip r:embed="rId2" cstate="print"/>
          <a:srcRect/>
          <a:stretch>
            <a:fillRect/>
          </a:stretch>
        </p:blipFill>
        <p:spPr bwMode="auto">
          <a:xfrm rot="-840000">
            <a:off x="706266" y="286720"/>
            <a:ext cx="2092446" cy="2504953"/>
          </a:xfrm>
          <a:prstGeom prst="ellipse">
            <a:avLst/>
          </a:prstGeom>
          <a:ln>
            <a:noFill/>
          </a:ln>
          <a:effectLst>
            <a:softEdge rad="112500"/>
          </a:effectLst>
        </p:spPr>
      </p:pic>
      <p:pic>
        <p:nvPicPr>
          <p:cNvPr id="7171" name="Picture 3" descr="I:\МОЁ\дрер.jpg"/>
          <p:cNvPicPr>
            <a:picLocks noChangeAspect="1" noChangeArrowheads="1"/>
          </p:cNvPicPr>
          <p:nvPr/>
        </p:nvPicPr>
        <p:blipFill>
          <a:blip r:embed="rId3" cstate="print"/>
          <a:srcRect/>
          <a:stretch>
            <a:fillRect/>
          </a:stretch>
        </p:blipFill>
        <p:spPr bwMode="auto">
          <a:xfrm>
            <a:off x="3428992" y="1000108"/>
            <a:ext cx="1785950" cy="1422400"/>
          </a:xfrm>
          <a:prstGeom prst="ellipse">
            <a:avLst/>
          </a:prstGeom>
          <a:ln>
            <a:noFill/>
          </a:ln>
          <a:effectLst>
            <a:softEdge rad="112500"/>
          </a:effectLst>
        </p:spPr>
      </p:pic>
      <p:pic>
        <p:nvPicPr>
          <p:cNvPr id="7172" name="Picture 4" descr="I:\МОЁ\олаюпап.jpg"/>
          <p:cNvPicPr>
            <a:picLocks noChangeAspect="1" noChangeArrowheads="1"/>
          </p:cNvPicPr>
          <p:nvPr/>
        </p:nvPicPr>
        <p:blipFill>
          <a:blip r:embed="rId4" cstate="print"/>
          <a:srcRect/>
          <a:stretch>
            <a:fillRect/>
          </a:stretch>
        </p:blipFill>
        <p:spPr bwMode="auto">
          <a:xfrm rot="300000">
            <a:off x="5962902" y="85524"/>
            <a:ext cx="2071702" cy="250033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4"/>
            <a:ext cx="3657600" cy="5697559"/>
          </a:xfrm>
        </p:spPr>
        <p:txBody>
          <a:bodyPr>
            <a:normAutofit lnSpcReduction="10000"/>
          </a:bodyPr>
          <a:lstStyle/>
          <a:p>
            <a:pPr>
              <a:buNone/>
            </a:pPr>
            <a:r>
              <a:rPr lang="en-US" dirty="0" smtClean="0"/>
              <a:t>	</a:t>
            </a:r>
            <a:r>
              <a:rPr lang="en-US" sz="3200" b="1" dirty="0" smtClean="0">
                <a:solidFill>
                  <a:schemeClr val="bg2">
                    <a:lumMod val="40000"/>
                    <a:lumOff val="60000"/>
                  </a:schemeClr>
                </a:solidFill>
              </a:rPr>
              <a:t>High prices from overseas collectors encourage the smuggling of many unique and colourful Australian animals such as the golden-shouldered parrot.</a:t>
            </a:r>
            <a:endParaRPr lang="ru-RU" sz="3200" b="1" dirty="0">
              <a:solidFill>
                <a:schemeClr val="bg2">
                  <a:lumMod val="40000"/>
                  <a:lumOff val="60000"/>
                </a:schemeClr>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00562" y="500042"/>
            <a:ext cx="3332475" cy="5328297"/>
          </a:xfrm>
          <a:prstGeom prst="ellipse">
            <a:avLst/>
          </a:prstGeom>
          <a:ln>
            <a:noFill/>
          </a:ln>
          <a:effectLst>
            <a:softEdge rad="1125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67200" y="428604"/>
            <a:ext cx="3657600" cy="5697559"/>
          </a:xfrm>
        </p:spPr>
        <p:txBody>
          <a:bodyPr/>
          <a:lstStyle/>
          <a:p>
            <a:pPr>
              <a:buNone/>
            </a:pPr>
            <a:r>
              <a:rPr lang="en-US" dirty="0" smtClean="0"/>
              <a:t>	</a:t>
            </a:r>
            <a:r>
              <a:rPr lang="en-US" sz="3600" b="1" dirty="0" smtClean="0">
                <a:solidFill>
                  <a:schemeClr val="bg2">
                    <a:lumMod val="40000"/>
                    <a:lumOff val="60000"/>
                  </a:schemeClr>
                </a:solidFill>
              </a:rPr>
              <a:t>Habitat loss and fishing have decreased the number of fish in the Murray Darling River system.</a:t>
            </a:r>
            <a:endParaRPr lang="ru-RU" sz="3600" b="1" dirty="0">
              <a:solidFill>
                <a:schemeClr val="bg2">
                  <a:lumMod val="40000"/>
                  <a:lumOff val="60000"/>
                </a:schemeClr>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57158" y="2143116"/>
            <a:ext cx="4286248" cy="1967140"/>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4"/>
            <a:ext cx="3657600" cy="5697559"/>
          </a:xfrm>
        </p:spPr>
        <p:txBody>
          <a:bodyPr>
            <a:normAutofit lnSpcReduction="10000"/>
          </a:bodyPr>
          <a:lstStyle/>
          <a:p>
            <a:pPr>
              <a:buNone/>
            </a:pPr>
            <a:r>
              <a:rPr lang="en-US" dirty="0" smtClean="0"/>
              <a:t>	</a:t>
            </a:r>
            <a:r>
              <a:rPr lang="en-US" sz="3200" b="1" dirty="0" smtClean="0">
                <a:solidFill>
                  <a:schemeClr val="bg2">
                    <a:lumMod val="40000"/>
                    <a:lumOff val="60000"/>
                  </a:schemeClr>
                </a:solidFill>
              </a:rPr>
              <a:t>Clearing and grazing have greatly reduced the numbers of peninsula guinea flowers (Hibbertia paeninsularis) on the Eyre Peninsula</a:t>
            </a:r>
            <a:r>
              <a:rPr lang="ru-RU" sz="3200" b="1" dirty="0" smtClean="0">
                <a:solidFill>
                  <a:schemeClr val="bg2">
                    <a:lumMod val="40000"/>
                    <a:lumOff val="60000"/>
                  </a:schemeClr>
                </a:solidFill>
              </a:rPr>
              <a:t>,</a:t>
            </a:r>
            <a:r>
              <a:rPr lang="en-US" sz="3200" b="1" dirty="0" smtClean="0">
                <a:solidFill>
                  <a:schemeClr val="bg2">
                    <a:lumMod val="40000"/>
                    <a:lumOff val="60000"/>
                  </a:schemeClr>
                </a:solidFill>
              </a:rPr>
              <a:t> South Australia.</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3438" y="785795"/>
            <a:ext cx="3837225" cy="4009298"/>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42900"/>
            <a:ext cx="9144000" cy="7215238"/>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69006"/>
          </a:xfrm>
        </p:spPr>
        <p:txBody>
          <a:bodyPr>
            <a:normAutofit/>
          </a:bodyPr>
          <a:lstStyle/>
          <a:p>
            <a:pPr algn="ctr"/>
            <a:r>
              <a:rPr lang="en-US" sz="6000" dirty="0" smtClean="0">
                <a:solidFill>
                  <a:schemeClr val="tx2">
                    <a:lumMod val="50000"/>
                  </a:schemeClr>
                </a:solidFill>
                <a:latin typeface="Algerian" pitchFamily="82" charset="0"/>
              </a:rPr>
              <a:t>What will happen if we don’t protect our planet</a:t>
            </a:r>
            <a:r>
              <a:rPr lang="ru-RU" sz="6000" dirty="0" smtClean="0">
                <a:solidFill>
                  <a:schemeClr val="tx2">
                    <a:lumMod val="50000"/>
                  </a:schemeClr>
                </a:solidFill>
              </a:rPr>
              <a:t>,</a:t>
            </a:r>
            <a:r>
              <a:rPr lang="en-US" sz="6000" dirty="0" smtClean="0">
                <a:solidFill>
                  <a:schemeClr val="tx2">
                    <a:lumMod val="50000"/>
                  </a:schemeClr>
                </a:solidFill>
                <a:latin typeface="Algerian" pitchFamily="82" charset="0"/>
              </a:rPr>
              <a:t> nature and environment?</a:t>
            </a:r>
            <a:endParaRPr lang="ru-RU" sz="6000" dirty="0">
              <a:solidFill>
                <a:schemeClr val="tx2">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58204" cy="1571636"/>
          </a:xfrm>
        </p:spPr>
        <p:txBody>
          <a:bodyPr>
            <a:noAutofit/>
          </a:bodyPr>
          <a:lstStyle/>
          <a:p>
            <a:endParaRPr lang="ru-RU" sz="2400" b="1" dirty="0">
              <a:solidFill>
                <a:schemeClr val="tx2">
                  <a:lumMod val="50000"/>
                </a:schemeClr>
              </a:solidFill>
              <a:latin typeface="+mn-lt"/>
            </a:endParaRPr>
          </a:p>
        </p:txBody>
      </p:sp>
      <p:pic>
        <p:nvPicPr>
          <p:cNvPr id="2050" name="Picture 2" descr="J:\я добрый человек\2867883_large.jpg"/>
          <p:cNvPicPr>
            <a:picLocks noGrp="1" noChangeAspect="1" noChangeArrowheads="1"/>
          </p:cNvPicPr>
          <p:nvPr>
            <p:ph idx="1"/>
          </p:nvPr>
        </p:nvPicPr>
        <p:blipFill>
          <a:blip r:embed="rId2" cstate="print"/>
          <a:srcRect/>
          <a:stretch>
            <a:fillRect/>
          </a:stretch>
        </p:blipFill>
        <p:spPr bwMode="auto">
          <a:xfrm>
            <a:off x="-142908" y="-214338"/>
            <a:ext cx="9572281" cy="7072338"/>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7467600" cy="5697559"/>
          </a:xfrm>
        </p:spPr>
        <p:txBody>
          <a:bodyPr>
            <a:noAutofit/>
          </a:bodyPr>
          <a:lstStyle/>
          <a:p>
            <a:pPr algn="ctr">
              <a:buNone/>
            </a:pPr>
            <a:r>
              <a:rPr lang="en-US" sz="4400" b="1" dirty="0" smtClean="0">
                <a:solidFill>
                  <a:schemeClr val="tx2">
                    <a:lumMod val="50000"/>
                  </a:schemeClr>
                </a:solidFill>
                <a:latin typeface="Algerian" pitchFamily="82" charset="0"/>
              </a:rPr>
              <a:t>Our planet will become a great dump. People will wear masks because of the polluted air. There will be no trees</a:t>
            </a:r>
            <a:r>
              <a:rPr lang="ru-RU" sz="4400" b="1" dirty="0" smtClean="0">
                <a:solidFill>
                  <a:schemeClr val="tx2">
                    <a:lumMod val="50000"/>
                  </a:schemeClr>
                </a:solidFill>
              </a:rPr>
              <a:t>,</a:t>
            </a:r>
            <a:r>
              <a:rPr lang="en-US" sz="4400" b="1" dirty="0" smtClean="0">
                <a:solidFill>
                  <a:schemeClr val="tx2">
                    <a:lumMod val="50000"/>
                  </a:schemeClr>
                </a:solidFill>
                <a:latin typeface="Algerian" pitchFamily="82" charset="0"/>
              </a:rPr>
              <a:t> no green grass. Everything will be of grey colour.</a:t>
            </a:r>
            <a:endParaRPr lang="ru-RU" sz="4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J:\я добрый человек\files.jpg"/>
          <p:cNvPicPr>
            <a:picLocks noGrp="1" noChangeAspect="1" noChangeArrowheads="1"/>
          </p:cNvPicPr>
          <p:nvPr>
            <p:ph idx="1"/>
          </p:nvPr>
        </p:nvPicPr>
        <p:blipFill>
          <a:blip r:embed="rId2" cstate="print"/>
          <a:srcRect/>
          <a:stretch>
            <a:fillRect/>
          </a:stretch>
        </p:blipFill>
        <p:spPr bwMode="auto">
          <a:xfrm>
            <a:off x="0" y="0"/>
            <a:ext cx="9144064"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86808" cy="6643710"/>
          </a:xfrm>
        </p:spPr>
        <p:txBody>
          <a:bodyPr>
            <a:noAutofit/>
          </a:bodyPr>
          <a:lstStyle/>
          <a:p>
            <a:pPr algn="ctr">
              <a:buNone/>
            </a:pPr>
            <a:r>
              <a:rPr lang="en-US" sz="4400" dirty="0" smtClean="0">
                <a:solidFill>
                  <a:schemeClr val="tx2">
                    <a:lumMod val="50000"/>
                  </a:schemeClr>
                </a:solidFill>
                <a:latin typeface="Algerian" pitchFamily="82" charset="0"/>
              </a:rPr>
              <a:t>Factories will pollute the air. The air pollution is dangerous. It will do harm to people</a:t>
            </a:r>
            <a:r>
              <a:rPr lang="ru-RU" sz="4400" dirty="0" smtClean="0">
                <a:solidFill>
                  <a:schemeClr val="tx2">
                    <a:lumMod val="50000"/>
                  </a:schemeClr>
                </a:solidFill>
              </a:rPr>
              <a:t>, </a:t>
            </a:r>
            <a:r>
              <a:rPr lang="en-US" sz="4400" dirty="0" smtClean="0">
                <a:solidFill>
                  <a:schemeClr val="tx2">
                    <a:lumMod val="50000"/>
                  </a:schemeClr>
                </a:solidFill>
                <a:latin typeface="Algerian" pitchFamily="82" charset="0"/>
              </a:rPr>
              <a:t>soil</a:t>
            </a:r>
            <a:r>
              <a:rPr lang="ru-RU" sz="4400" dirty="0" smtClean="0">
                <a:solidFill>
                  <a:schemeClr val="tx2">
                    <a:lumMod val="50000"/>
                  </a:schemeClr>
                </a:solidFill>
              </a:rPr>
              <a:t>, </a:t>
            </a:r>
            <a:r>
              <a:rPr lang="en-US" sz="4400" dirty="0" smtClean="0">
                <a:solidFill>
                  <a:schemeClr val="tx2">
                    <a:lumMod val="50000"/>
                  </a:schemeClr>
                </a:solidFill>
                <a:latin typeface="Algerian" pitchFamily="82" charset="0"/>
              </a:rPr>
              <a:t>water</a:t>
            </a:r>
            <a:r>
              <a:rPr lang="ru-RU" sz="4400" dirty="0" smtClean="0">
                <a:solidFill>
                  <a:schemeClr val="tx2">
                    <a:lumMod val="50000"/>
                  </a:schemeClr>
                </a:solidFill>
              </a:rPr>
              <a:t>, </a:t>
            </a:r>
            <a:r>
              <a:rPr lang="en-US" sz="4400" dirty="0" smtClean="0">
                <a:solidFill>
                  <a:schemeClr val="tx2">
                    <a:lumMod val="50000"/>
                  </a:schemeClr>
                </a:solidFill>
                <a:latin typeface="Algerian" pitchFamily="82" charset="0"/>
              </a:rPr>
              <a:t>wildlife. Everything will die. Government should make strong laws against pollution.</a:t>
            </a:r>
            <a:endParaRPr lang="ru-RU" sz="4400" dirty="0">
              <a:solidFill>
                <a:schemeClr val="tx2">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Documents and Settings\учитель\Рабочий стол\Безымянный3.bmp"/>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1500174"/>
            <a:ext cx="7458100" cy="4714907"/>
          </a:xfrm>
        </p:spPr>
        <p:txBody>
          <a:bodyPr>
            <a:normAutofit/>
          </a:bodyPr>
          <a:lstStyle/>
          <a:p>
            <a:r>
              <a:rPr lang="en-US" sz="3200" b="0" dirty="0" smtClean="0">
                <a:solidFill>
                  <a:schemeClr val="bg2">
                    <a:lumMod val="20000"/>
                    <a:lumOff val="80000"/>
                  </a:schemeClr>
                </a:solidFill>
                <a:latin typeface="+mn-lt"/>
              </a:rPr>
              <a:t>Naked-</a:t>
            </a:r>
            <a:r>
              <a:rPr lang="ru-RU" sz="3200" b="0" dirty="0" smtClean="0">
                <a:solidFill>
                  <a:schemeClr val="bg2">
                    <a:lumMod val="20000"/>
                    <a:lumOff val="80000"/>
                  </a:schemeClr>
                </a:solidFill>
                <a:latin typeface="+mn-lt"/>
              </a:rPr>
              <a:t>голый </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In greed-</a:t>
            </a:r>
            <a:r>
              <a:rPr lang="ru-RU" sz="3200" b="0" dirty="0" smtClean="0">
                <a:solidFill>
                  <a:schemeClr val="bg2">
                    <a:lumMod val="20000"/>
                    <a:lumOff val="80000"/>
                  </a:schemeClr>
                </a:solidFill>
                <a:latin typeface="+mn-lt"/>
              </a:rPr>
              <a:t>в жадности</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A kingdom-</a:t>
            </a:r>
            <a:r>
              <a:rPr lang="ru-RU" sz="3200" b="0" dirty="0" smtClean="0">
                <a:solidFill>
                  <a:schemeClr val="bg2">
                    <a:lumMod val="20000"/>
                    <a:lumOff val="80000"/>
                  </a:schemeClr>
                </a:solidFill>
                <a:latin typeface="+mn-lt"/>
              </a:rPr>
              <a:t>королевство</a:t>
            </a:r>
            <a:r>
              <a:rPr lang="en-US" sz="3200" b="0" dirty="0" smtClean="0">
                <a:solidFill>
                  <a:schemeClr val="bg2">
                    <a:lumMod val="20000"/>
                    <a:lumOff val="80000"/>
                  </a:schemeClr>
                </a:solidFill>
                <a:latin typeface="+mn-lt"/>
              </a:rPr>
              <a:t>  </a:t>
            </a:r>
            <a:r>
              <a:rPr lang="ru-RU" sz="3200" b="0" dirty="0" smtClean="0">
                <a:solidFill>
                  <a:schemeClr val="bg2">
                    <a:lumMod val="20000"/>
                    <a:lumOff val="80000"/>
                  </a:schemeClr>
                </a:solidFill>
                <a:latin typeface="+mn-lt"/>
              </a:rPr>
              <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Nurture-</a:t>
            </a:r>
            <a:r>
              <a:rPr lang="ru-RU" sz="3200" b="0" dirty="0" smtClean="0">
                <a:solidFill>
                  <a:schemeClr val="bg2">
                    <a:lumMod val="20000"/>
                    <a:lumOff val="80000"/>
                  </a:schemeClr>
                </a:solidFill>
                <a:latin typeface="+mn-lt"/>
              </a:rPr>
              <a:t>нянчить</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Take care-</a:t>
            </a:r>
            <a:r>
              <a:rPr lang="ru-RU" sz="3200" b="0" dirty="0" smtClean="0">
                <a:solidFill>
                  <a:schemeClr val="bg2">
                    <a:lumMod val="20000"/>
                    <a:lumOff val="80000"/>
                  </a:schemeClr>
                </a:solidFill>
                <a:latin typeface="+mn-lt"/>
              </a:rPr>
              <a:t>заботиться</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A carved stone-</a:t>
            </a:r>
            <a:r>
              <a:rPr lang="ru-RU" sz="3200" b="0" dirty="0" smtClean="0">
                <a:solidFill>
                  <a:schemeClr val="bg2">
                    <a:lumMod val="20000"/>
                    <a:lumOff val="80000"/>
                  </a:schemeClr>
                </a:solidFill>
                <a:latin typeface="+mn-lt"/>
              </a:rPr>
              <a:t>камень с надписью</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Message-</a:t>
            </a:r>
            <a:r>
              <a:rPr lang="ru-RU" sz="3200" b="0" dirty="0" smtClean="0">
                <a:solidFill>
                  <a:schemeClr val="bg2">
                    <a:lumMod val="20000"/>
                    <a:lumOff val="80000"/>
                  </a:schemeClr>
                </a:solidFill>
                <a:latin typeface="+mn-lt"/>
              </a:rPr>
              <a:t>послание</a:t>
            </a:r>
            <a:r>
              <a:rPr lang="en-US" sz="3200" b="0" dirty="0" smtClean="0">
                <a:solidFill>
                  <a:schemeClr val="bg2">
                    <a:lumMod val="20000"/>
                    <a:lumOff val="80000"/>
                  </a:schemeClr>
                </a:solidFill>
                <a:latin typeface="+mn-lt"/>
              </a:rPr>
              <a:t>          </a:t>
            </a:r>
            <a:r>
              <a:rPr lang="ru-RU" sz="3200" b="0" dirty="0" smtClean="0">
                <a:solidFill>
                  <a:schemeClr val="bg2">
                    <a:lumMod val="20000"/>
                    <a:lumOff val="80000"/>
                  </a:schemeClr>
                </a:solidFill>
                <a:latin typeface="+mn-lt"/>
              </a:rPr>
              <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Humanity-</a:t>
            </a:r>
            <a:r>
              <a:rPr lang="ru-RU" sz="3200" b="0" dirty="0" smtClean="0">
                <a:solidFill>
                  <a:schemeClr val="bg2">
                    <a:lumMod val="20000"/>
                    <a:lumOff val="80000"/>
                  </a:schemeClr>
                </a:solidFill>
                <a:latin typeface="+mn-lt"/>
              </a:rPr>
              <a:t>человечество</a:t>
            </a:r>
            <a:r>
              <a:rPr lang="en-US" sz="3200" b="0" dirty="0" smtClean="0">
                <a:solidFill>
                  <a:schemeClr val="bg2">
                    <a:lumMod val="20000"/>
                    <a:lumOff val="80000"/>
                  </a:schemeClr>
                </a:solidFill>
                <a:latin typeface="+mn-lt"/>
              </a:rPr>
              <a:t>     </a:t>
            </a:r>
            <a:r>
              <a:rPr lang="ru-RU" sz="3200" b="0" dirty="0" smtClean="0">
                <a:solidFill>
                  <a:schemeClr val="bg2">
                    <a:lumMod val="20000"/>
                    <a:lumOff val="80000"/>
                  </a:schemeClr>
                </a:solidFill>
                <a:latin typeface="+mn-lt"/>
              </a:rPr>
              <a:t/>
            </a:r>
            <a:br>
              <a:rPr lang="ru-RU" sz="3200" b="0" dirty="0" smtClean="0">
                <a:solidFill>
                  <a:schemeClr val="bg2">
                    <a:lumMod val="20000"/>
                    <a:lumOff val="80000"/>
                  </a:schemeClr>
                </a:solidFill>
                <a:latin typeface="+mn-lt"/>
              </a:rPr>
            </a:br>
            <a:r>
              <a:rPr lang="en-US" sz="3200" b="0" dirty="0" smtClean="0">
                <a:solidFill>
                  <a:schemeClr val="bg2">
                    <a:lumMod val="20000"/>
                    <a:lumOff val="80000"/>
                  </a:schemeClr>
                </a:solidFill>
                <a:latin typeface="+mn-lt"/>
              </a:rPr>
              <a:t>Mankind</a:t>
            </a:r>
            <a:r>
              <a:rPr lang="ru-RU" sz="3200" b="0" dirty="0" smtClean="0">
                <a:solidFill>
                  <a:schemeClr val="bg2">
                    <a:lumMod val="20000"/>
                    <a:lumOff val="80000"/>
                  </a:schemeClr>
                </a:solidFill>
                <a:latin typeface="+mn-lt"/>
              </a:rPr>
              <a:t>-человечество</a:t>
            </a:r>
            <a:r>
              <a:rPr lang="ru-RU" sz="2000" dirty="0" smtClean="0"/>
              <a:t/>
            </a:r>
            <a:br>
              <a:rPr lang="ru-RU" sz="2000" dirty="0" smtClean="0"/>
            </a:br>
            <a:endParaRPr lang="ru-RU" sz="2000" dirty="0"/>
          </a:p>
        </p:txBody>
      </p:sp>
      <p:sp>
        <p:nvSpPr>
          <p:cNvPr id="5" name="Текст 4"/>
          <p:cNvSpPr>
            <a:spLocks noGrp="1"/>
          </p:cNvSpPr>
          <p:nvPr>
            <p:ph type="body" idx="1"/>
          </p:nvPr>
        </p:nvSpPr>
        <p:spPr>
          <a:xfrm>
            <a:off x="785786" y="428604"/>
            <a:ext cx="6629400" cy="1066688"/>
          </a:xfrm>
          <a:ln>
            <a:noFill/>
          </a:ln>
          <a:effectLst/>
          <a:scene3d>
            <a:camera prst="orthographicFront">
              <a:rot lat="0" lon="0" rev="0"/>
            </a:camera>
            <a:lightRig rig="glow" dir="t">
              <a:rot lat="0" lon="0" rev="14100000"/>
            </a:lightRig>
          </a:scene3d>
          <a:sp3d prstMaterial="softEdge">
            <a:bevelT w="127000" prst="artDeco"/>
          </a:sp3d>
        </p:spPr>
        <p:txBody>
          <a:bodyPr/>
          <a:lstStyle/>
          <a:p>
            <a:r>
              <a:rPr lang="en-US" sz="6000" dirty="0" smtClean="0">
                <a:solidFill>
                  <a:schemeClr val="tx2">
                    <a:lumMod val="50000"/>
                  </a:schemeClr>
                </a:solidFill>
                <a:latin typeface="Algerian" pitchFamily="82" charset="0"/>
              </a:rPr>
              <a:t>Trees. </a:t>
            </a:r>
            <a:r>
              <a:rPr lang="en-US" sz="3200" dirty="0" smtClean="0">
                <a:solidFill>
                  <a:schemeClr val="tx2">
                    <a:lumMod val="50000"/>
                  </a:schemeClr>
                </a:solidFill>
                <a:latin typeface="Algerian" pitchFamily="82" charset="0"/>
              </a:rPr>
              <a:t>dictionary words</a:t>
            </a:r>
            <a:endParaRPr lang="ru-RU" sz="3200" dirty="0" smtClean="0">
              <a:solidFill>
                <a:schemeClr val="tx2">
                  <a:lumMod val="50000"/>
                </a:schemeClr>
              </a:solidFill>
            </a:endParaRPr>
          </a:p>
          <a:p>
            <a:endParaRPr lang="ru-RU"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en-US" sz="4800" dirty="0" smtClean="0">
                <a:solidFill>
                  <a:schemeClr val="tx2">
                    <a:lumMod val="50000"/>
                  </a:schemeClr>
                </a:solidFill>
                <a:latin typeface="Algerian" pitchFamily="82" charset="0"/>
              </a:rPr>
              <a:t>The conclusion.</a:t>
            </a:r>
            <a:endParaRPr lang="ru-RU" sz="4800" dirty="0">
              <a:solidFill>
                <a:schemeClr val="tx2">
                  <a:lumMod val="50000"/>
                </a:schemeClr>
              </a:solidFill>
            </a:endParaRPr>
          </a:p>
        </p:txBody>
      </p:sp>
      <p:sp>
        <p:nvSpPr>
          <p:cNvPr id="5" name="Содержимое 4"/>
          <p:cNvSpPr>
            <a:spLocks noGrp="1"/>
          </p:cNvSpPr>
          <p:nvPr>
            <p:ph idx="1"/>
          </p:nvPr>
        </p:nvSpPr>
        <p:spPr>
          <a:xfrm>
            <a:off x="-142908" y="1214422"/>
            <a:ext cx="8929750" cy="5643578"/>
          </a:xfrm>
        </p:spPr>
        <p:txBody>
          <a:bodyPr>
            <a:noAutofit/>
          </a:bodyPr>
          <a:lstStyle/>
          <a:p>
            <a:pPr>
              <a:buNone/>
            </a:pPr>
            <a:r>
              <a:rPr lang="en-US" sz="2800" dirty="0" smtClean="0"/>
              <a:t>	</a:t>
            </a:r>
            <a:r>
              <a:rPr lang="en-US" sz="3200" b="1" dirty="0" smtClean="0">
                <a:solidFill>
                  <a:schemeClr val="bg2">
                    <a:lumMod val="40000"/>
                    <a:lumOff val="60000"/>
                  </a:schemeClr>
                </a:solidFill>
              </a:rPr>
              <a:t>We should protect our nature, our planet. We should plant trees, because they give us air, water and good soil. We should put litter in the bin. We should recycle things and precycle.</a:t>
            </a:r>
          </a:p>
          <a:p>
            <a:pPr>
              <a:buNone/>
            </a:pPr>
            <a:r>
              <a:rPr lang="en-US" sz="3200" b="1" dirty="0" smtClean="0">
                <a:solidFill>
                  <a:schemeClr val="bg2">
                    <a:lumMod val="40000"/>
                    <a:lumOff val="60000"/>
                  </a:schemeClr>
                </a:solidFill>
              </a:rPr>
              <a:t>	The government should make strong laws. We shouldn’t throw waste into rivers, lakes and seas. We shouldn’t cut down trees. We shouldn’t kill animals and birds. We shouldn’t damage habitats of animals and birds.</a:t>
            </a:r>
            <a:endParaRPr lang="ru-RU" sz="3200" b="1" dirty="0">
              <a:solidFill>
                <a:schemeClr val="bg2">
                  <a:lumMod val="40000"/>
                  <a:lumOff val="60000"/>
                </a:schemeClr>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1000108"/>
            <a:ext cx="8643998" cy="5857892"/>
          </a:xfrm>
        </p:spPr>
        <p:txBody>
          <a:bodyPr numCol="2">
            <a:normAutofit/>
          </a:bodyPr>
          <a:lstStyle/>
          <a:p>
            <a:pPr algn="l"/>
            <a:r>
              <a:rPr sz="1400" b="0" dirty="0" smtClean="0">
                <a:solidFill>
                  <a:schemeClr val="bg2">
                    <a:lumMod val="20000"/>
                    <a:lumOff val="80000"/>
                  </a:schemeClr>
                </a:solidFill>
                <a:latin typeface="+mn-lt"/>
                <a:cs typeface="Arial" pitchFamily="34" charset="0"/>
              </a:rPr>
              <a:t>Trees   are my mother,</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Trees   are my father,</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Trees   are my brothers and sisters,</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Trees   are my children.</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Trees   are my family.</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Men are going to the moon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And leaving the earth naked: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In greed and in thoughtlessness.</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They are destroying the Forests.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Trees give us air,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Water and good soil;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And the trees are being cut down.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We should create</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 kingdom of trees.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How do we create a kingdom  of trees?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Plant a tree every time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 child is born.</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Protect the tree</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As you would the child:</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Nurture it, help it, take care of it</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So it grows like a child.</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Plant a second tree for marriage: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Love it as you love each other,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Then it will come to symbolize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The meeting of two souls.</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Plant a third tree for a death,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And put a carved stone near it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With the name of the deceased;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So you will remember your father,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Your grandfather.</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This is how to create</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 kingdom of trees.</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If WE</a:t>
            </a:r>
            <a:r>
              <a:rPr sz="1400" b="0" cap="small" dirty="0" smtClean="0">
                <a:solidFill>
                  <a:schemeClr val="bg2">
                    <a:lumMod val="20000"/>
                    <a:lumOff val="80000"/>
                  </a:schemeClr>
                </a:solidFill>
                <a:latin typeface="+mn-lt"/>
                <a:cs typeface="Arial" pitchFamily="34" charset="0"/>
              </a:rPr>
              <a:t> DO it</a:t>
            </a:r>
            <a:r>
              <a:rPr sz="1400" b="0" dirty="0" smtClean="0">
                <a:solidFill>
                  <a:schemeClr val="bg2">
                    <a:lumMod val="20000"/>
                    <a:lumOff val="80000"/>
                  </a:schemeClr>
                </a:solidFill>
                <a:latin typeface="+mn-lt"/>
                <a:cs typeface="Arial" pitchFamily="34" charset="0"/>
              </a:rPr>
              <a:t> we will have fresh air,</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Pure water    and rich soil.</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 </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This is my message for humanity.</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This is how to create</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 kingdom of trees,</a:t>
            </a:r>
            <a:r>
              <a:rPr lang="ru-RU" sz="1400" b="0" dirty="0" smtClean="0">
                <a:solidFill>
                  <a:schemeClr val="bg2">
                    <a:lumMod val="20000"/>
                    <a:lumOff val="80000"/>
                  </a:schemeClr>
                </a:solidFill>
                <a:latin typeface="+mn-lt"/>
                <a:cs typeface="Arial" pitchFamily="34" charset="0"/>
              </a:rPr>
              <a:t/>
            </a:r>
            <a:br>
              <a:rPr lang="ru-RU" sz="1400" b="0" dirty="0" smtClean="0">
                <a:solidFill>
                  <a:schemeClr val="bg2">
                    <a:lumMod val="20000"/>
                    <a:lumOff val="80000"/>
                  </a:schemeClr>
                </a:solidFill>
                <a:latin typeface="+mn-lt"/>
                <a:cs typeface="Arial" pitchFamily="34" charset="0"/>
              </a:rPr>
            </a:br>
            <a:r>
              <a:rPr sz="1400" b="0" dirty="0" smtClean="0">
                <a:solidFill>
                  <a:schemeClr val="bg2">
                    <a:lumMod val="20000"/>
                    <a:lumOff val="80000"/>
                  </a:schemeClr>
                </a:solidFill>
                <a:latin typeface="+mn-lt"/>
                <a:cs typeface="Arial" pitchFamily="34" charset="0"/>
              </a:rPr>
              <a:t>And bring happiness to all mankind.</a:t>
            </a:r>
            <a:r>
              <a:rPr lang="ru-RU" sz="1200" b="0" dirty="0" smtClean="0">
                <a:solidFill>
                  <a:schemeClr val="bg2">
                    <a:lumMod val="20000"/>
                    <a:lumOff val="80000"/>
                  </a:schemeClr>
                </a:solidFill>
                <a:latin typeface="+mn-lt"/>
                <a:cs typeface="Arial" pitchFamily="34" charset="0"/>
              </a:rPr>
              <a:t/>
            </a:r>
            <a:br>
              <a:rPr lang="ru-RU" sz="1200" b="0" dirty="0" smtClean="0">
                <a:solidFill>
                  <a:schemeClr val="bg2">
                    <a:lumMod val="20000"/>
                    <a:lumOff val="80000"/>
                  </a:schemeClr>
                </a:solidFill>
                <a:latin typeface="+mn-lt"/>
                <a:cs typeface="Arial" pitchFamily="34" charset="0"/>
              </a:rPr>
            </a:br>
            <a:r>
              <a:rPr sz="1200" b="0" dirty="0" smtClean="0">
                <a:solidFill>
                  <a:schemeClr val="bg2">
                    <a:lumMod val="20000"/>
                    <a:lumOff val="80000"/>
                  </a:schemeClr>
                </a:solidFill>
                <a:latin typeface="+mn-lt"/>
                <a:cs typeface="Arial" pitchFamily="34" charset="0"/>
              </a:rPr>
              <a:t>   </a:t>
            </a:r>
            <a:r>
              <a:rPr lang="ru-RU" sz="1200" b="0" dirty="0" smtClean="0">
                <a:solidFill>
                  <a:schemeClr val="bg2">
                    <a:lumMod val="20000"/>
                    <a:lumOff val="80000"/>
                  </a:schemeClr>
                </a:solidFill>
                <a:latin typeface="+mn-lt"/>
                <a:cs typeface="Arial" pitchFamily="34" charset="0"/>
              </a:rPr>
              <a:t/>
            </a:r>
            <a:br>
              <a:rPr lang="ru-RU" sz="1200" b="0" dirty="0" smtClean="0">
                <a:solidFill>
                  <a:schemeClr val="bg2">
                    <a:lumMod val="20000"/>
                    <a:lumOff val="80000"/>
                  </a:schemeClr>
                </a:solidFill>
                <a:latin typeface="+mn-lt"/>
                <a:cs typeface="Arial" pitchFamily="34" charset="0"/>
              </a:rPr>
            </a:br>
            <a:r>
              <a:rPr sz="1200" b="0" dirty="0" smtClean="0">
                <a:solidFill>
                  <a:schemeClr val="bg2">
                    <a:lumMod val="20000"/>
                    <a:lumOff val="80000"/>
                  </a:schemeClr>
                </a:solidFill>
                <a:latin typeface="+mn-lt"/>
                <a:cs typeface="Arial" pitchFamily="34" charset="0"/>
              </a:rPr>
              <a:t>  </a:t>
            </a:r>
            <a:r>
              <a:rPr lang="ru-RU" sz="1200" b="0" dirty="0" smtClean="0">
                <a:solidFill>
                  <a:schemeClr val="bg2">
                    <a:lumMod val="20000"/>
                    <a:lumOff val="80000"/>
                  </a:schemeClr>
                </a:solidFill>
                <a:latin typeface="+mn-lt"/>
                <a:cs typeface="Arial" pitchFamily="34" charset="0"/>
              </a:rPr>
              <a:t/>
            </a:r>
            <a:br>
              <a:rPr lang="ru-RU" sz="1200" b="0" dirty="0" smtClean="0">
                <a:solidFill>
                  <a:schemeClr val="bg2">
                    <a:lumMod val="20000"/>
                    <a:lumOff val="80000"/>
                  </a:schemeClr>
                </a:solidFill>
                <a:latin typeface="+mn-lt"/>
                <a:cs typeface="Arial" pitchFamily="34" charset="0"/>
              </a:rPr>
            </a:br>
            <a:r>
              <a:rPr sz="1200" b="0" dirty="0" smtClean="0">
                <a:solidFill>
                  <a:schemeClr val="bg2">
                    <a:lumMod val="20000"/>
                    <a:lumOff val="80000"/>
                  </a:schemeClr>
                </a:solidFill>
                <a:latin typeface="+mn-lt"/>
                <a:cs typeface="Arial" pitchFamily="34" charset="0"/>
              </a:rPr>
              <a:t>      </a:t>
            </a:r>
            <a:br>
              <a:rPr sz="1200" b="0" dirty="0" smtClean="0">
                <a:solidFill>
                  <a:schemeClr val="bg2">
                    <a:lumMod val="20000"/>
                    <a:lumOff val="80000"/>
                  </a:schemeClr>
                </a:solidFill>
                <a:latin typeface="+mn-lt"/>
                <a:cs typeface="Arial" pitchFamily="34" charset="0"/>
              </a:rPr>
            </a:br>
            <a:r>
              <a:rPr sz="1200" b="0" dirty="0" smtClean="0">
                <a:solidFill>
                  <a:schemeClr val="bg2">
                    <a:lumMod val="20000"/>
                    <a:lumOff val="80000"/>
                  </a:schemeClr>
                </a:solidFill>
                <a:latin typeface="+mn-lt"/>
                <a:cs typeface="Arial" pitchFamily="34" charset="0"/>
              </a:rPr>
              <a:t/>
            </a:r>
            <a:br>
              <a:rPr sz="1200" b="0" dirty="0" smtClean="0">
                <a:solidFill>
                  <a:schemeClr val="bg2">
                    <a:lumMod val="20000"/>
                    <a:lumOff val="80000"/>
                  </a:schemeClr>
                </a:solidFill>
                <a:latin typeface="+mn-lt"/>
                <a:cs typeface="Arial" pitchFamily="34" charset="0"/>
              </a:rPr>
            </a:br>
            <a:r>
              <a:rPr sz="1200" b="0" dirty="0" smtClean="0">
                <a:solidFill>
                  <a:schemeClr val="bg2">
                    <a:lumMod val="20000"/>
                    <a:lumOff val="80000"/>
                  </a:schemeClr>
                </a:solidFill>
                <a:latin typeface="+mn-lt"/>
                <a:cs typeface="Arial" pitchFamily="34" charset="0"/>
              </a:rPr>
              <a:t/>
            </a:r>
            <a:br>
              <a:rPr sz="1200" b="0" dirty="0" smtClean="0">
                <a:solidFill>
                  <a:schemeClr val="bg2">
                    <a:lumMod val="20000"/>
                    <a:lumOff val="80000"/>
                  </a:schemeClr>
                </a:solidFill>
                <a:latin typeface="+mn-lt"/>
                <a:cs typeface="Arial" pitchFamily="34" charset="0"/>
              </a:rPr>
            </a:br>
            <a:r>
              <a:rPr lang="ru-RU" sz="800" b="0" dirty="0" smtClean="0">
                <a:solidFill>
                  <a:schemeClr val="bg2">
                    <a:lumMod val="20000"/>
                    <a:lumOff val="80000"/>
                  </a:schemeClr>
                </a:solidFill>
                <a:cs typeface="Arial" pitchFamily="34" charset="0"/>
              </a:rPr>
              <a:t/>
            </a:r>
            <a:br>
              <a:rPr lang="ru-RU" sz="800" b="0" dirty="0" smtClean="0">
                <a:solidFill>
                  <a:schemeClr val="bg2">
                    <a:lumMod val="20000"/>
                    <a:lumOff val="80000"/>
                  </a:schemeClr>
                </a:solidFill>
                <a:cs typeface="Arial" pitchFamily="34" charset="0"/>
              </a:rPr>
            </a:br>
            <a:endParaRPr lang="ru-RU" sz="800" b="0" dirty="0">
              <a:solidFill>
                <a:schemeClr val="bg2">
                  <a:lumMod val="20000"/>
                  <a:lumOff val="80000"/>
                </a:schemeClr>
              </a:solidFill>
            </a:endParaRPr>
          </a:p>
        </p:txBody>
      </p:sp>
      <p:sp>
        <p:nvSpPr>
          <p:cNvPr id="5" name="Подзаголовок 4"/>
          <p:cNvSpPr>
            <a:spLocks noGrp="1"/>
          </p:cNvSpPr>
          <p:nvPr>
            <p:ph type="subTitle" idx="1"/>
          </p:nvPr>
        </p:nvSpPr>
        <p:spPr>
          <a:xfrm>
            <a:off x="928662" y="714356"/>
            <a:ext cx="6480048" cy="368478"/>
          </a:xfrm>
        </p:spPr>
        <p:txBody>
          <a:bodyPr>
            <a:noAutofit/>
          </a:bodyPr>
          <a:lstStyle/>
          <a:p>
            <a:pPr algn="ctr"/>
            <a:r>
              <a:rPr lang="en-US" sz="6000" dirty="0" smtClean="0">
                <a:solidFill>
                  <a:schemeClr val="tx2">
                    <a:lumMod val="50000"/>
                  </a:schemeClr>
                </a:solidFill>
                <a:latin typeface="Algerian" pitchFamily="82" charset="0"/>
              </a:rPr>
              <a:t>Trees</a:t>
            </a:r>
            <a:endParaRPr lang="ru-RU" sz="6000" dirty="0">
              <a:solidFill>
                <a:schemeClr val="tx2">
                  <a:lumMod val="50000"/>
                </a:schemeClr>
              </a:solidFill>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dirty="0" smtClean="0">
                <a:solidFill>
                  <a:schemeClr val="tx2">
                    <a:lumMod val="50000"/>
                  </a:schemeClr>
                </a:solidFill>
                <a:latin typeface="Algerian" pitchFamily="82" charset="0"/>
              </a:rPr>
              <a:t>The most accute ecological problems</a:t>
            </a:r>
            <a:r>
              <a:rPr lang="ru-RU" sz="4800" dirty="0" smtClean="0">
                <a:solidFill>
                  <a:schemeClr val="tx2">
                    <a:lumMod val="50000"/>
                  </a:schemeClr>
                </a:solidFill>
              </a:rPr>
              <a:t>:</a:t>
            </a:r>
            <a:endParaRPr lang="ru-RU" sz="4800" dirty="0">
              <a:solidFill>
                <a:schemeClr val="tx2">
                  <a:lumMod val="50000"/>
                </a:schemeClr>
              </a:solidFill>
            </a:endParaRPr>
          </a:p>
        </p:txBody>
      </p:sp>
      <p:sp>
        <p:nvSpPr>
          <p:cNvPr id="3" name="Содержимое 2"/>
          <p:cNvSpPr>
            <a:spLocks noGrp="1"/>
          </p:cNvSpPr>
          <p:nvPr>
            <p:ph idx="1"/>
          </p:nvPr>
        </p:nvSpPr>
        <p:spPr>
          <a:xfrm>
            <a:off x="428596" y="1643050"/>
            <a:ext cx="7467600" cy="4525963"/>
          </a:xfrm>
        </p:spPr>
        <p:txBody>
          <a:bodyPr>
            <a:normAutofit lnSpcReduction="10000"/>
          </a:bodyPr>
          <a:lstStyle/>
          <a:p>
            <a:pPr marL="550926" indent="-514350">
              <a:buFont typeface="+mj-lt"/>
              <a:buAutoNum type="arabicPeriod"/>
            </a:pPr>
            <a:r>
              <a:rPr lang="en-US" sz="4000" b="1" dirty="0" smtClean="0">
                <a:solidFill>
                  <a:schemeClr val="bg2">
                    <a:lumMod val="40000"/>
                    <a:lumOff val="60000"/>
                  </a:schemeClr>
                </a:solidFill>
              </a:rPr>
              <a:t>Air</a:t>
            </a:r>
            <a:r>
              <a:rPr lang="ru-RU" sz="4000" b="1" dirty="0" smtClean="0">
                <a:solidFill>
                  <a:schemeClr val="bg2">
                    <a:lumMod val="40000"/>
                    <a:lumOff val="60000"/>
                  </a:schemeClr>
                </a:solidFill>
              </a:rPr>
              <a:t> </a:t>
            </a:r>
            <a:r>
              <a:rPr lang="en-US" sz="4000" b="1" dirty="0" smtClean="0">
                <a:solidFill>
                  <a:schemeClr val="bg2">
                    <a:lumMod val="40000"/>
                    <a:lumOff val="60000"/>
                  </a:schemeClr>
                </a:solidFill>
              </a:rPr>
              <a:t>pollution</a:t>
            </a:r>
          </a:p>
          <a:p>
            <a:pPr marL="550926" indent="-514350">
              <a:buFont typeface="+mj-lt"/>
              <a:buAutoNum type="arabicPeriod"/>
            </a:pPr>
            <a:r>
              <a:rPr lang="en-US" sz="4000" b="1" dirty="0" smtClean="0">
                <a:solidFill>
                  <a:schemeClr val="bg2">
                    <a:lumMod val="40000"/>
                    <a:lumOff val="60000"/>
                  </a:schemeClr>
                </a:solidFill>
              </a:rPr>
              <a:t>Water pollution</a:t>
            </a:r>
          </a:p>
          <a:p>
            <a:pPr marL="550926" indent="-514350">
              <a:buFont typeface="+mj-lt"/>
              <a:buAutoNum type="arabicPeriod"/>
            </a:pPr>
            <a:r>
              <a:rPr lang="en-US" sz="4000" b="1" dirty="0" smtClean="0">
                <a:solidFill>
                  <a:schemeClr val="bg2">
                    <a:lumMod val="40000"/>
                    <a:lumOff val="60000"/>
                  </a:schemeClr>
                </a:solidFill>
              </a:rPr>
              <a:t>Acid rain</a:t>
            </a:r>
          </a:p>
          <a:p>
            <a:pPr marL="550926" indent="-514350">
              <a:buFont typeface="+mj-lt"/>
              <a:buAutoNum type="arabicPeriod"/>
            </a:pPr>
            <a:r>
              <a:rPr lang="en-US" sz="4000" b="1" dirty="0" smtClean="0">
                <a:solidFill>
                  <a:schemeClr val="bg2">
                    <a:lumMod val="40000"/>
                    <a:lumOff val="60000"/>
                  </a:schemeClr>
                </a:solidFill>
              </a:rPr>
              <a:t>Ozone depletion</a:t>
            </a:r>
          </a:p>
          <a:p>
            <a:pPr marL="550926" indent="-514350">
              <a:buFont typeface="+mj-lt"/>
              <a:buAutoNum type="arabicPeriod"/>
            </a:pPr>
            <a:r>
              <a:rPr lang="en-US" sz="4000" b="1" dirty="0" smtClean="0">
                <a:solidFill>
                  <a:schemeClr val="bg2">
                    <a:lumMod val="40000"/>
                    <a:lumOff val="60000"/>
                  </a:schemeClr>
                </a:solidFill>
              </a:rPr>
              <a:t>Greenhouse effect</a:t>
            </a:r>
          </a:p>
          <a:p>
            <a:pPr marL="550926" indent="-514350">
              <a:buFont typeface="+mj-lt"/>
              <a:buAutoNum type="arabicPeriod"/>
            </a:pPr>
            <a:r>
              <a:rPr lang="en-US" sz="4000" b="1" dirty="0" smtClean="0">
                <a:solidFill>
                  <a:schemeClr val="bg2">
                    <a:lumMod val="40000"/>
                    <a:lumOff val="60000"/>
                  </a:schemeClr>
                </a:solidFill>
              </a:rPr>
              <a:t>Animals extinction</a:t>
            </a:r>
          </a:p>
          <a:p>
            <a:pPr marL="550926" indent="-514350">
              <a:buNone/>
            </a:pPr>
            <a:r>
              <a:rPr lang="en-US" dirty="0" smtClean="0"/>
              <a:t> </a:t>
            </a:r>
            <a:endParaRPr lang="ru-RU" dirty="0"/>
          </a:p>
        </p:txBody>
      </p:sp>
      <p:pic>
        <p:nvPicPr>
          <p:cNvPr id="1026" name="Picture 2" descr="I:\МОЁ\86.jpg"/>
          <p:cNvPicPr>
            <a:picLocks noChangeAspect="1" noChangeArrowheads="1"/>
          </p:cNvPicPr>
          <p:nvPr/>
        </p:nvPicPr>
        <p:blipFill>
          <a:blip r:embed="rId2" cstate="print"/>
          <a:srcRect/>
          <a:stretch>
            <a:fillRect/>
          </a:stretch>
        </p:blipFill>
        <p:spPr bwMode="auto">
          <a:xfrm>
            <a:off x="5000628" y="1428736"/>
            <a:ext cx="3653180" cy="2789252"/>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chemeClr val="tx2">
                    <a:lumMod val="50000"/>
                  </a:schemeClr>
                </a:solidFill>
              </a:rPr>
              <a:t>«</a:t>
            </a:r>
            <a:r>
              <a:rPr lang="en-US" sz="5400" dirty="0" smtClean="0">
                <a:solidFill>
                  <a:schemeClr val="tx2">
                    <a:lumMod val="50000"/>
                  </a:schemeClr>
                </a:solidFill>
                <a:latin typeface="Algerian" pitchFamily="82" charset="0"/>
              </a:rPr>
              <a:t>Too much garbage</a:t>
            </a:r>
            <a:r>
              <a:rPr lang="ru-RU" sz="5400" dirty="0" smtClean="0">
                <a:solidFill>
                  <a:schemeClr val="tx2">
                    <a:lumMod val="50000"/>
                  </a:schemeClr>
                </a:solidFill>
              </a:rPr>
              <a:t>»</a:t>
            </a:r>
            <a:endParaRPr lang="ru-RU" sz="5400" dirty="0">
              <a:solidFill>
                <a:schemeClr val="tx2">
                  <a:lumMod val="50000"/>
                </a:schemeClr>
              </a:solidFill>
            </a:endParaRPr>
          </a:p>
        </p:txBody>
      </p:sp>
      <p:sp>
        <p:nvSpPr>
          <p:cNvPr id="3" name="Содержимое 2"/>
          <p:cNvSpPr>
            <a:spLocks noGrp="1"/>
          </p:cNvSpPr>
          <p:nvPr>
            <p:ph idx="1"/>
          </p:nvPr>
        </p:nvSpPr>
        <p:spPr>
          <a:xfrm>
            <a:off x="357158" y="1428736"/>
            <a:ext cx="8143932" cy="5214974"/>
          </a:xfrm>
        </p:spPr>
        <p:txBody>
          <a:bodyPr>
            <a:normAutofit fontScale="25000" lnSpcReduction="20000"/>
          </a:bodyPr>
          <a:lstStyle/>
          <a:p>
            <a:pPr>
              <a:buNone/>
            </a:pPr>
            <a:r>
              <a:rPr lang="en-US" sz="4800" dirty="0" smtClean="0"/>
              <a:t> </a:t>
            </a:r>
            <a:endParaRPr lang="ru-RU" sz="4800" dirty="0" smtClean="0"/>
          </a:p>
          <a:p>
            <a:pPr>
              <a:buNone/>
            </a:pPr>
            <a:r>
              <a:rPr lang="en-US" sz="8400" b="1" dirty="0" smtClean="0">
                <a:solidFill>
                  <a:schemeClr val="tx2">
                    <a:lumMod val="50000"/>
                  </a:schemeClr>
                </a:solidFill>
              </a:rPr>
              <a:t>GARBAGE AWAY! </a:t>
            </a:r>
            <a:endParaRPr lang="ru-RU" sz="8400" dirty="0" smtClean="0">
              <a:solidFill>
                <a:schemeClr val="tx2">
                  <a:lumMod val="50000"/>
                </a:schemeClr>
              </a:solidFill>
            </a:endParaRPr>
          </a:p>
          <a:p>
            <a:pPr>
              <a:buNone/>
            </a:pPr>
            <a:r>
              <a:rPr lang="en-US" sz="8400" dirty="0" smtClean="0"/>
              <a:t>     </a:t>
            </a:r>
            <a:r>
              <a:rPr lang="en-US" sz="8400" b="1" dirty="0" smtClean="0">
                <a:solidFill>
                  <a:schemeClr val="bg2">
                    <a:lumMod val="40000"/>
                    <a:lumOff val="60000"/>
                  </a:schemeClr>
                </a:solidFill>
              </a:rPr>
              <a:t>When you throw something away, it goes in a garbage can. Once a week the garbage truck comes and the can is emptied, and that's the last you see of it. But what do you think happens to the garbage then? Does it just disappear? No way!</a:t>
            </a:r>
            <a:endParaRPr lang="ru-RU" sz="8400" b="1" dirty="0" smtClean="0">
              <a:solidFill>
                <a:schemeClr val="bg2">
                  <a:lumMod val="40000"/>
                  <a:lumOff val="60000"/>
                </a:schemeClr>
              </a:solidFill>
            </a:endParaRPr>
          </a:p>
          <a:p>
            <a:pPr>
              <a:buNone/>
            </a:pPr>
            <a:r>
              <a:rPr lang="en-US" sz="8400" dirty="0" smtClean="0"/>
              <a:t> </a:t>
            </a:r>
            <a:endParaRPr lang="ru-RU" sz="8400" dirty="0" smtClean="0"/>
          </a:p>
          <a:p>
            <a:pPr>
              <a:buNone/>
            </a:pPr>
            <a:r>
              <a:rPr lang="en-US" sz="8400" b="1" dirty="0" smtClean="0">
                <a:solidFill>
                  <a:schemeClr val="tx2">
                    <a:lumMod val="50000"/>
                  </a:schemeClr>
                </a:solidFill>
              </a:rPr>
              <a:t>WHAT HAPPENS</a:t>
            </a:r>
            <a:endParaRPr lang="ru-RU" sz="8400" dirty="0" smtClean="0">
              <a:solidFill>
                <a:schemeClr val="tx2">
                  <a:lumMod val="50000"/>
                </a:schemeClr>
              </a:solidFill>
            </a:endParaRPr>
          </a:p>
          <a:p>
            <a:pPr>
              <a:buNone/>
            </a:pPr>
            <a:r>
              <a:rPr lang="en-US" sz="8400" dirty="0" smtClean="0"/>
              <a:t>     </a:t>
            </a:r>
            <a:r>
              <a:rPr lang="en-US" sz="8400" b="1" dirty="0" smtClean="0">
                <a:solidFill>
                  <a:schemeClr val="bg2">
                    <a:lumMod val="40000"/>
                    <a:lumOff val="60000"/>
                  </a:schemeClr>
                </a:solidFill>
              </a:rPr>
              <a:t> Almost all garbage is taken to a garbage dump, or </a:t>
            </a:r>
            <a:r>
              <a:rPr lang="en-US" sz="8400" b="1" i="1" dirty="0" smtClean="0">
                <a:solidFill>
                  <a:schemeClr val="bg2">
                    <a:lumMod val="40000"/>
                    <a:lumOff val="60000"/>
                  </a:schemeClr>
                </a:solidFill>
              </a:rPr>
              <a:t>land­fill, </a:t>
            </a:r>
            <a:r>
              <a:rPr lang="en-US" sz="8400" b="1" dirty="0" smtClean="0">
                <a:solidFill>
                  <a:schemeClr val="bg2">
                    <a:lumMod val="40000"/>
                    <a:lumOff val="60000"/>
                  </a:schemeClr>
                </a:solidFill>
              </a:rPr>
              <a:t>where the garbage truck empties it onto the ground. After the truck leaves, a big tractor comes along and pushes dirt on top of the    garbage. So, most of our garbage is just buried.</a:t>
            </a:r>
            <a:endParaRPr lang="ru-RU" sz="8400" b="1" dirty="0" smtClean="0">
              <a:solidFill>
                <a:schemeClr val="bg2">
                  <a:lumMod val="40000"/>
                  <a:lumOff val="60000"/>
                </a:schemeClr>
              </a:solidFill>
            </a:endParaRPr>
          </a:p>
          <a:p>
            <a:pPr>
              <a:buNone/>
            </a:pPr>
            <a:r>
              <a:rPr lang="en-US" sz="8400" dirty="0" smtClean="0"/>
              <a:t> </a:t>
            </a:r>
            <a:endParaRPr lang="ru-RU" sz="8400" dirty="0" smtClean="0"/>
          </a:p>
          <a:p>
            <a:pPr>
              <a:buNone/>
            </a:pPr>
            <a:r>
              <a:rPr lang="en-US" sz="8400" b="1" dirty="0" smtClean="0">
                <a:solidFill>
                  <a:schemeClr val="tx2">
                    <a:lumMod val="50000"/>
                  </a:schemeClr>
                </a:solidFill>
              </a:rPr>
              <a:t>THE BIG MESS</a:t>
            </a:r>
            <a:endParaRPr lang="ru-RU" sz="8400" dirty="0" smtClean="0">
              <a:solidFill>
                <a:schemeClr val="tx2">
                  <a:lumMod val="50000"/>
                </a:schemeClr>
              </a:solidFill>
            </a:endParaRPr>
          </a:p>
          <a:p>
            <a:pPr>
              <a:buNone/>
            </a:pPr>
            <a:r>
              <a:rPr lang="en-US" sz="8400" dirty="0" smtClean="0"/>
              <a:t>     </a:t>
            </a:r>
            <a:r>
              <a:rPr lang="en-US" sz="8400" b="1" dirty="0" smtClean="0">
                <a:solidFill>
                  <a:schemeClr val="bg2">
                    <a:lumMod val="40000"/>
                    <a:lumOff val="60000"/>
                  </a:schemeClr>
                </a:solidFill>
              </a:rPr>
              <a:t>Now we are making so much garbage that in many places, there is not enough room to bury it all.</a:t>
            </a:r>
            <a:endParaRPr lang="ru-RU" sz="8400" b="1" dirty="0" smtClean="0">
              <a:solidFill>
                <a:schemeClr val="bg2">
                  <a:lumMod val="40000"/>
                  <a:lumOff val="60000"/>
                </a:schemeClr>
              </a:solidFill>
            </a:endParaRPr>
          </a:p>
          <a:p>
            <a:pPr>
              <a:buNone/>
            </a:pPr>
            <a:r>
              <a:rPr lang="en-US" sz="4800" dirty="0" smtClean="0"/>
              <a:t> </a:t>
            </a:r>
            <a:endParaRPr lang="ru-RU" sz="4800" dirty="0" smtClean="0"/>
          </a:p>
          <a:p>
            <a:pPr>
              <a:buNone/>
            </a:pPr>
            <a:endParaRPr lang="ru-RU" sz="56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1" end="1"/>
                                            </p:txEl>
                                          </p:spTgt>
                                        </p:tgtEl>
                                      </p:cBhvr>
                                      <p:to x="80000" y="100000"/>
                                    </p:animScale>
                                    <p:anim by="(#ppt_w*0.10)" calcmode="lin" valueType="num">
                                      <p:cBhvr>
                                        <p:cTn id="7" dur="250" autoRev="1" fill="hold">
                                          <p:stCondLst>
                                            <p:cond delay="0"/>
                                          </p:stCondLst>
                                        </p:cTn>
                                        <p:tgtEl>
                                          <p:spTgt spid="3">
                                            <p:txEl>
                                              <p:pRg st="1" end="1"/>
                                            </p:txEl>
                                          </p:spTgt>
                                        </p:tgtEl>
                                        <p:attrNameLst>
                                          <p:attrName>ppt_x</p:attrName>
                                        </p:attrNameLst>
                                      </p:cBhvr>
                                    </p:anim>
                                    <p:anim by="(-#ppt_w*0.10)" calcmode="lin" valueType="num">
                                      <p:cBhvr>
                                        <p:cTn id="8" dur="250" autoRev="1" fill="hold">
                                          <p:stCondLst>
                                            <p:cond delay="0"/>
                                          </p:stCondLst>
                                        </p:cTn>
                                        <p:tgtEl>
                                          <p:spTgt spid="3">
                                            <p:txEl>
                                              <p:pRg st="1" end="1"/>
                                            </p:txEl>
                                          </p:spTgt>
                                        </p:tgtEl>
                                        <p:attrNameLst>
                                          <p:attrName>ppt_y</p:attrName>
                                        </p:attrNameLst>
                                      </p:cBhvr>
                                    </p:anim>
                                    <p:animRot by="-480000">
                                      <p:cBhvr>
                                        <p:cTn id="9" dur="250" autoRev="1" fill="hold">
                                          <p:stCondLst>
                                            <p:cond delay="0"/>
                                          </p:stCondLst>
                                        </p:cTn>
                                        <p:tgtEl>
                                          <p:spTgt spid="3">
                                            <p:txEl>
                                              <p:pRg st="1" end="1"/>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nodeType="clickEffect">
                                  <p:stCondLst>
                                    <p:cond delay="0"/>
                                  </p:stCondLst>
                                  <p:iterate type="lt">
                                    <p:tmPct val="10000"/>
                                  </p:iterate>
                                  <p:childTnLst>
                                    <p:animScale>
                                      <p:cBhvr>
                                        <p:cTn id="13" dur="250" autoRev="1" fill="hold">
                                          <p:stCondLst>
                                            <p:cond delay="0"/>
                                          </p:stCondLst>
                                        </p:cTn>
                                        <p:tgtEl>
                                          <p:spTgt spid="3">
                                            <p:txEl>
                                              <p:pRg st="4" end="4"/>
                                            </p:txEl>
                                          </p:spTgt>
                                        </p:tgtEl>
                                      </p:cBhvr>
                                      <p:to x="80000" y="100000"/>
                                    </p:animScale>
                                    <p:anim by="(#ppt_w*0.10)" calcmode="lin" valueType="num">
                                      <p:cBhvr>
                                        <p:cTn id="14" dur="250" autoRev="1" fill="hold">
                                          <p:stCondLst>
                                            <p:cond delay="0"/>
                                          </p:stCondLst>
                                        </p:cTn>
                                        <p:tgtEl>
                                          <p:spTgt spid="3">
                                            <p:txEl>
                                              <p:pRg st="4" end="4"/>
                                            </p:txEl>
                                          </p:spTgt>
                                        </p:tgtEl>
                                        <p:attrNameLst>
                                          <p:attrName>ppt_x</p:attrName>
                                        </p:attrNameLst>
                                      </p:cBhvr>
                                    </p:anim>
                                    <p:anim by="(-#ppt_w*0.10)" calcmode="lin" valueType="num">
                                      <p:cBhvr>
                                        <p:cTn id="15" dur="250" autoRev="1" fill="hold">
                                          <p:stCondLst>
                                            <p:cond delay="0"/>
                                          </p:stCondLst>
                                        </p:cTn>
                                        <p:tgtEl>
                                          <p:spTgt spid="3">
                                            <p:txEl>
                                              <p:pRg st="4" end="4"/>
                                            </p:txEl>
                                          </p:spTgt>
                                        </p:tgtEl>
                                        <p:attrNameLst>
                                          <p:attrName>ppt_y</p:attrName>
                                        </p:attrNameLst>
                                      </p:cBhvr>
                                    </p:anim>
                                    <p:animRot by="-480000">
                                      <p:cBhvr>
                                        <p:cTn id="16" dur="250" autoRev="1" fill="hold">
                                          <p:stCondLst>
                                            <p:cond delay="0"/>
                                          </p:stCondLst>
                                        </p:cTn>
                                        <p:tgtEl>
                                          <p:spTgt spid="3">
                                            <p:txEl>
                                              <p:pRg st="4" end="4"/>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nodeType="clickEffect">
                                  <p:stCondLst>
                                    <p:cond delay="0"/>
                                  </p:stCondLst>
                                  <p:iterate type="lt">
                                    <p:tmPct val="10000"/>
                                  </p:iterate>
                                  <p:childTnLst>
                                    <p:animScale>
                                      <p:cBhvr>
                                        <p:cTn id="20" dur="250" autoRev="1" fill="hold">
                                          <p:stCondLst>
                                            <p:cond delay="0"/>
                                          </p:stCondLst>
                                        </p:cTn>
                                        <p:tgtEl>
                                          <p:spTgt spid="3">
                                            <p:txEl>
                                              <p:pRg st="7" end="7"/>
                                            </p:txEl>
                                          </p:spTgt>
                                        </p:tgtEl>
                                      </p:cBhvr>
                                      <p:to x="80000" y="100000"/>
                                    </p:animScale>
                                    <p:anim by="(#ppt_w*0.10)" calcmode="lin" valueType="num">
                                      <p:cBhvr>
                                        <p:cTn id="21" dur="250" autoRev="1" fill="hold">
                                          <p:stCondLst>
                                            <p:cond delay="0"/>
                                          </p:stCondLst>
                                        </p:cTn>
                                        <p:tgtEl>
                                          <p:spTgt spid="3">
                                            <p:txEl>
                                              <p:pRg st="7" end="7"/>
                                            </p:txEl>
                                          </p:spTgt>
                                        </p:tgtEl>
                                        <p:attrNameLst>
                                          <p:attrName>ppt_x</p:attrName>
                                        </p:attrNameLst>
                                      </p:cBhvr>
                                    </p:anim>
                                    <p:anim by="(-#ppt_w*0.10)" calcmode="lin" valueType="num">
                                      <p:cBhvr>
                                        <p:cTn id="22" dur="250" autoRev="1" fill="hold">
                                          <p:stCondLst>
                                            <p:cond delay="0"/>
                                          </p:stCondLst>
                                        </p:cTn>
                                        <p:tgtEl>
                                          <p:spTgt spid="3">
                                            <p:txEl>
                                              <p:pRg st="7" end="7"/>
                                            </p:txEl>
                                          </p:spTgt>
                                        </p:tgtEl>
                                        <p:attrNameLst>
                                          <p:attrName>ppt_y</p:attrName>
                                        </p:attrNameLst>
                                      </p:cBhvr>
                                    </p:anim>
                                    <p:animRot by="-480000">
                                      <p:cBhvr>
                                        <p:cTn id="23" dur="250" autoRev="1"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dirty="0" smtClean="0">
                <a:solidFill>
                  <a:schemeClr val="tx2">
                    <a:lumMod val="50000"/>
                  </a:schemeClr>
                </a:solidFill>
              </a:rPr>
              <a:t>«</a:t>
            </a:r>
            <a:r>
              <a:rPr lang="en-US" sz="5400" dirty="0" smtClean="0">
                <a:solidFill>
                  <a:schemeClr val="tx2">
                    <a:lumMod val="50000"/>
                  </a:schemeClr>
                </a:solidFill>
                <a:latin typeface="Algerian" pitchFamily="82" charset="0"/>
              </a:rPr>
              <a:t>Too much garbage</a:t>
            </a:r>
            <a:r>
              <a:rPr lang="ru-RU" sz="5400" dirty="0" smtClean="0">
                <a:solidFill>
                  <a:schemeClr val="tx2">
                    <a:lumMod val="50000"/>
                  </a:schemeClr>
                </a:solidFill>
              </a:rPr>
              <a:t>»</a:t>
            </a:r>
            <a:endParaRPr lang="ru-RU" sz="4800" dirty="0"/>
          </a:p>
        </p:txBody>
      </p:sp>
      <p:sp>
        <p:nvSpPr>
          <p:cNvPr id="3" name="Содержимое 2"/>
          <p:cNvSpPr>
            <a:spLocks noGrp="1"/>
          </p:cNvSpPr>
          <p:nvPr>
            <p:ph idx="1"/>
          </p:nvPr>
        </p:nvSpPr>
        <p:spPr>
          <a:xfrm>
            <a:off x="428596" y="1571612"/>
            <a:ext cx="7467600" cy="4525963"/>
          </a:xfrm>
        </p:spPr>
        <p:txBody>
          <a:bodyPr>
            <a:normAutofit fontScale="25000" lnSpcReduction="20000"/>
          </a:bodyPr>
          <a:lstStyle/>
          <a:p>
            <a:pPr>
              <a:buNone/>
            </a:pPr>
            <a:r>
              <a:rPr lang="en-US" sz="9200" b="1" dirty="0" smtClean="0">
                <a:solidFill>
                  <a:schemeClr val="tx2">
                    <a:lumMod val="50000"/>
                  </a:schemeClr>
                </a:solidFill>
              </a:rPr>
              <a:t>OUR MISSION</a:t>
            </a:r>
            <a:endParaRPr lang="ru-RU" sz="9200" dirty="0" smtClean="0">
              <a:solidFill>
                <a:schemeClr val="tx2">
                  <a:lumMod val="50000"/>
                </a:schemeClr>
              </a:solidFill>
            </a:endParaRPr>
          </a:p>
          <a:p>
            <a:pPr>
              <a:buNone/>
            </a:pPr>
            <a:r>
              <a:rPr lang="en-US" sz="9200" b="1" dirty="0" smtClean="0">
                <a:solidFill>
                  <a:schemeClr val="bg2">
                    <a:lumMod val="40000"/>
                    <a:lumOff val="60000"/>
                  </a:schemeClr>
                </a:solidFill>
              </a:rPr>
              <a:t>     We have to act fast and cut down the amount of garbage we make. Can we do it? You bet!</a:t>
            </a:r>
            <a:endParaRPr lang="ru-RU" sz="9200" b="1" dirty="0" smtClean="0">
              <a:solidFill>
                <a:schemeClr val="bg2">
                  <a:lumMod val="40000"/>
                  <a:lumOff val="60000"/>
                </a:schemeClr>
              </a:solidFill>
            </a:endParaRPr>
          </a:p>
          <a:p>
            <a:pPr>
              <a:buNone/>
            </a:pPr>
            <a:r>
              <a:rPr lang="en-US" sz="9200" dirty="0" smtClean="0"/>
              <a:t> </a:t>
            </a:r>
            <a:endParaRPr lang="ru-RU" sz="9200" dirty="0" smtClean="0">
              <a:solidFill>
                <a:schemeClr val="tx2">
                  <a:lumMod val="50000"/>
                </a:schemeClr>
              </a:solidFill>
            </a:endParaRPr>
          </a:p>
          <a:p>
            <a:pPr>
              <a:buNone/>
            </a:pPr>
            <a:r>
              <a:rPr lang="en-US" sz="9200" b="1" dirty="0" smtClean="0">
                <a:solidFill>
                  <a:schemeClr val="tx2">
                    <a:lumMod val="50000"/>
                  </a:schemeClr>
                </a:solidFill>
              </a:rPr>
              <a:t>HERE'S HOW</a:t>
            </a:r>
            <a:endParaRPr lang="ru-RU" sz="9200" dirty="0" smtClean="0">
              <a:solidFill>
                <a:schemeClr val="tx2">
                  <a:lumMod val="50000"/>
                </a:schemeClr>
              </a:solidFill>
            </a:endParaRPr>
          </a:p>
          <a:p>
            <a:pPr>
              <a:buNone/>
            </a:pPr>
            <a:r>
              <a:rPr lang="en-US" sz="9200" b="1" dirty="0" smtClean="0">
                <a:solidFill>
                  <a:schemeClr val="bg2">
                    <a:lumMod val="40000"/>
                    <a:lumOff val="60000"/>
                  </a:schemeClr>
                </a:solidFill>
              </a:rPr>
              <a:t>     We can recycle (which means re-using materials instead of throwing them away) and precycle (which means not buying things that can't be re-used, like plastic wrapping and other packaging.) If we recycle' and precycle we will produce a lot less garbage, and help keep our planet green!</a:t>
            </a:r>
            <a:endParaRPr lang="ru-RU" sz="9200" b="1" dirty="0" smtClean="0">
              <a:solidFill>
                <a:schemeClr val="bg2">
                  <a:lumMod val="40000"/>
                  <a:lumOff val="60000"/>
                </a:schemeClr>
              </a:solidFill>
            </a:endParaRPr>
          </a:p>
          <a:p>
            <a:pPr>
              <a:buNone/>
            </a:pPr>
            <a:r>
              <a:rPr lang="en-US" sz="9200" b="1" dirty="0" smtClean="0">
                <a:solidFill>
                  <a:schemeClr val="bg2">
                    <a:lumMod val="40000"/>
                    <a:lumOff val="60000"/>
                  </a:schemeClr>
                </a:solidFill>
              </a:rPr>
              <a:t>     Recycling and precycling projects can be lots of fun. </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nodeType="clickEffect">
                                  <p:stCondLst>
                                    <p:cond delay="0"/>
                                  </p:stCondLst>
                                  <p:iterate type="lt">
                                    <p:tmPct val="10000"/>
                                  </p:iterate>
                                  <p:childTnLst>
                                    <p:animScale>
                                      <p:cBhvr>
                                        <p:cTn id="13" dur="250" autoRev="1" fill="hold">
                                          <p:stCondLst>
                                            <p:cond delay="0"/>
                                          </p:stCondLst>
                                        </p:cTn>
                                        <p:tgtEl>
                                          <p:spTgt spid="3">
                                            <p:txEl>
                                              <p:pRg st="3" end="3"/>
                                            </p:txEl>
                                          </p:spTgt>
                                        </p:tgtEl>
                                      </p:cBhvr>
                                      <p:to x="80000" y="100000"/>
                                    </p:animScale>
                                    <p:anim by="(#ppt_w*0.10)" calcmode="lin" valueType="num">
                                      <p:cBhvr>
                                        <p:cTn id="14" dur="250" autoRev="1" fill="hold">
                                          <p:stCondLst>
                                            <p:cond delay="0"/>
                                          </p:stCondLst>
                                        </p:cTn>
                                        <p:tgtEl>
                                          <p:spTgt spid="3">
                                            <p:txEl>
                                              <p:pRg st="3" end="3"/>
                                            </p:txEl>
                                          </p:spTgt>
                                        </p:tgtEl>
                                        <p:attrNameLst>
                                          <p:attrName>ppt_x</p:attrName>
                                        </p:attrNameLst>
                                      </p:cBhvr>
                                    </p:anim>
                                    <p:anim by="(-#ppt_w*0.10)" calcmode="lin" valueType="num">
                                      <p:cBhvr>
                                        <p:cTn id="15" dur="250" autoRev="1" fill="hold">
                                          <p:stCondLst>
                                            <p:cond delay="0"/>
                                          </p:stCondLst>
                                        </p:cTn>
                                        <p:tgtEl>
                                          <p:spTgt spid="3">
                                            <p:txEl>
                                              <p:pRg st="3" end="3"/>
                                            </p:txEl>
                                          </p:spTgt>
                                        </p:tgtEl>
                                        <p:attrNameLst>
                                          <p:attrName>ppt_y</p:attrName>
                                        </p:attrNameLst>
                                      </p:cBhvr>
                                    </p:anim>
                                    <p:animRot by="-480000">
                                      <p:cBhvr>
                                        <p:cTn id="16" dur="250" autoRev="1"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solidFill>
                  <a:schemeClr val="tx2">
                    <a:lumMod val="50000"/>
                  </a:schemeClr>
                </a:solidFill>
                <a:latin typeface="Algerian" pitchFamily="82" charset="0"/>
              </a:rPr>
              <a:t>How green are you?</a:t>
            </a:r>
            <a:endParaRPr lang="ru-RU" sz="5400" dirty="0">
              <a:solidFill>
                <a:schemeClr val="tx2">
                  <a:lumMod val="50000"/>
                </a:schemeClr>
              </a:solidFill>
            </a:endParaRPr>
          </a:p>
        </p:txBody>
      </p:sp>
      <p:sp>
        <p:nvSpPr>
          <p:cNvPr id="3" name="Содержимое 2"/>
          <p:cNvSpPr>
            <a:spLocks noGrp="1"/>
          </p:cNvSpPr>
          <p:nvPr>
            <p:ph idx="1"/>
          </p:nvPr>
        </p:nvSpPr>
        <p:spPr/>
        <p:txBody>
          <a:bodyPr>
            <a:normAutofit fontScale="62500" lnSpcReduction="20000"/>
          </a:bodyPr>
          <a:lstStyle/>
          <a:p>
            <a:pPr marL="550926" lvl="0" indent="-514350">
              <a:buFont typeface="+mj-lt"/>
              <a:buAutoNum type="arabicPeriod"/>
            </a:pPr>
            <a:r>
              <a:rPr lang="en-US" b="1" dirty="0" smtClean="0">
                <a:solidFill>
                  <a:schemeClr val="bg2">
                    <a:lumMod val="40000"/>
                    <a:lumOff val="60000"/>
                  </a:schemeClr>
                </a:solidFill>
              </a:rPr>
              <a:t>Do you use a regular aerosol deodorant?</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or anyone in your family use plastic razors?</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take a bath rather than a  shower?</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use a washing machine more than twice a week?</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ever have all radiators in the house switched on at the same time?</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ever have all the lights switched on at the same time?</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like to stock up food in the freezer?</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any windows in your home let in draughts?</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drive a car with an unconverted petrol tank?</a:t>
            </a:r>
            <a:endParaRPr lang="ru-RU" b="1" dirty="0" smtClean="0">
              <a:solidFill>
                <a:schemeClr val="bg2">
                  <a:lumMod val="40000"/>
                  <a:lumOff val="60000"/>
                </a:schemeClr>
              </a:solidFill>
            </a:endParaRPr>
          </a:p>
          <a:p>
            <a:pPr marL="550926" lvl="0" indent="-514350">
              <a:buFont typeface="+mj-lt"/>
              <a:buAutoNum type="arabicPeriod"/>
            </a:pPr>
            <a:r>
              <a:rPr lang="en-US" b="1" dirty="0" smtClean="0">
                <a:solidFill>
                  <a:schemeClr val="bg2">
                    <a:lumMod val="40000"/>
                    <a:lumOff val="60000"/>
                  </a:schemeClr>
                </a:solidFill>
              </a:rPr>
              <a:t>Do you ever think you pay more for the packaging than the item you buy? </a:t>
            </a:r>
            <a:endParaRPr lang="ru-RU" b="1" dirty="0" smtClean="0">
              <a:solidFill>
                <a:schemeClr val="bg2">
                  <a:lumMod val="40000"/>
                  <a:lumOff val="60000"/>
                </a:schemeClr>
              </a:solidFill>
            </a:endParaRPr>
          </a:p>
          <a:p>
            <a:pPr>
              <a:buNone/>
            </a:pPr>
            <a:r>
              <a:rPr lang="en-US" dirty="0" smtClean="0"/>
              <a:t>If  you answered  yes  to  just one  of  these  questions, you  are  not  GREEN  enough.</a:t>
            </a:r>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nodeType="clickEffect">
                                  <p:stCondLst>
                                    <p:cond delay="0"/>
                                  </p:stCondLst>
                                  <p:iterate type="lt">
                                    <p:tmPct val="10000"/>
                                  </p:iterate>
                                  <p:childTnLst>
                                    <p:animScale>
                                      <p:cBhvr>
                                        <p:cTn id="13" dur="250" autoRev="1" fill="hold">
                                          <p:stCondLst>
                                            <p:cond delay="0"/>
                                          </p:stCondLst>
                                        </p:cTn>
                                        <p:tgtEl>
                                          <p:spTgt spid="3">
                                            <p:txEl>
                                              <p:pRg st="1" end="1"/>
                                            </p:txEl>
                                          </p:spTgt>
                                        </p:tgtEl>
                                      </p:cBhvr>
                                      <p:to x="80000" y="100000"/>
                                    </p:animScale>
                                    <p:anim by="(#ppt_w*0.10)" calcmode="lin" valueType="num">
                                      <p:cBhvr>
                                        <p:cTn id="14" dur="250" autoRev="1" fill="hold">
                                          <p:stCondLst>
                                            <p:cond delay="0"/>
                                          </p:stCondLst>
                                        </p:cTn>
                                        <p:tgtEl>
                                          <p:spTgt spid="3">
                                            <p:txEl>
                                              <p:pRg st="1" end="1"/>
                                            </p:txEl>
                                          </p:spTgt>
                                        </p:tgtEl>
                                        <p:attrNameLst>
                                          <p:attrName>ppt_x</p:attrName>
                                        </p:attrNameLst>
                                      </p:cBhvr>
                                    </p:anim>
                                    <p:anim by="(-#ppt_w*0.10)" calcmode="lin" valueType="num">
                                      <p:cBhvr>
                                        <p:cTn id="15" dur="250" autoRev="1" fill="hold">
                                          <p:stCondLst>
                                            <p:cond delay="0"/>
                                          </p:stCondLst>
                                        </p:cTn>
                                        <p:tgtEl>
                                          <p:spTgt spid="3">
                                            <p:txEl>
                                              <p:pRg st="1" end="1"/>
                                            </p:txEl>
                                          </p:spTgt>
                                        </p:tgtEl>
                                        <p:attrNameLst>
                                          <p:attrName>ppt_y</p:attrName>
                                        </p:attrNameLst>
                                      </p:cBhvr>
                                    </p:anim>
                                    <p:animRot by="-480000">
                                      <p:cBhvr>
                                        <p:cTn id="16" dur="250" autoRev="1" fill="hold">
                                          <p:stCondLst>
                                            <p:cond delay="0"/>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nodeType="clickEffect">
                                  <p:stCondLst>
                                    <p:cond delay="0"/>
                                  </p:stCondLst>
                                  <p:iterate type="lt">
                                    <p:tmPct val="10000"/>
                                  </p:iterate>
                                  <p:childTnLst>
                                    <p:animScale>
                                      <p:cBhvr>
                                        <p:cTn id="20" dur="250" autoRev="1" fill="hold">
                                          <p:stCondLst>
                                            <p:cond delay="0"/>
                                          </p:stCondLst>
                                        </p:cTn>
                                        <p:tgtEl>
                                          <p:spTgt spid="3">
                                            <p:txEl>
                                              <p:pRg st="2" end="2"/>
                                            </p:txEl>
                                          </p:spTgt>
                                        </p:tgtEl>
                                      </p:cBhvr>
                                      <p:to x="80000" y="100000"/>
                                    </p:animScale>
                                    <p:anim by="(#ppt_w*0.10)" calcmode="lin" valueType="num">
                                      <p:cBhvr>
                                        <p:cTn id="21" dur="250" autoRev="1" fill="hold">
                                          <p:stCondLst>
                                            <p:cond delay="0"/>
                                          </p:stCondLst>
                                        </p:cTn>
                                        <p:tgtEl>
                                          <p:spTgt spid="3">
                                            <p:txEl>
                                              <p:pRg st="2" end="2"/>
                                            </p:txEl>
                                          </p:spTgt>
                                        </p:tgtEl>
                                        <p:attrNameLst>
                                          <p:attrName>ppt_x</p:attrName>
                                        </p:attrNameLst>
                                      </p:cBhvr>
                                    </p:anim>
                                    <p:anim by="(-#ppt_w*0.10)" calcmode="lin" valueType="num">
                                      <p:cBhvr>
                                        <p:cTn id="22" dur="250" autoRev="1" fill="hold">
                                          <p:stCondLst>
                                            <p:cond delay="0"/>
                                          </p:stCondLst>
                                        </p:cTn>
                                        <p:tgtEl>
                                          <p:spTgt spid="3">
                                            <p:txEl>
                                              <p:pRg st="2" end="2"/>
                                            </p:txEl>
                                          </p:spTgt>
                                        </p:tgtEl>
                                        <p:attrNameLst>
                                          <p:attrName>ppt_y</p:attrName>
                                        </p:attrNameLst>
                                      </p:cBhvr>
                                    </p:anim>
                                    <p:animRot by="-480000">
                                      <p:cBhvr>
                                        <p:cTn id="23" dur="250" autoRev="1" fill="hold">
                                          <p:stCondLst>
                                            <p:cond delay="0"/>
                                          </p:stCondLst>
                                        </p:cTn>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6" presetClass="emph" presetSubtype="0" fill="hold" nodeType="clickEffect">
                                  <p:stCondLst>
                                    <p:cond delay="0"/>
                                  </p:stCondLst>
                                  <p:iterate type="lt">
                                    <p:tmPct val="10000"/>
                                  </p:iterate>
                                  <p:childTnLst>
                                    <p:animScale>
                                      <p:cBhvr>
                                        <p:cTn id="27" dur="250" autoRev="1" fill="hold">
                                          <p:stCondLst>
                                            <p:cond delay="0"/>
                                          </p:stCondLst>
                                        </p:cTn>
                                        <p:tgtEl>
                                          <p:spTgt spid="3">
                                            <p:txEl>
                                              <p:pRg st="3" end="3"/>
                                            </p:txEl>
                                          </p:spTgt>
                                        </p:tgtEl>
                                      </p:cBhvr>
                                      <p:to x="80000" y="100000"/>
                                    </p:animScale>
                                    <p:anim by="(#ppt_w*0.10)" calcmode="lin" valueType="num">
                                      <p:cBhvr>
                                        <p:cTn id="28" dur="250" autoRev="1" fill="hold">
                                          <p:stCondLst>
                                            <p:cond delay="0"/>
                                          </p:stCondLst>
                                        </p:cTn>
                                        <p:tgtEl>
                                          <p:spTgt spid="3">
                                            <p:txEl>
                                              <p:pRg st="3" end="3"/>
                                            </p:txEl>
                                          </p:spTgt>
                                        </p:tgtEl>
                                        <p:attrNameLst>
                                          <p:attrName>ppt_x</p:attrName>
                                        </p:attrNameLst>
                                      </p:cBhvr>
                                    </p:anim>
                                    <p:anim by="(-#ppt_w*0.10)" calcmode="lin" valueType="num">
                                      <p:cBhvr>
                                        <p:cTn id="29" dur="250" autoRev="1" fill="hold">
                                          <p:stCondLst>
                                            <p:cond delay="0"/>
                                          </p:stCondLst>
                                        </p:cTn>
                                        <p:tgtEl>
                                          <p:spTgt spid="3">
                                            <p:txEl>
                                              <p:pRg st="3" end="3"/>
                                            </p:txEl>
                                          </p:spTgt>
                                        </p:tgtEl>
                                        <p:attrNameLst>
                                          <p:attrName>ppt_y</p:attrName>
                                        </p:attrNameLst>
                                      </p:cBhvr>
                                    </p:anim>
                                    <p:animRot by="-480000">
                                      <p:cBhvr>
                                        <p:cTn id="30" dur="250" autoRev="1" fill="hold">
                                          <p:stCondLst>
                                            <p:cond delay="0"/>
                                          </p:stCondLst>
                                        </p:cTn>
                                        <p:tgtEl>
                                          <p:spTgt spid="3">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6" presetClass="emph" presetSubtype="0" fill="hold" nodeType="clickEffect">
                                  <p:stCondLst>
                                    <p:cond delay="0"/>
                                  </p:stCondLst>
                                  <p:iterate type="lt">
                                    <p:tmPct val="10000"/>
                                  </p:iterate>
                                  <p:childTnLst>
                                    <p:animScale>
                                      <p:cBhvr>
                                        <p:cTn id="34" dur="250" autoRev="1" fill="hold">
                                          <p:stCondLst>
                                            <p:cond delay="0"/>
                                          </p:stCondLst>
                                        </p:cTn>
                                        <p:tgtEl>
                                          <p:spTgt spid="3">
                                            <p:txEl>
                                              <p:pRg st="4" end="4"/>
                                            </p:txEl>
                                          </p:spTgt>
                                        </p:tgtEl>
                                      </p:cBhvr>
                                      <p:to x="80000" y="100000"/>
                                    </p:animScale>
                                    <p:anim by="(#ppt_w*0.10)" calcmode="lin" valueType="num">
                                      <p:cBhvr>
                                        <p:cTn id="35" dur="250" autoRev="1" fill="hold">
                                          <p:stCondLst>
                                            <p:cond delay="0"/>
                                          </p:stCondLst>
                                        </p:cTn>
                                        <p:tgtEl>
                                          <p:spTgt spid="3">
                                            <p:txEl>
                                              <p:pRg st="4" end="4"/>
                                            </p:txEl>
                                          </p:spTgt>
                                        </p:tgtEl>
                                        <p:attrNameLst>
                                          <p:attrName>ppt_x</p:attrName>
                                        </p:attrNameLst>
                                      </p:cBhvr>
                                    </p:anim>
                                    <p:anim by="(-#ppt_w*0.10)" calcmode="lin" valueType="num">
                                      <p:cBhvr>
                                        <p:cTn id="36" dur="250" autoRev="1" fill="hold">
                                          <p:stCondLst>
                                            <p:cond delay="0"/>
                                          </p:stCondLst>
                                        </p:cTn>
                                        <p:tgtEl>
                                          <p:spTgt spid="3">
                                            <p:txEl>
                                              <p:pRg st="4" end="4"/>
                                            </p:txEl>
                                          </p:spTgt>
                                        </p:tgtEl>
                                        <p:attrNameLst>
                                          <p:attrName>ppt_y</p:attrName>
                                        </p:attrNameLst>
                                      </p:cBhvr>
                                    </p:anim>
                                    <p:animRot by="-480000">
                                      <p:cBhvr>
                                        <p:cTn id="37" dur="250" autoRev="1" fill="hold">
                                          <p:stCondLst>
                                            <p:cond delay="0"/>
                                          </p:stCondLst>
                                        </p:cTn>
                                        <p:tgtEl>
                                          <p:spTgt spid="3">
                                            <p:txEl>
                                              <p:pRg st="4" end="4"/>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6" presetClass="emph" presetSubtype="0" fill="hold" nodeType="clickEffect">
                                  <p:stCondLst>
                                    <p:cond delay="0"/>
                                  </p:stCondLst>
                                  <p:iterate type="lt">
                                    <p:tmPct val="10000"/>
                                  </p:iterate>
                                  <p:childTnLst>
                                    <p:animScale>
                                      <p:cBhvr>
                                        <p:cTn id="41" dur="250" autoRev="1" fill="hold">
                                          <p:stCondLst>
                                            <p:cond delay="0"/>
                                          </p:stCondLst>
                                        </p:cTn>
                                        <p:tgtEl>
                                          <p:spTgt spid="3">
                                            <p:txEl>
                                              <p:pRg st="5" end="5"/>
                                            </p:txEl>
                                          </p:spTgt>
                                        </p:tgtEl>
                                      </p:cBhvr>
                                      <p:to x="80000" y="100000"/>
                                    </p:animScale>
                                    <p:anim by="(#ppt_w*0.10)" calcmode="lin" valueType="num">
                                      <p:cBhvr>
                                        <p:cTn id="42" dur="250" autoRev="1" fill="hold">
                                          <p:stCondLst>
                                            <p:cond delay="0"/>
                                          </p:stCondLst>
                                        </p:cTn>
                                        <p:tgtEl>
                                          <p:spTgt spid="3">
                                            <p:txEl>
                                              <p:pRg st="5" end="5"/>
                                            </p:txEl>
                                          </p:spTgt>
                                        </p:tgtEl>
                                        <p:attrNameLst>
                                          <p:attrName>ppt_x</p:attrName>
                                        </p:attrNameLst>
                                      </p:cBhvr>
                                    </p:anim>
                                    <p:anim by="(-#ppt_w*0.10)" calcmode="lin" valueType="num">
                                      <p:cBhvr>
                                        <p:cTn id="43" dur="250" autoRev="1" fill="hold">
                                          <p:stCondLst>
                                            <p:cond delay="0"/>
                                          </p:stCondLst>
                                        </p:cTn>
                                        <p:tgtEl>
                                          <p:spTgt spid="3">
                                            <p:txEl>
                                              <p:pRg st="5" end="5"/>
                                            </p:txEl>
                                          </p:spTgt>
                                        </p:tgtEl>
                                        <p:attrNameLst>
                                          <p:attrName>ppt_y</p:attrName>
                                        </p:attrNameLst>
                                      </p:cBhvr>
                                    </p:anim>
                                    <p:animRot by="-480000">
                                      <p:cBhvr>
                                        <p:cTn id="44" dur="250" autoRev="1" fill="hold">
                                          <p:stCondLst>
                                            <p:cond delay="0"/>
                                          </p:stCondLst>
                                        </p:cTn>
                                        <p:tgtEl>
                                          <p:spTgt spid="3">
                                            <p:txEl>
                                              <p:pRg st="5" end="5"/>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6" presetClass="emph" presetSubtype="0" fill="hold" nodeType="clickEffect">
                                  <p:stCondLst>
                                    <p:cond delay="0"/>
                                  </p:stCondLst>
                                  <p:iterate type="lt">
                                    <p:tmPct val="10000"/>
                                  </p:iterate>
                                  <p:childTnLst>
                                    <p:animScale>
                                      <p:cBhvr>
                                        <p:cTn id="48" dur="250" autoRev="1" fill="hold">
                                          <p:stCondLst>
                                            <p:cond delay="0"/>
                                          </p:stCondLst>
                                        </p:cTn>
                                        <p:tgtEl>
                                          <p:spTgt spid="3">
                                            <p:txEl>
                                              <p:pRg st="6" end="6"/>
                                            </p:txEl>
                                          </p:spTgt>
                                        </p:tgtEl>
                                      </p:cBhvr>
                                      <p:to x="80000" y="100000"/>
                                    </p:animScale>
                                    <p:anim by="(#ppt_w*0.10)" calcmode="lin" valueType="num">
                                      <p:cBhvr>
                                        <p:cTn id="49" dur="250" autoRev="1" fill="hold">
                                          <p:stCondLst>
                                            <p:cond delay="0"/>
                                          </p:stCondLst>
                                        </p:cTn>
                                        <p:tgtEl>
                                          <p:spTgt spid="3">
                                            <p:txEl>
                                              <p:pRg st="6" end="6"/>
                                            </p:txEl>
                                          </p:spTgt>
                                        </p:tgtEl>
                                        <p:attrNameLst>
                                          <p:attrName>ppt_x</p:attrName>
                                        </p:attrNameLst>
                                      </p:cBhvr>
                                    </p:anim>
                                    <p:anim by="(-#ppt_w*0.10)" calcmode="lin" valueType="num">
                                      <p:cBhvr>
                                        <p:cTn id="50" dur="250" autoRev="1" fill="hold">
                                          <p:stCondLst>
                                            <p:cond delay="0"/>
                                          </p:stCondLst>
                                        </p:cTn>
                                        <p:tgtEl>
                                          <p:spTgt spid="3">
                                            <p:txEl>
                                              <p:pRg st="6" end="6"/>
                                            </p:txEl>
                                          </p:spTgt>
                                        </p:tgtEl>
                                        <p:attrNameLst>
                                          <p:attrName>ppt_y</p:attrName>
                                        </p:attrNameLst>
                                      </p:cBhvr>
                                    </p:anim>
                                    <p:animRot by="-480000">
                                      <p:cBhvr>
                                        <p:cTn id="51" dur="250" autoRev="1" fill="hold">
                                          <p:stCondLst>
                                            <p:cond delay="0"/>
                                          </p:stCondLst>
                                        </p:cTn>
                                        <p:tgtEl>
                                          <p:spTgt spid="3">
                                            <p:txEl>
                                              <p:pRg st="6" end="6"/>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36" presetClass="emph" presetSubtype="0" fill="hold" nodeType="clickEffect">
                                  <p:stCondLst>
                                    <p:cond delay="0"/>
                                  </p:stCondLst>
                                  <p:iterate type="lt">
                                    <p:tmPct val="10000"/>
                                  </p:iterate>
                                  <p:childTnLst>
                                    <p:animScale>
                                      <p:cBhvr>
                                        <p:cTn id="55" dur="250" autoRev="1" fill="hold">
                                          <p:stCondLst>
                                            <p:cond delay="0"/>
                                          </p:stCondLst>
                                        </p:cTn>
                                        <p:tgtEl>
                                          <p:spTgt spid="3">
                                            <p:txEl>
                                              <p:pRg st="7" end="7"/>
                                            </p:txEl>
                                          </p:spTgt>
                                        </p:tgtEl>
                                      </p:cBhvr>
                                      <p:to x="80000" y="100000"/>
                                    </p:animScale>
                                    <p:anim by="(#ppt_w*0.10)" calcmode="lin" valueType="num">
                                      <p:cBhvr>
                                        <p:cTn id="56" dur="250" autoRev="1" fill="hold">
                                          <p:stCondLst>
                                            <p:cond delay="0"/>
                                          </p:stCondLst>
                                        </p:cTn>
                                        <p:tgtEl>
                                          <p:spTgt spid="3">
                                            <p:txEl>
                                              <p:pRg st="7" end="7"/>
                                            </p:txEl>
                                          </p:spTgt>
                                        </p:tgtEl>
                                        <p:attrNameLst>
                                          <p:attrName>ppt_x</p:attrName>
                                        </p:attrNameLst>
                                      </p:cBhvr>
                                    </p:anim>
                                    <p:anim by="(-#ppt_w*0.10)" calcmode="lin" valueType="num">
                                      <p:cBhvr>
                                        <p:cTn id="57" dur="250" autoRev="1" fill="hold">
                                          <p:stCondLst>
                                            <p:cond delay="0"/>
                                          </p:stCondLst>
                                        </p:cTn>
                                        <p:tgtEl>
                                          <p:spTgt spid="3">
                                            <p:txEl>
                                              <p:pRg st="7" end="7"/>
                                            </p:txEl>
                                          </p:spTgt>
                                        </p:tgtEl>
                                        <p:attrNameLst>
                                          <p:attrName>ppt_y</p:attrName>
                                        </p:attrNameLst>
                                      </p:cBhvr>
                                    </p:anim>
                                    <p:animRot by="-480000">
                                      <p:cBhvr>
                                        <p:cTn id="58" dur="250" autoRev="1" fill="hold">
                                          <p:stCondLst>
                                            <p:cond delay="0"/>
                                          </p:stCondLst>
                                        </p:cTn>
                                        <p:tgtEl>
                                          <p:spTgt spid="3">
                                            <p:txEl>
                                              <p:pRg st="7" end="7"/>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6" presetClass="emph" presetSubtype="0" fill="hold" nodeType="clickEffect">
                                  <p:stCondLst>
                                    <p:cond delay="0"/>
                                  </p:stCondLst>
                                  <p:iterate type="lt">
                                    <p:tmPct val="10000"/>
                                  </p:iterate>
                                  <p:childTnLst>
                                    <p:animScale>
                                      <p:cBhvr>
                                        <p:cTn id="62" dur="250" autoRev="1" fill="hold">
                                          <p:stCondLst>
                                            <p:cond delay="0"/>
                                          </p:stCondLst>
                                        </p:cTn>
                                        <p:tgtEl>
                                          <p:spTgt spid="3">
                                            <p:txEl>
                                              <p:pRg st="8" end="8"/>
                                            </p:txEl>
                                          </p:spTgt>
                                        </p:tgtEl>
                                      </p:cBhvr>
                                      <p:to x="80000" y="100000"/>
                                    </p:animScale>
                                    <p:anim by="(#ppt_w*0.10)" calcmode="lin" valueType="num">
                                      <p:cBhvr>
                                        <p:cTn id="63" dur="250" autoRev="1" fill="hold">
                                          <p:stCondLst>
                                            <p:cond delay="0"/>
                                          </p:stCondLst>
                                        </p:cTn>
                                        <p:tgtEl>
                                          <p:spTgt spid="3">
                                            <p:txEl>
                                              <p:pRg st="8" end="8"/>
                                            </p:txEl>
                                          </p:spTgt>
                                        </p:tgtEl>
                                        <p:attrNameLst>
                                          <p:attrName>ppt_x</p:attrName>
                                        </p:attrNameLst>
                                      </p:cBhvr>
                                    </p:anim>
                                    <p:anim by="(-#ppt_w*0.10)" calcmode="lin" valueType="num">
                                      <p:cBhvr>
                                        <p:cTn id="64" dur="250" autoRev="1" fill="hold">
                                          <p:stCondLst>
                                            <p:cond delay="0"/>
                                          </p:stCondLst>
                                        </p:cTn>
                                        <p:tgtEl>
                                          <p:spTgt spid="3">
                                            <p:txEl>
                                              <p:pRg st="8" end="8"/>
                                            </p:txEl>
                                          </p:spTgt>
                                        </p:tgtEl>
                                        <p:attrNameLst>
                                          <p:attrName>ppt_y</p:attrName>
                                        </p:attrNameLst>
                                      </p:cBhvr>
                                    </p:anim>
                                    <p:animRot by="-480000">
                                      <p:cBhvr>
                                        <p:cTn id="65" dur="250" autoRev="1" fill="hold">
                                          <p:stCondLst>
                                            <p:cond delay="0"/>
                                          </p:stCondLst>
                                        </p:cTn>
                                        <p:tgtEl>
                                          <p:spTgt spid="3">
                                            <p:txEl>
                                              <p:pRg st="8" end="8"/>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6" presetClass="emph" presetSubtype="0" fill="hold" nodeType="clickEffect">
                                  <p:stCondLst>
                                    <p:cond delay="0"/>
                                  </p:stCondLst>
                                  <p:iterate type="lt">
                                    <p:tmPct val="10000"/>
                                  </p:iterate>
                                  <p:childTnLst>
                                    <p:animScale>
                                      <p:cBhvr>
                                        <p:cTn id="69" dur="250" autoRev="1" fill="hold">
                                          <p:stCondLst>
                                            <p:cond delay="0"/>
                                          </p:stCondLst>
                                        </p:cTn>
                                        <p:tgtEl>
                                          <p:spTgt spid="3">
                                            <p:txEl>
                                              <p:pRg st="9" end="9"/>
                                            </p:txEl>
                                          </p:spTgt>
                                        </p:tgtEl>
                                      </p:cBhvr>
                                      <p:to x="80000" y="100000"/>
                                    </p:animScale>
                                    <p:anim by="(#ppt_w*0.10)" calcmode="lin" valueType="num">
                                      <p:cBhvr>
                                        <p:cTn id="70" dur="250" autoRev="1" fill="hold">
                                          <p:stCondLst>
                                            <p:cond delay="0"/>
                                          </p:stCondLst>
                                        </p:cTn>
                                        <p:tgtEl>
                                          <p:spTgt spid="3">
                                            <p:txEl>
                                              <p:pRg st="9" end="9"/>
                                            </p:txEl>
                                          </p:spTgt>
                                        </p:tgtEl>
                                        <p:attrNameLst>
                                          <p:attrName>ppt_x</p:attrName>
                                        </p:attrNameLst>
                                      </p:cBhvr>
                                    </p:anim>
                                    <p:anim by="(-#ppt_w*0.10)" calcmode="lin" valueType="num">
                                      <p:cBhvr>
                                        <p:cTn id="71" dur="250" autoRev="1" fill="hold">
                                          <p:stCondLst>
                                            <p:cond delay="0"/>
                                          </p:stCondLst>
                                        </p:cTn>
                                        <p:tgtEl>
                                          <p:spTgt spid="3">
                                            <p:txEl>
                                              <p:pRg st="9" end="9"/>
                                            </p:txEl>
                                          </p:spTgt>
                                        </p:tgtEl>
                                        <p:attrNameLst>
                                          <p:attrName>ppt_y</p:attrName>
                                        </p:attrNameLst>
                                      </p:cBhvr>
                                    </p:anim>
                                    <p:animRot by="-480000">
                                      <p:cBhvr>
                                        <p:cTn id="72" dur="250" autoRev="1" fill="hold">
                                          <p:stCondLst>
                                            <p:cond delay="0"/>
                                          </p:stCondLst>
                                        </p:cTn>
                                        <p:tgtEl>
                                          <p:spTgt spid="3">
                                            <p:txEl>
                                              <p:pRg st="9" end="9"/>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6" presetClass="emph" presetSubtype="0" fill="hold" nodeType="clickEffect">
                                  <p:stCondLst>
                                    <p:cond delay="0"/>
                                  </p:stCondLst>
                                  <p:iterate type="lt">
                                    <p:tmPct val="10000"/>
                                  </p:iterate>
                                  <p:childTnLst>
                                    <p:animScale>
                                      <p:cBhvr>
                                        <p:cTn id="76" dur="250" autoRev="1" fill="hold">
                                          <p:stCondLst>
                                            <p:cond delay="0"/>
                                          </p:stCondLst>
                                        </p:cTn>
                                        <p:tgtEl>
                                          <p:spTgt spid="3">
                                            <p:txEl>
                                              <p:pRg st="10" end="10"/>
                                            </p:txEl>
                                          </p:spTgt>
                                        </p:tgtEl>
                                      </p:cBhvr>
                                      <p:to x="80000" y="100000"/>
                                    </p:animScale>
                                    <p:anim by="(#ppt_w*0.10)" calcmode="lin" valueType="num">
                                      <p:cBhvr>
                                        <p:cTn id="77" dur="250" autoRev="1" fill="hold">
                                          <p:stCondLst>
                                            <p:cond delay="0"/>
                                          </p:stCondLst>
                                        </p:cTn>
                                        <p:tgtEl>
                                          <p:spTgt spid="3">
                                            <p:txEl>
                                              <p:pRg st="10" end="10"/>
                                            </p:txEl>
                                          </p:spTgt>
                                        </p:tgtEl>
                                        <p:attrNameLst>
                                          <p:attrName>ppt_x</p:attrName>
                                        </p:attrNameLst>
                                      </p:cBhvr>
                                    </p:anim>
                                    <p:anim by="(-#ppt_w*0.10)" calcmode="lin" valueType="num">
                                      <p:cBhvr>
                                        <p:cTn id="78" dur="250" autoRev="1" fill="hold">
                                          <p:stCondLst>
                                            <p:cond delay="0"/>
                                          </p:stCondLst>
                                        </p:cTn>
                                        <p:tgtEl>
                                          <p:spTgt spid="3">
                                            <p:txEl>
                                              <p:pRg st="10" end="10"/>
                                            </p:txEl>
                                          </p:spTgt>
                                        </p:tgtEl>
                                        <p:attrNameLst>
                                          <p:attrName>ppt_y</p:attrName>
                                        </p:attrNameLst>
                                      </p:cBhvr>
                                    </p:anim>
                                    <p:animRot by="-480000">
                                      <p:cBhvr>
                                        <p:cTn id="79" dur="250" autoRev="1" fill="hold">
                                          <p:stCondLst>
                                            <p:cond delay="0"/>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714356"/>
            <a:ext cx="7822752" cy="5000660"/>
          </a:xfrm>
          <a:effectLst>
            <a:innerShdw blurRad="63500" dist="50800" dir="16200000">
              <a:prstClr val="black">
                <a:alpha val="50000"/>
              </a:prstClr>
            </a:innerShdw>
          </a:effectLst>
        </p:spPr>
        <p:txBody>
          <a:bodyPr>
            <a:noAutofit/>
          </a:bodyPr>
          <a:lstStyle/>
          <a:p>
            <a:pPr algn="ctr"/>
            <a:r>
              <a:rPr lang="en-US" sz="9600" dirty="0" smtClean="0">
                <a:solidFill>
                  <a:schemeClr val="tx2">
                    <a:lumMod val="50000"/>
                  </a:schemeClr>
                </a:solidFill>
                <a:latin typeface="Algerian" pitchFamily="82" charset="0"/>
              </a:rPr>
              <a:t>Animals under threat.</a:t>
            </a:r>
            <a:endParaRPr lang="ru-RU" sz="9600" dirty="0">
              <a:solidFill>
                <a:schemeClr val="tx2">
                  <a:lumMod val="50000"/>
                </a:schemeClr>
              </a:solidFill>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half" idx="2"/>
          </p:nvPr>
        </p:nvSpPr>
        <p:spPr>
          <a:xfrm>
            <a:off x="4267200" y="285728"/>
            <a:ext cx="3657600" cy="5840435"/>
          </a:xfrm>
        </p:spPr>
        <p:txBody>
          <a:bodyPr>
            <a:normAutofit lnSpcReduction="10000"/>
          </a:bodyPr>
          <a:lstStyle/>
          <a:p>
            <a:pPr>
              <a:buNone/>
            </a:pPr>
            <a:r>
              <a:rPr lang="en-US" dirty="0" smtClean="0"/>
              <a:t>	</a:t>
            </a:r>
            <a:r>
              <a:rPr lang="en-US" sz="3200" b="1" dirty="0" smtClean="0">
                <a:solidFill>
                  <a:schemeClr val="bg2">
                    <a:lumMod val="40000"/>
                    <a:lumOff val="60000"/>
                  </a:schemeClr>
                </a:solidFill>
              </a:rPr>
              <a:t>The last toolache wallaby was seen in 1927. It is presumed that this animal became extinct  through a combination of habitat clearing for farming and sport shooting.</a:t>
            </a:r>
            <a:endParaRPr lang="ru-RU" sz="3200" b="1" dirty="0">
              <a:solidFill>
                <a:schemeClr val="bg2">
                  <a:lumMod val="40000"/>
                  <a:lumOff val="60000"/>
                </a:schemeClr>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85720" y="1428736"/>
            <a:ext cx="4018773" cy="4018773"/>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хниче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598</TotalTime>
  <Words>302</Words>
  <Application>Microsoft Office PowerPoint</Application>
  <PresentationFormat>Экран (4:3)</PresentationFormat>
  <Paragraphs>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Техническая</vt:lpstr>
      <vt:lpstr>Презентация PowerPoint</vt:lpstr>
      <vt:lpstr>Naked-голый  In greed-в жадности A kingdom-королевство   Nurture-нянчить Take care-заботиться A carved stone-камень с надписью Message-послание           Humanity-человечество      Mankind-человечество </vt:lpstr>
      <vt:lpstr>Trees   are my mother, Trees   are my father, Trees   are my brothers and sisters,   Trees   are my children. Trees   are my family.   Men are going to the moon  And leaving the earth naked:  In greed and in thoughtlessness. They are destroying the Forests.                                                                                                                        Trees give us air,                        Water and good soil;                      And the trees are being cut down.                                                                                                                       We should create A kingdom of trees.                     How do we create a kingdom  of trees?           Plant a tree every time  A child is born. Protect the tree As you would the child: Nurture it, help it, take care of it So it grows like a child.   Plant a second tree for marriage:  Love it as you love each other,  Then it will come to symbolize  The meeting of two souls.   Plant a third tree for a death,  And put a carved stone near it  With the name of the deceased;  So you will remember your father,  Your grandfather.   This is how to create A kingdom of trees. If WE DO it we will have fresh air, Pure water    and rich soil.   This is my message for humanity. This is how to create A kingdom of trees, And bring happiness to all mankind.                  </vt:lpstr>
      <vt:lpstr>The most accute ecological problems:</vt:lpstr>
      <vt:lpstr>«Too much garbage»</vt:lpstr>
      <vt:lpstr>«Too much garbage»</vt:lpstr>
      <vt:lpstr>How green are you?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will happen if we don’t protect our planet, nature and environment?</vt:lpstr>
      <vt:lpstr>Презентация PowerPoint</vt:lpstr>
      <vt:lpstr>Презентация PowerPoint</vt:lpstr>
      <vt:lpstr>Презентация PowerPoint</vt:lpstr>
      <vt:lpstr>Презентация PowerPoint</vt:lpstr>
      <vt:lpstr>Презентация PowerPoint</vt:lpstr>
      <vt:lpstr>The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cp:lastModifiedBy>я</cp:lastModifiedBy>
  <cp:revision>77</cp:revision>
  <dcterms:modified xsi:type="dcterms:W3CDTF">2014-06-23T08:43:47Z</dcterms:modified>
</cp:coreProperties>
</file>