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70" r:id="rId12"/>
    <p:sldId id="269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47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3997A-4023-4F04-943A-5C93513B3B8D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763D4-0189-4490-AC82-94DE009862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3997A-4023-4F04-943A-5C93513B3B8D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763D4-0189-4490-AC82-94DE009862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3997A-4023-4F04-943A-5C93513B3B8D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763D4-0189-4490-AC82-94DE009862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3997A-4023-4F04-943A-5C93513B3B8D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763D4-0189-4490-AC82-94DE009862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3997A-4023-4F04-943A-5C93513B3B8D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763D4-0189-4490-AC82-94DE009862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3997A-4023-4F04-943A-5C93513B3B8D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763D4-0189-4490-AC82-94DE009862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3997A-4023-4F04-943A-5C93513B3B8D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763D4-0189-4490-AC82-94DE009862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3997A-4023-4F04-943A-5C93513B3B8D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763D4-0189-4490-AC82-94DE009862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3997A-4023-4F04-943A-5C93513B3B8D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763D4-0189-4490-AC82-94DE009862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3997A-4023-4F04-943A-5C93513B3B8D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763D4-0189-4490-AC82-94DE009862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3997A-4023-4F04-943A-5C93513B3B8D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763D4-0189-4490-AC82-94DE009862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3997A-4023-4F04-943A-5C93513B3B8D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6763D4-0189-4490-AC82-94DE009862C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andex.ru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бабочка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E:\рисунки школ принадл\post-70101-1236449698_thumb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71802" y="0"/>
            <a:ext cx="2357454" cy="2388555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714348" y="3244334"/>
            <a:ext cx="53285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000100" y="2428868"/>
            <a:ext cx="679404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ru-RU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учимся вежливости</a:t>
            </a:r>
            <a:endParaRPr lang="ru-RU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71604" y="3071810"/>
            <a:ext cx="592935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Презентация по внеурочной деятельности</a:t>
            </a:r>
          </a:p>
          <a:p>
            <a:pPr algn="ctr"/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«Детская риторика» </a:t>
            </a:r>
          </a:p>
          <a:p>
            <a:pPr algn="ctr"/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 класс</a:t>
            </a:r>
            <a:endParaRPr lang="ru-RU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бабочка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357290" y="428604"/>
            <a:ext cx="1847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4000" dirty="0">
              <a:solidFill>
                <a:srgbClr val="FFFF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71538" y="357166"/>
            <a:ext cx="7256671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Оцените свою работу</a:t>
            </a:r>
          </a:p>
          <a:p>
            <a:pPr algn="ctr"/>
            <a:r>
              <a:rPr lang="ru-RU" sz="4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на уроке</a:t>
            </a:r>
            <a:endParaRPr lang="ru-RU" sz="4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7224" y="1857364"/>
            <a:ext cx="678661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ru-RU" dirty="0" smtClean="0"/>
          </a:p>
          <a:p>
            <a:pPr lvl="0"/>
            <a:r>
              <a:rPr lang="ru-RU" sz="2400" b="1" u="sng" dirty="0" smtClean="0"/>
              <a:t>Закончи предложения….</a:t>
            </a:r>
          </a:p>
          <a:p>
            <a:pPr lvl="0"/>
            <a:endParaRPr lang="ru-RU" sz="2400" b="1" u="sng" dirty="0" smtClean="0"/>
          </a:p>
          <a:p>
            <a:pPr lvl="0"/>
            <a:r>
              <a:rPr lang="ru-RU" sz="2400" b="1" dirty="0" smtClean="0"/>
              <a:t>Сегодня я узнал (а).</a:t>
            </a:r>
          </a:p>
          <a:p>
            <a:pPr lvl="0"/>
            <a:r>
              <a:rPr lang="ru-RU" sz="2400" b="1" dirty="0" smtClean="0"/>
              <a:t>Я понял (а)…</a:t>
            </a:r>
          </a:p>
          <a:p>
            <a:pPr lvl="0"/>
            <a:r>
              <a:rPr lang="ru-RU" sz="2400" b="1" dirty="0" smtClean="0"/>
              <a:t>Я почувствовал (а)…</a:t>
            </a:r>
          </a:p>
          <a:p>
            <a:pPr lvl="0"/>
            <a:r>
              <a:rPr lang="ru-RU" sz="2400" b="1" dirty="0" smtClean="0"/>
              <a:t>Я научился (</a:t>
            </a:r>
            <a:r>
              <a:rPr lang="ru-RU" sz="2400" b="1" dirty="0" err="1" smtClean="0"/>
              <a:t>лась</a:t>
            </a:r>
            <a:r>
              <a:rPr lang="ru-RU" sz="2400" b="1" dirty="0" smtClean="0"/>
              <a:t>)…</a:t>
            </a:r>
          </a:p>
          <a:p>
            <a:pPr lvl="0"/>
            <a:r>
              <a:rPr lang="ru-RU" sz="2400" b="1" dirty="0" smtClean="0"/>
              <a:t>Я смог (смогла)…</a:t>
            </a:r>
          </a:p>
          <a:p>
            <a:pPr lvl="0"/>
            <a:r>
              <a:rPr lang="ru-RU" sz="2400" b="1" dirty="0" smtClean="0"/>
              <a:t>Было интересно…</a:t>
            </a:r>
          </a:p>
          <a:p>
            <a:pPr lvl="0"/>
            <a:r>
              <a:rPr lang="ru-RU" sz="2400" b="1" dirty="0" smtClean="0"/>
              <a:t>Меня удивило…</a:t>
            </a:r>
          </a:p>
          <a:p>
            <a:pPr lvl="0"/>
            <a:r>
              <a:rPr lang="ru-RU" sz="2400" b="1" dirty="0" smtClean="0"/>
              <a:t>Мне захотелось…</a:t>
            </a:r>
          </a:p>
          <a:p>
            <a:r>
              <a:rPr lang="ru-RU" sz="2400" b="1" dirty="0" smtClean="0"/>
              <a:t>Урок дал моей жизни…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5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5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80689284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14346" y="0"/>
            <a:ext cx="9358346" cy="7143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бабочка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071802" y="428604"/>
            <a:ext cx="295016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Ресурсы</a:t>
            </a:r>
            <a:r>
              <a:rPr lang="ru-RU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0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:</a:t>
            </a:r>
            <a:endParaRPr lang="ru-RU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00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20" y="1928802"/>
            <a:ext cx="8615307" cy="25237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Clr>
                <a:schemeClr val="tx2">
                  <a:lumMod val="60000"/>
                  <a:lumOff val="40000"/>
                </a:schemeClr>
              </a:buClr>
              <a:buFont typeface="Wingdings" pitchFamily="2" charset="2"/>
              <a:buChar char="v"/>
            </a:pPr>
            <a:r>
              <a:rPr lang="ru-RU" sz="2800" dirty="0" smtClean="0"/>
              <a:t>Методические  рекомендации к предмету </a:t>
            </a:r>
          </a:p>
          <a:p>
            <a:pPr>
              <a:buClr>
                <a:schemeClr val="tx2">
                  <a:lumMod val="60000"/>
                  <a:lumOff val="40000"/>
                </a:schemeClr>
              </a:buClr>
            </a:pPr>
            <a:r>
              <a:rPr lang="ru-RU" sz="2800" dirty="0" smtClean="0"/>
              <a:t>« Детская риторика» под редакцией  Т.А. </a:t>
            </a:r>
            <a:r>
              <a:rPr lang="ru-RU" sz="2800" dirty="0" err="1" smtClean="0"/>
              <a:t>Ладыженская</a:t>
            </a:r>
            <a:endParaRPr lang="ru-RU" sz="2800" dirty="0" smtClean="0"/>
          </a:p>
          <a:p>
            <a:pPr marL="342900" indent="-342900">
              <a:buClr>
                <a:schemeClr val="tx2">
                  <a:lumMod val="60000"/>
                  <a:lumOff val="40000"/>
                </a:schemeClr>
              </a:buClr>
              <a:buFont typeface="Wingdings" pitchFamily="2" charset="2"/>
              <a:buChar char="v"/>
            </a:pPr>
            <a:r>
              <a:rPr lang="ru-RU" sz="2800" dirty="0" smtClean="0"/>
              <a:t>Рабочая тетрадь «Детская риторика» </a:t>
            </a:r>
          </a:p>
          <a:p>
            <a:pPr marL="342900" indent="-342900">
              <a:buClr>
                <a:schemeClr val="tx2">
                  <a:lumMod val="60000"/>
                  <a:lumOff val="40000"/>
                </a:schemeClr>
              </a:buClr>
            </a:pPr>
            <a:r>
              <a:rPr lang="ru-RU" sz="2800" dirty="0" smtClean="0"/>
              <a:t>    под редакцией Т.А. </a:t>
            </a:r>
            <a:r>
              <a:rPr lang="ru-RU" sz="2800" dirty="0" err="1" smtClean="0"/>
              <a:t>Ладыженская</a:t>
            </a:r>
            <a:endParaRPr lang="ru-RU" sz="2800" dirty="0" smtClean="0"/>
          </a:p>
          <a:p>
            <a:pPr>
              <a:buClr>
                <a:schemeClr val="tx2">
                  <a:lumMod val="60000"/>
                  <a:lumOff val="40000"/>
                </a:schemeClr>
              </a:buClr>
              <a:buFont typeface="Wingdings" pitchFamily="2" charset="2"/>
              <a:buChar char="v"/>
            </a:pPr>
            <a:r>
              <a:rPr lang="ru-RU" sz="2800" dirty="0" smtClean="0">
                <a:hlinkClick r:id="rId3"/>
              </a:rPr>
              <a:t>http://www.yandex.ru</a:t>
            </a:r>
            <a:r>
              <a:rPr lang="ru-RU" sz="2800" dirty="0" smtClean="0"/>
              <a:t> картинки по теме вежливость.</a:t>
            </a:r>
          </a:p>
          <a:p>
            <a:pPr>
              <a:buClr>
                <a:schemeClr val="tx2">
                  <a:lumMod val="60000"/>
                  <a:lumOff val="40000"/>
                </a:schemeClr>
              </a:buClr>
              <a:buFont typeface="Wingdings" pitchFamily="2" charset="2"/>
              <a:buChar char="v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бабочка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714348" y="357166"/>
            <a:ext cx="7143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  Основные вопросы:</a:t>
            </a:r>
            <a:endParaRPr lang="ru-RU" sz="4800" dirty="0">
              <a:solidFill>
                <a:srgbClr val="FFFF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148373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57158" y="4714884"/>
            <a:ext cx="842968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/>
              <a:t>Для чего люди общаются?</a:t>
            </a:r>
          </a:p>
          <a:p>
            <a:r>
              <a:rPr lang="ru-RU" sz="3200" b="1" dirty="0" smtClean="0"/>
              <a:t>Какого человека называют общительным?</a:t>
            </a:r>
          </a:p>
          <a:p>
            <a:r>
              <a:rPr lang="ru-RU" sz="3200" b="1" dirty="0" smtClean="0"/>
              <a:t>Какие формы общения есть у людей?</a:t>
            </a:r>
            <a:endParaRPr lang="ru-RU" sz="3200" b="1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2066" y="1142984"/>
            <a:ext cx="3143272" cy="20862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 descr="i?id=108197691-40-72&amp;n=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596" y="2000240"/>
            <a:ext cx="3891943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бабочка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57158" y="428604"/>
            <a:ext cx="850112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Знаете ли вы правила культурного поведения?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1785926"/>
            <a:ext cx="764386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Вокруг тебя много разных людей. Это твои родители, учителя, одноклассники, друзья, с которыми ты проводишь свое свободное время.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3000372"/>
            <a:ext cx="2666999" cy="200250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43306" y="3857628"/>
            <a:ext cx="1921112" cy="192882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8" name="TextBox 7"/>
          <p:cNvSpPr txBox="1"/>
          <p:nvPr/>
        </p:nvSpPr>
        <p:spPr>
          <a:xfrm>
            <a:off x="428596" y="6072206"/>
            <a:ext cx="58975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Умеешь ли ты вежливо  общаться с ними</a:t>
            </a:r>
            <a:r>
              <a:rPr lang="ru-RU" sz="2800" b="1" dirty="0" smtClean="0"/>
              <a:t>?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бабочка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000100" y="285728"/>
            <a:ext cx="721523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ВЕЖЛИВЫЕ СЛОВА</a:t>
            </a:r>
            <a:endParaRPr lang="ru-RU" sz="4800" dirty="0">
              <a:solidFill>
                <a:srgbClr val="FFFF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1214422"/>
            <a:ext cx="850112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Здравствуйте </a:t>
            </a:r>
            <a:r>
              <a:rPr lang="ru-RU" sz="3200" dirty="0"/>
              <a:t>– </a:t>
            </a:r>
            <a:r>
              <a:rPr lang="ru-RU" sz="3200" b="1" dirty="0"/>
              <a:t>приветствие при встрече и одновременное пожелание быть здоровым (мы желаем вам здоровья).</a:t>
            </a:r>
          </a:p>
          <a:p>
            <a:pPr>
              <a:defRPr/>
            </a:pPr>
            <a:r>
              <a:rPr lang="ru-RU" sz="32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Пожалуйста </a:t>
            </a:r>
            <a:r>
              <a:rPr lang="ru-RU" sz="3200" dirty="0"/>
              <a:t>– </a:t>
            </a:r>
            <a:r>
              <a:rPr lang="ru-RU" sz="3200" b="1" dirty="0"/>
              <a:t>выражает вежливое обращение, просьбу, согласие, ответ на благодарность.</a:t>
            </a:r>
          </a:p>
          <a:p>
            <a:pPr>
              <a:defRPr/>
            </a:pPr>
            <a:r>
              <a:rPr lang="ru-RU" sz="32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Извините</a:t>
            </a:r>
            <a:r>
              <a:rPr lang="ru-RU" sz="3200" dirty="0"/>
              <a:t> – </a:t>
            </a:r>
            <a:r>
              <a:rPr lang="ru-RU" sz="3200" b="1" dirty="0"/>
              <a:t>попросить прощение.</a:t>
            </a:r>
          </a:p>
          <a:p>
            <a:pPr>
              <a:defRPr/>
            </a:pPr>
            <a:r>
              <a:rPr lang="ru-RU" sz="32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Спасибо</a:t>
            </a:r>
            <a:r>
              <a:rPr lang="ru-RU" sz="3200" dirty="0"/>
              <a:t> – </a:t>
            </a:r>
            <a:r>
              <a:rPr lang="ru-RU" sz="3200" b="1" dirty="0"/>
              <a:t>выражение благодарности</a:t>
            </a:r>
            <a:r>
              <a:rPr lang="ru-RU" sz="3200" dirty="0"/>
              <a:t>.</a:t>
            </a:r>
          </a:p>
          <a:p>
            <a:pPr>
              <a:defRPr/>
            </a:pPr>
            <a:r>
              <a:rPr lang="ru-RU" sz="32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До свидания</a:t>
            </a:r>
            <a:r>
              <a:rPr lang="ru-RU" sz="3200" dirty="0"/>
              <a:t> – </a:t>
            </a:r>
            <a:r>
              <a:rPr lang="ru-RU" sz="3200" b="1" dirty="0"/>
              <a:t>приветствие при прощании.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бабочка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28596" y="500042"/>
            <a:ext cx="81439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Тебе приходится общаться с просьбой и к незнакомым людям: к продавцу и кассиру в магазине, к водителю и пассажирам в транспорте.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2844" y="5286388"/>
            <a:ext cx="407196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Знаешь ли ты, как правильно обращаться к ним с просьбой?</a:t>
            </a:r>
            <a:endParaRPr lang="ru-RU" sz="2800" b="1" dirty="0"/>
          </a:p>
        </p:txBody>
      </p:sp>
      <p:pic>
        <p:nvPicPr>
          <p:cNvPr id="2053" name="Picture 5" descr="http://im4-tub-ru.yandex.net/i?id=311898617-06-72&amp;n=1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0430" y="4000504"/>
            <a:ext cx="214312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24" y="3786190"/>
            <a:ext cx="1905000" cy="142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2066" y="1500174"/>
            <a:ext cx="2047875" cy="142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 descr="i?id=70329014-62-72&amp;n=2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5720" y="1928802"/>
            <a:ext cx="2238391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i?id=453639068-33-72&amp;n=2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714612" y="2285992"/>
            <a:ext cx="21526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бабочка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571472" y="500042"/>
            <a:ext cx="800105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О чем надо помнить, обращаясь к служащим школы: секретарю,  завхозу, охраннику, буфетчице?</a:t>
            </a:r>
            <a:endParaRPr lang="ru-RU" sz="2800" b="1" dirty="0"/>
          </a:p>
        </p:txBody>
      </p:sp>
      <p:pic>
        <p:nvPicPr>
          <p:cNvPr id="4" name="Picture 2" descr="I:\рисунки школ принадл\учитель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2071678"/>
            <a:ext cx="2455310" cy="3143272"/>
          </a:xfrm>
          <a:prstGeom prst="rect">
            <a:avLst/>
          </a:prstGeom>
          <a:noFill/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9256" y="1428736"/>
            <a:ext cx="1785950" cy="178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40" y="2571744"/>
            <a:ext cx="2067712" cy="2067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 descr="i?id=18844358-14-72&amp;n=2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071802" y="4929198"/>
            <a:ext cx="2357454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1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бабочка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714348" y="428604"/>
            <a:ext cx="78581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Как надо поступать вежливому человеку.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43174" y="1643050"/>
            <a:ext cx="4572000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buNone/>
            </a:pPr>
            <a:r>
              <a:rPr lang="ru-RU" dirty="0" smtClean="0"/>
              <a:t>Мальчик крикнул прохожему:</a:t>
            </a:r>
          </a:p>
          <a:p>
            <a:pPr algn="just">
              <a:buNone/>
            </a:pPr>
            <a:r>
              <a:rPr lang="ru-RU" dirty="0" smtClean="0"/>
              <a:t>- Скажите, сколько сейчас часов?</a:t>
            </a:r>
          </a:p>
          <a:p>
            <a:pPr algn="just"/>
            <a:r>
              <a:rPr lang="ru-RU" dirty="0" smtClean="0"/>
              <a:t>Обращаясь к прохожему мальчик сделал три ошибки. Какие?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42910" y="3071810"/>
            <a:ext cx="4572000" cy="120032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ru-RU" dirty="0">
                <a:solidFill>
                  <a:schemeClr val="dk1"/>
                </a:solidFill>
              </a:rPr>
              <a:t> Два мальчика столкнулись в дверях и никак не могли разойтись. Кто должен уступить, если первому мальчику восемь лет, а второму – одиннадцать?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500166" y="4643446"/>
            <a:ext cx="5000660" cy="192052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lvl="0" indent="-342900" algn="just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ru-RU" dirty="0">
                <a:solidFill>
                  <a:schemeClr val="dk1"/>
                </a:solidFill>
              </a:rPr>
              <a:t> Девочка возмущенно жаловалась маме:</a:t>
            </a:r>
          </a:p>
          <a:p>
            <a:pPr marL="342900" lvl="0" indent="-342900" algn="just" fontAlgn="base">
              <a:spcBef>
                <a:spcPct val="20000"/>
              </a:spcBef>
              <a:spcAft>
                <a:spcPct val="0"/>
              </a:spcAft>
              <a:buFontTx/>
              <a:buChar char="-"/>
              <a:defRPr/>
            </a:pPr>
            <a:r>
              <a:rPr lang="ru-RU" dirty="0"/>
              <a:t>Во дворе мальчишка такой невежа – зовет меня Галькой!</a:t>
            </a:r>
          </a:p>
          <a:p>
            <a:pPr marL="342900" lvl="0" indent="-342900" algn="just" fontAlgn="base">
              <a:spcBef>
                <a:spcPct val="20000"/>
              </a:spcBef>
              <a:spcAft>
                <a:spcPct val="0"/>
              </a:spcAft>
              <a:buFontTx/>
              <a:buChar char="-"/>
              <a:defRPr/>
            </a:pPr>
            <a:r>
              <a:rPr lang="ru-RU" dirty="0">
                <a:solidFill>
                  <a:schemeClr val="dk1"/>
                </a:solidFill>
              </a:rPr>
              <a:t>Ты его как зовешь? – спросила мама.</a:t>
            </a:r>
          </a:p>
          <a:p>
            <a:pPr marL="342900" lvl="0" indent="-342900" algn="just" fontAlgn="base">
              <a:spcBef>
                <a:spcPct val="20000"/>
              </a:spcBef>
              <a:spcAft>
                <a:spcPct val="0"/>
              </a:spcAft>
              <a:buFontTx/>
              <a:buChar char="-"/>
              <a:defRPr/>
            </a:pPr>
            <a:r>
              <a:rPr lang="ru-RU" dirty="0"/>
              <a:t> Я его вообще никак не зову. Я ему просто кричу: «Эй, ты!»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бабочка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14282" y="428604"/>
            <a:ext cx="89297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Составьте пословицы и поговорки.</a:t>
            </a:r>
            <a:br>
              <a:rPr lang="ru-RU" sz="36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</a:br>
            <a:r>
              <a:rPr lang="ru-RU" sz="36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Объясните их значение.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1785926"/>
            <a:ext cx="4071966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ru-RU" sz="2800" b="1" dirty="0" smtClean="0">
                <a:solidFill>
                  <a:schemeClr val="bg1"/>
                </a:solidFill>
              </a:rPr>
              <a:t>Не торопись говорить</a:t>
            </a:r>
            <a:r>
              <a:rPr lang="ru-RU" sz="2800" dirty="0" smtClean="0">
                <a:solidFill>
                  <a:schemeClr val="bg1"/>
                </a:solidFill>
              </a:rPr>
              <a:t>,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85720" y="2500306"/>
            <a:ext cx="3357586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ru-RU" sz="2800" b="1" dirty="0"/>
              <a:t>Слово ранит и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85720" y="3143248"/>
            <a:ext cx="2724849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ru-RU" sz="2800" b="1" dirty="0"/>
              <a:t>Недоброе слово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85720" y="3786190"/>
            <a:ext cx="3315588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ru-RU" sz="2800" b="1" dirty="0"/>
              <a:t>Ласковым словом и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785786" y="4929198"/>
            <a:ext cx="2136803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ru-RU" sz="2800" b="1" dirty="0"/>
              <a:t>слово лечит.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357554" y="4929198"/>
            <a:ext cx="2630848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ru-RU" sz="2800" b="1" dirty="0"/>
              <a:t>лед растопишь.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642910" y="5643578"/>
            <a:ext cx="3289490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ru-RU" sz="2800" b="1" dirty="0"/>
              <a:t>больней огня жжет.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4500562" y="5643578"/>
            <a:ext cx="3075522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ru-RU" sz="2800" b="1" dirty="0"/>
              <a:t>торопись слушать.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025 -0.04602 L 0.01302 -0.56012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00" y="-25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4.21832E-6 L 0.33663 -0.35106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00" y="-17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4.52359E-6 L 0.29705 -0.36077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800" y="-18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4.21832E-6 L 0.03628 -0.16235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00" y="-8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бабочка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785786" y="285728"/>
            <a:ext cx="797891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Правила вежливого человека.</a:t>
            </a:r>
            <a:endParaRPr lang="ru-RU" sz="4000" dirty="0">
              <a:solidFill>
                <a:srgbClr val="FFFF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1214422"/>
            <a:ext cx="771530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tx2">
                  <a:lumMod val="60000"/>
                  <a:lumOff val="40000"/>
                </a:schemeClr>
              </a:buClr>
              <a:buFont typeface="Wingdings" pitchFamily="2" charset="2"/>
              <a:buChar char="v"/>
            </a:pPr>
            <a:r>
              <a:rPr lang="ru-RU" sz="2400" b="1" dirty="0" smtClean="0"/>
              <a:t> Нетрудно уступить в трамвае, в автобусе место пожилому человеку.</a:t>
            </a:r>
          </a:p>
          <a:p>
            <a:pPr>
              <a:buClr>
                <a:schemeClr val="tx2">
                  <a:lumMod val="60000"/>
                  <a:lumOff val="40000"/>
                </a:schemeClr>
              </a:buClr>
              <a:buFont typeface="Wingdings" pitchFamily="2" charset="2"/>
              <a:buChar char="v"/>
            </a:pPr>
            <a:r>
              <a:rPr lang="ru-RU" sz="2400" b="1" dirty="0" smtClean="0"/>
              <a:t> Нетрудно здороваться с людьми при встрече и говорить им «до свидания», «всего хорошего» при расставании.</a:t>
            </a:r>
          </a:p>
          <a:p>
            <a:pPr>
              <a:buClr>
                <a:schemeClr val="tx2">
                  <a:lumMod val="60000"/>
                  <a:lumOff val="40000"/>
                </a:schemeClr>
              </a:buClr>
              <a:buFont typeface="Wingdings" pitchFamily="2" charset="2"/>
              <a:buChar char="v"/>
            </a:pPr>
            <a:r>
              <a:rPr lang="ru-RU" sz="2400" b="1" dirty="0" smtClean="0"/>
              <a:t>Нетрудно быть опрятным, причесанным и умытым, чтобы окружающим людям было приятно с тобой общаться.</a:t>
            </a:r>
          </a:p>
          <a:p>
            <a:pPr>
              <a:buClr>
                <a:schemeClr val="tx2">
                  <a:lumMod val="60000"/>
                  <a:lumOff val="40000"/>
                </a:schemeClr>
              </a:buClr>
              <a:buFont typeface="Wingdings" pitchFamily="2" charset="2"/>
              <a:buChar char="v"/>
            </a:pPr>
            <a:r>
              <a:rPr lang="ru-RU" sz="2400" b="1" dirty="0" smtClean="0"/>
              <a:t>Нетрудно помочь по дому маме или бабушке или сестренке.</a:t>
            </a:r>
          </a:p>
          <a:p>
            <a:pPr>
              <a:buClr>
                <a:schemeClr val="tx2">
                  <a:lumMod val="60000"/>
                  <a:lumOff val="40000"/>
                </a:schemeClr>
              </a:buClr>
              <a:buFont typeface="Wingdings" pitchFamily="2" charset="2"/>
              <a:buChar char="v"/>
            </a:pPr>
            <a:r>
              <a:rPr lang="ru-RU" sz="2400" b="1" dirty="0" smtClean="0"/>
              <a:t> Много еще сделать нетрудно, чтобы тебя любили и считали вежливым человеком.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</TotalTime>
  <Words>466</Words>
  <Application>Microsoft Office PowerPoint</Application>
  <PresentationFormat>Экран (4:3)</PresentationFormat>
  <Paragraphs>64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My PC</dc:creator>
  <cp:lastModifiedBy>Пользователь</cp:lastModifiedBy>
  <cp:revision>65</cp:revision>
  <dcterms:created xsi:type="dcterms:W3CDTF">2013-02-08T20:02:56Z</dcterms:created>
  <dcterms:modified xsi:type="dcterms:W3CDTF">2020-05-15T10:30:31Z</dcterms:modified>
</cp:coreProperties>
</file>