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sldIdLst>
    <p:sldId id="283" r:id="rId2"/>
    <p:sldId id="285" r:id="rId3"/>
    <p:sldId id="289" r:id="rId4"/>
    <p:sldId id="256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8" r:id="rId23"/>
    <p:sldId id="278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FF99"/>
    <a:srgbClr val="00CC99"/>
    <a:srgbClr val="66FF66"/>
    <a:srgbClr val="003399"/>
    <a:srgbClr val="000099"/>
    <a:srgbClr val="0033CC"/>
    <a:srgbClr val="006600"/>
    <a:srgbClr val="FFFF00"/>
    <a:srgbClr val="CC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760" autoAdjust="0"/>
    <p:restoredTop sz="94728" autoAdjust="0"/>
  </p:normalViewPr>
  <p:slideViewPr>
    <p:cSldViewPr>
      <p:cViewPr varScale="1">
        <p:scale>
          <a:sx n="91" d="100"/>
          <a:sy n="91" d="100"/>
        </p:scale>
        <p:origin x="-12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06/relationships/legacyDocTextInfo" Target="legacyDocTextInfo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54AB6C-C9F7-4205-BDB3-2D49B0DCF8C3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50536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5053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053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053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054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5054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4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4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4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4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50546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5054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054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054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055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5055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5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5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5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055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50556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0557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2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05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50532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505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505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E13E76-07DA-45F0-942A-1F35120144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6443B0-FBC0-461F-8051-E9F91153C21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52B86B9-612E-4FA9-A9A7-725666C112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02B6-A1A3-4D97-82E5-6FB439A6C3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40617-C1B5-44B0-BD29-4F4FFAEB0ED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A997F-05BD-47CD-BB36-05A6F51246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18354D-5C95-4B71-8D02-DCC98E66E0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75A09-503C-4D1D-A563-65BF160259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0C6EF-CD71-4B33-A323-282922996A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CFD19-9EDF-4D99-93A0-BDD6C34C4F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B2CF6-8BE7-4BE3-BC65-B9D2B7631B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0">
          <a:gsLst>
            <a:gs pos="0">
              <a:srgbClr val="66FF99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AB6AEC-E735-44C9-B648-D871E8B51FF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4951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951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4951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4951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1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1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1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1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2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2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2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2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952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4952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4952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2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2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4952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953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953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4953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4953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3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4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4954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4954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954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954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4954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4954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4954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4954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4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4955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4955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8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9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9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9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9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9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950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950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950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950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950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950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950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D:\&#1044;&#1086;&#1082;&#1091;&#1084;&#1077;&#1085;&#1090;&#1099;\&#1051;&#1077;&#1085;&#1086;&#1095;&#1082;&#1072;\&#1052;&#1080;&#1075;&#1072;&#1083;&#1080;&#1085;&#1072;%20&#1045;.&#1042;.-%20&#1088;&#1091;&#1089;&#1089;&#1082;&#1080;&#1081;%20&#1103;&#1079;&#1099;&#1082;-3&#1082;&#1083;&#1072;&#1089;&#1089;\&#1052;&#1080;&#1075;&#1072;&#1083;&#1080;&#1085;&#1072;%20&#1045;.&#1042;\&#1056;&#1077;&#1083;&#1072;&#1082;&#1089;&#1072;&#1094;&#1080;&#1103;%2002%20.mp3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0" y="476250"/>
            <a:ext cx="9001156" cy="554513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4800" b="1" dirty="0" smtClean="0">
                <a:solidFill>
                  <a:srgbClr val="003399"/>
                </a:solidFill>
              </a:rPr>
              <a:t>Урок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4800" b="1" dirty="0" smtClean="0">
                <a:solidFill>
                  <a:srgbClr val="003399"/>
                </a:solidFill>
              </a:rPr>
              <a:t>русского </a:t>
            </a:r>
            <a:r>
              <a:rPr lang="ru-RU" sz="4800" b="1" dirty="0">
                <a:solidFill>
                  <a:srgbClr val="003399"/>
                </a:solidFill>
              </a:rPr>
              <a:t>языка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4800" b="1" dirty="0">
                <a:solidFill>
                  <a:srgbClr val="003399"/>
                </a:solidFill>
              </a:rPr>
              <a:t> 3 класс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1800" b="1" dirty="0">
              <a:solidFill>
                <a:srgbClr val="00339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1800" b="1" dirty="0">
              <a:solidFill>
                <a:srgbClr val="00339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4400" b="1" i="1" dirty="0">
                <a:solidFill>
                  <a:srgbClr val="CC0000"/>
                </a:solidFill>
              </a:rPr>
              <a:t>«Изменение глаголов по временам</a:t>
            </a:r>
            <a:r>
              <a:rPr lang="ru-RU" sz="4400" b="1" i="1" dirty="0" smtClean="0">
                <a:solidFill>
                  <a:srgbClr val="CC0000"/>
                </a:solidFill>
              </a:rPr>
              <a:t>»</a:t>
            </a:r>
            <a:endParaRPr lang="ru-RU" sz="4400" b="1" i="1" dirty="0">
              <a:solidFill>
                <a:srgbClr val="CC00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4400" b="1" i="1" dirty="0">
              <a:solidFill>
                <a:srgbClr val="CC00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3600" b="1" dirty="0">
              <a:solidFill>
                <a:srgbClr val="CC00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chemeClr val="folHlink"/>
                </a:solidFill>
              </a:rPr>
              <a:t> </a:t>
            </a:r>
            <a:endParaRPr lang="ru-RU" sz="2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476250"/>
            <a:ext cx="8064500" cy="5689600"/>
          </a:xfrm>
        </p:spPr>
        <p:txBody>
          <a:bodyPr/>
          <a:lstStyle/>
          <a:p>
            <a:pPr>
              <a:buClr>
                <a:srgbClr val="FFFF00"/>
              </a:buClr>
            </a:pPr>
            <a:r>
              <a:rPr lang="ru-RU" sz="5000" b="1" i="1" dirty="0" smtClean="0">
                <a:solidFill>
                  <a:srgbClr val="0033CC"/>
                </a:solidFill>
              </a:rPr>
              <a:t>Весной солнце светит и греет.</a:t>
            </a:r>
          </a:p>
          <a:p>
            <a:pPr>
              <a:buClr>
                <a:srgbClr val="FFFF00"/>
              </a:buClr>
            </a:pPr>
            <a:r>
              <a:rPr lang="ru-RU" sz="5000" b="1" i="1" dirty="0" smtClean="0">
                <a:solidFill>
                  <a:srgbClr val="0033CC"/>
                </a:solidFill>
              </a:rPr>
              <a:t>Зимой оно мало светило и хуже грело.</a:t>
            </a:r>
          </a:p>
          <a:p>
            <a:pPr>
              <a:buClr>
                <a:srgbClr val="FFFF00"/>
              </a:buClr>
            </a:pPr>
            <a:r>
              <a:rPr lang="ru-RU" sz="5000" b="1" i="1" dirty="0" smtClean="0">
                <a:solidFill>
                  <a:srgbClr val="0033CC"/>
                </a:solidFill>
              </a:rPr>
              <a:t>Летом солнце будет ярко светить и будет сильно греть.</a:t>
            </a:r>
            <a:endParaRPr lang="ru-RU" sz="5000" b="1" i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549275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Проверь:</a:t>
            </a:r>
          </a:p>
          <a:p>
            <a:pPr>
              <a:buFontTx/>
              <a:buNone/>
            </a:pPr>
            <a:r>
              <a:rPr lang="ru-RU" sz="6000" b="1" i="1" dirty="0">
                <a:solidFill>
                  <a:srgbClr val="000099"/>
                </a:solidFill>
              </a:rPr>
              <a:t>светит, греет, светило, грело, будет светить, будет греть</a:t>
            </a:r>
            <a:r>
              <a:rPr lang="ru-RU" sz="6000" b="1" i="1" dirty="0"/>
              <a:t>.</a:t>
            </a:r>
          </a:p>
        </p:txBody>
      </p:sp>
      <p:pic>
        <p:nvPicPr>
          <p:cNvPr id="23555" name="Picture 3" descr="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7275" y="0"/>
            <a:ext cx="3006725" cy="32337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Настоящее время:</a:t>
            </a:r>
          </a:p>
          <a:p>
            <a:pPr algn="ctr">
              <a:buFontTx/>
              <a:buNone/>
            </a:pPr>
            <a:endParaRPr lang="ru-RU" b="1" i="1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светит</a:t>
            </a: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греет</a:t>
            </a:r>
          </a:p>
          <a:p>
            <a:pPr algn="ctr">
              <a:buFontTx/>
              <a:buNone/>
            </a:pPr>
            <a:endParaRPr lang="ru-RU" sz="6000" b="1" i="1" dirty="0"/>
          </a:p>
        </p:txBody>
      </p:sp>
      <p:pic>
        <p:nvPicPr>
          <p:cNvPr id="24584" name="Picture 8" descr="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624263"/>
            <a:ext cx="3006725" cy="32337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Прошедшее время:</a:t>
            </a:r>
          </a:p>
          <a:p>
            <a:pPr algn="ctr">
              <a:buFontTx/>
              <a:buNone/>
            </a:pPr>
            <a:endParaRPr lang="ru-RU" b="1" i="1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светило</a:t>
            </a: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грело</a:t>
            </a:r>
          </a:p>
          <a:p>
            <a:pPr algn="ctr">
              <a:buFontTx/>
              <a:buNone/>
            </a:pPr>
            <a:endParaRPr lang="ru-RU" sz="6000" b="1" i="1" dirty="0"/>
          </a:p>
        </p:txBody>
      </p:sp>
      <p:pic>
        <p:nvPicPr>
          <p:cNvPr id="53251" name="Picture 3" descr="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624263"/>
            <a:ext cx="3006725" cy="32337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Будущее время:</a:t>
            </a:r>
          </a:p>
          <a:p>
            <a:pPr algn="ctr">
              <a:buFontTx/>
              <a:buNone/>
            </a:pPr>
            <a:endParaRPr lang="ru-RU" b="1" i="1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будет светить</a:t>
            </a:r>
          </a:p>
          <a:p>
            <a:pPr algn="ctr"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будет греть</a:t>
            </a:r>
          </a:p>
          <a:p>
            <a:pPr algn="ctr">
              <a:buFontTx/>
              <a:buNone/>
            </a:pPr>
            <a:endParaRPr lang="ru-RU" sz="6000" b="1" i="1" dirty="0"/>
          </a:p>
        </p:txBody>
      </p:sp>
      <p:pic>
        <p:nvPicPr>
          <p:cNvPr id="55299" name="Picture 3" descr="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357563"/>
            <a:ext cx="3006725" cy="32337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50" name="Organization Chart 6"/>
          <p:cNvGraphicFramePr>
            <a:graphicFrameLocks/>
          </p:cNvGraphicFramePr>
          <p:nvPr>
            <p:ph type="dgm" idx="1"/>
          </p:nvPr>
        </p:nvGraphicFramePr>
        <p:xfrm>
          <a:off x="0" y="0"/>
          <a:ext cx="8964488" cy="6453336"/>
        </p:xfrm>
        <a:graphic>
          <a:graphicData uri="http://schemas.openxmlformats.org/drawingml/2006/compatibility">
            <com:legacyDrawing xmlns:com="http://schemas.openxmlformats.org/drawingml/2006/compatibility" spid="_x0000_s57350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4">
                    <a:lumMod val="10000"/>
                  </a:schemeClr>
                </a:solidFill>
              </a:rPr>
              <a:t>ФИЗ. МИНУТКА</a:t>
            </a:r>
            <a:endParaRPr lang="ru-RU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71604" y="2857496"/>
            <a:ext cx="6802459" cy="3379792"/>
          </a:xfrm>
        </p:spPr>
        <p:txBody>
          <a:bodyPr/>
          <a:lstStyle/>
          <a:p>
            <a:pPr algn="ctr">
              <a:buFontTx/>
              <a:buNone/>
            </a:pPr>
            <a:endParaRPr lang="ru-RU" sz="2800" b="1" i="1" dirty="0"/>
          </a:p>
        </p:txBody>
      </p:sp>
      <p:pic>
        <p:nvPicPr>
          <p:cNvPr id="58373" name="Релаксация 02 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2571744"/>
            <a:ext cx="336523" cy="304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033" fill="hold"/>
                                        <p:tgtEl>
                                          <p:spTgt spid="583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837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10" name="Rectangle 18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r>
              <a:rPr lang="ru-RU" b="1" i="1" dirty="0">
                <a:solidFill>
                  <a:srgbClr val="0033CC"/>
                </a:solidFill>
              </a:rPr>
              <a:t>Прочитайте :</a:t>
            </a:r>
          </a:p>
        </p:txBody>
      </p:sp>
      <p:sp>
        <p:nvSpPr>
          <p:cNvPr id="59411" name="Rectangle 19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2530475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dirty="0">
                <a:solidFill>
                  <a:srgbClr val="003399"/>
                </a:solidFill>
              </a:rPr>
              <a:t>Снег теперь уже не тот,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3399"/>
                </a:solidFill>
              </a:rPr>
              <a:t>Потемнел он в поле.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3399"/>
                </a:solidFill>
              </a:rPr>
              <a:t>На озёрах треснул лёд,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3399"/>
                </a:solidFill>
              </a:rPr>
              <a:t>Будто раскололи.</a:t>
            </a:r>
          </a:p>
          <a:p>
            <a:pPr algn="ctr">
              <a:buFontTx/>
              <a:buNone/>
            </a:pPr>
            <a:endParaRPr lang="ru-RU" sz="2400" dirty="0">
              <a:solidFill>
                <a:srgbClr val="003399"/>
              </a:solidFill>
            </a:endParaRPr>
          </a:p>
          <a:p>
            <a:pPr algn="r">
              <a:buFontTx/>
              <a:buNone/>
            </a:pPr>
            <a:r>
              <a:rPr lang="ru-RU" sz="2400" dirty="0">
                <a:solidFill>
                  <a:srgbClr val="003399"/>
                </a:solidFill>
              </a:rPr>
              <a:t>(С.Маршак)</a:t>
            </a:r>
          </a:p>
        </p:txBody>
      </p:sp>
      <p:sp>
        <p:nvSpPr>
          <p:cNvPr id="59412" name="Rectangle 20"/>
          <p:cNvSpPr>
            <a:spLocks noGrp="1" noChangeArrowheads="1"/>
          </p:cNvSpPr>
          <p:nvPr>
            <p:ph sz="half" idx="2"/>
          </p:nvPr>
        </p:nvSpPr>
        <p:spPr>
          <a:xfrm>
            <a:off x="3276600" y="1557338"/>
            <a:ext cx="2587625" cy="4525962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Пройдёт зима холодная,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Наступят дни весенние,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Теплом </a:t>
            </a:r>
            <a:r>
              <a:rPr lang="ru-RU" sz="2400" dirty="0" err="1">
                <a:solidFill>
                  <a:srgbClr val="000099"/>
                </a:solidFill>
              </a:rPr>
              <a:t>расто</a:t>
            </a:r>
            <a:r>
              <a:rPr lang="ru-RU" sz="2400" dirty="0">
                <a:solidFill>
                  <a:srgbClr val="000099"/>
                </a:solidFill>
              </a:rPr>
              <a:t>-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пит солнышко,</a:t>
            </a:r>
          </a:p>
          <a:p>
            <a:pPr algn="ct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Как воск, снега пушистые.</a:t>
            </a:r>
          </a:p>
          <a:p>
            <a:pPr algn="ctr">
              <a:buFontTx/>
              <a:buNone/>
            </a:pPr>
            <a:endParaRPr lang="ru-RU" sz="2400" dirty="0">
              <a:solidFill>
                <a:srgbClr val="000099"/>
              </a:solidFill>
            </a:endParaRPr>
          </a:p>
          <a:p>
            <a:pPr algn="r">
              <a:buFontTx/>
              <a:buNone/>
            </a:pPr>
            <a:r>
              <a:rPr lang="ru-RU" sz="2400" dirty="0">
                <a:solidFill>
                  <a:srgbClr val="000099"/>
                </a:solidFill>
              </a:rPr>
              <a:t>(С.Дрожжин)</a:t>
            </a:r>
          </a:p>
        </p:txBody>
      </p:sp>
      <p:sp>
        <p:nvSpPr>
          <p:cNvPr id="59414" name="Rectangle 22"/>
          <p:cNvSpPr>
            <a:spLocks noChangeArrowheads="1"/>
          </p:cNvSpPr>
          <p:nvPr/>
        </p:nvSpPr>
        <p:spPr bwMode="auto">
          <a:xfrm>
            <a:off x="6084888" y="1628775"/>
            <a:ext cx="2587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2400" dirty="0">
                <a:solidFill>
                  <a:srgbClr val="0033CC"/>
                </a:solidFill>
              </a:rPr>
              <a:t>Солнце ласково смеётся,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400" dirty="0">
                <a:solidFill>
                  <a:srgbClr val="0033CC"/>
                </a:solidFill>
              </a:rPr>
              <a:t>Светит ярче, горячей,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400" dirty="0">
                <a:solidFill>
                  <a:srgbClr val="0033CC"/>
                </a:solidFill>
              </a:rPr>
              <a:t>А с пригорка звонко льётся</a:t>
            </a:r>
          </a:p>
          <a:p>
            <a:pPr marL="342900" indent="-342900" algn="ctr">
              <a:spcBef>
                <a:spcPct val="20000"/>
              </a:spcBef>
            </a:pPr>
            <a:r>
              <a:rPr lang="ru-RU" sz="2400" dirty="0">
                <a:solidFill>
                  <a:srgbClr val="0033CC"/>
                </a:solidFill>
              </a:rPr>
              <a:t>Разговорчивый ручей.</a:t>
            </a:r>
          </a:p>
          <a:p>
            <a:pPr marL="342900" indent="-342900" algn="r">
              <a:spcBef>
                <a:spcPct val="20000"/>
              </a:spcBef>
            </a:pPr>
            <a:r>
              <a:rPr lang="ru-RU" sz="2400" dirty="0">
                <a:solidFill>
                  <a:srgbClr val="0033CC"/>
                </a:solidFill>
              </a:rPr>
              <a:t>                               (Я.Колас)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9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9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9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9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9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9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9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9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0" grpId="0"/>
      <p:bldP spid="59411" grpId="0" build="p"/>
      <p:bldP spid="5941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08963" cy="5400675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5400" b="1" i="1" dirty="0">
                <a:solidFill>
                  <a:srgbClr val="FF0000"/>
                </a:solidFill>
              </a:rPr>
              <a:t>Проверь: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5400" b="1" i="1" dirty="0">
                <a:solidFill>
                  <a:srgbClr val="7030A0"/>
                </a:solidFill>
              </a:rPr>
              <a:t>настоящее время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sz="2000" b="1" i="1" dirty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0033CC"/>
                </a:solidFill>
              </a:rPr>
              <a:t>Солнце ласково смеётся,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0033CC"/>
                </a:solidFill>
              </a:rPr>
              <a:t>Светит ярче, горячей,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0033CC"/>
                </a:solidFill>
              </a:rPr>
              <a:t>А с пригорка звонко льётся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 b="1" i="1" dirty="0">
                <a:solidFill>
                  <a:srgbClr val="0033CC"/>
                </a:solidFill>
              </a:rPr>
              <a:t>Разговорчивый ручей.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b="1" i="1" dirty="0"/>
              <a:t>(Я.Колас)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4800" b="1" i="1" dirty="0">
                <a:solidFill>
                  <a:srgbClr val="FF0000"/>
                </a:solidFill>
              </a:rPr>
              <a:t>Проверь: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800" b="1" i="1" dirty="0">
                <a:solidFill>
                  <a:srgbClr val="7030A0"/>
                </a:solidFill>
              </a:rPr>
              <a:t>прошедшее время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sz="1800" b="1" i="1" dirty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33CC"/>
                </a:solidFill>
              </a:rPr>
              <a:t>Снег теперь уже не тот –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33CC"/>
                </a:solidFill>
              </a:rPr>
              <a:t>Потемнел он в поле,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33CC"/>
                </a:solidFill>
              </a:rPr>
              <a:t>На озёрах треснул лёд,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33CC"/>
                </a:solidFill>
              </a:rPr>
              <a:t>Будто раскололи.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0033CC"/>
                </a:solidFill>
              </a:rPr>
              <a:t>(С.Маршак)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114692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4693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ru-RU" sz="2400"/>
          </a:p>
        </p:txBody>
      </p:sp>
      <p:pic>
        <p:nvPicPr>
          <p:cNvPr id="114694" name="Picture 6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4800" b="1" i="1" dirty="0">
                <a:solidFill>
                  <a:srgbClr val="FF0000"/>
                </a:solidFill>
              </a:rPr>
              <a:t>Проверь: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4800" b="1" i="1" dirty="0">
                <a:solidFill>
                  <a:srgbClr val="7030A0"/>
                </a:solidFill>
              </a:rPr>
              <a:t>будущее время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ru-RU" sz="1800" b="1" i="1" dirty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0099"/>
                </a:solidFill>
              </a:rPr>
              <a:t>Пройдёт зима холодная,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0099"/>
                </a:solidFill>
              </a:rPr>
              <a:t>Наступят дни весенние,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0099"/>
                </a:solidFill>
              </a:rPr>
              <a:t>Теплом растопит солнышко,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b="1" i="1" dirty="0">
                <a:solidFill>
                  <a:srgbClr val="000099"/>
                </a:solidFill>
              </a:rPr>
              <a:t>Как воск, снега пушистые.</a:t>
            </a:r>
          </a:p>
          <a:p>
            <a:pPr algn="r">
              <a:lnSpc>
                <a:spcPct val="90000"/>
              </a:lnSpc>
              <a:buFontTx/>
              <a:buNone/>
            </a:pPr>
            <a:r>
              <a:rPr lang="ru-RU" sz="2800" b="1" i="1" dirty="0">
                <a:solidFill>
                  <a:srgbClr val="000099"/>
                </a:solidFill>
              </a:rPr>
              <a:t>(С.Дрожжин)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2296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b="1" i="1" dirty="0">
                <a:solidFill>
                  <a:srgbClr val="003399"/>
                </a:solidFill>
              </a:rPr>
              <a:t>Пройдёт зима холодная,</a:t>
            </a:r>
          </a:p>
          <a:p>
            <a:pPr algn="ctr">
              <a:buFontTx/>
              <a:buNone/>
            </a:pPr>
            <a:r>
              <a:rPr lang="ru-RU" sz="4000" b="1" i="1" dirty="0">
                <a:solidFill>
                  <a:srgbClr val="003399"/>
                </a:solidFill>
              </a:rPr>
              <a:t>Наступят дни весенние,</a:t>
            </a:r>
          </a:p>
          <a:p>
            <a:pPr algn="ctr">
              <a:buFontTx/>
              <a:buNone/>
            </a:pPr>
            <a:r>
              <a:rPr lang="ru-RU" sz="4000" b="1" i="1" dirty="0">
                <a:solidFill>
                  <a:srgbClr val="003399"/>
                </a:solidFill>
              </a:rPr>
              <a:t>Теплом растопит солнышко,</a:t>
            </a:r>
          </a:p>
          <a:p>
            <a:pPr algn="ctr">
              <a:buFontTx/>
              <a:buNone/>
            </a:pPr>
            <a:r>
              <a:rPr lang="ru-RU" sz="4000" b="1" i="1" dirty="0">
                <a:solidFill>
                  <a:srgbClr val="FF0000"/>
                </a:solidFill>
              </a:rPr>
              <a:t>Как воск,</a:t>
            </a:r>
            <a:r>
              <a:rPr lang="ru-RU" sz="4000" b="1" i="1" dirty="0"/>
              <a:t> </a:t>
            </a:r>
            <a:r>
              <a:rPr lang="ru-RU" sz="4000" b="1" i="1" dirty="0">
                <a:solidFill>
                  <a:srgbClr val="003399"/>
                </a:solidFill>
              </a:rPr>
              <a:t>снега пушистые.</a:t>
            </a:r>
          </a:p>
          <a:p>
            <a:pPr algn="r">
              <a:buFontTx/>
              <a:buNone/>
            </a:pPr>
            <a:endParaRPr lang="ru-RU" sz="3600" b="1" i="1" dirty="0"/>
          </a:p>
        </p:txBody>
      </p:sp>
      <p:pic>
        <p:nvPicPr>
          <p:cNvPr id="63491" name="Picture 3" descr="вос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500438"/>
            <a:ext cx="3455987" cy="2981325"/>
          </a:xfrm>
          <a:prstGeom prst="rect">
            <a:avLst/>
          </a:prstGeom>
          <a:noFill/>
        </p:spPr>
      </p:pic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4572000" y="3760788"/>
            <a:ext cx="4572000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3200" b="1" i="1" dirty="0">
                <a:solidFill>
                  <a:srgbClr val="FF0000"/>
                </a:solidFill>
              </a:rPr>
              <a:t>Это вещество вырабатываемое </a:t>
            </a:r>
            <a:r>
              <a:rPr lang="ru-RU" sz="3200" b="1" i="1" dirty="0" smtClean="0">
                <a:solidFill>
                  <a:srgbClr val="FF0000"/>
                </a:solidFill>
              </a:rPr>
              <a:t>пчёлами.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703" name="Picture 7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492375"/>
            <a:ext cx="1871662" cy="1749425"/>
          </a:xfrm>
          <a:prstGeom prst="rect">
            <a:avLst/>
          </a:prstGeom>
          <a:noFill/>
        </p:spPr>
      </p:pic>
      <p:sp>
        <p:nvSpPr>
          <p:cNvPr id="1577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i="1">
                <a:solidFill>
                  <a:srgbClr val="FF0000"/>
                </a:solidFill>
              </a:rPr>
              <a:t>Домашнее задание:</a:t>
            </a:r>
          </a:p>
        </p:txBody>
      </p:sp>
      <p:sp>
        <p:nvSpPr>
          <p:cNvPr id="157710" name="Rectangle 14"/>
          <p:cNvSpPr>
            <a:spLocks noGrp="1" noChangeArrowheads="1"/>
          </p:cNvSpPr>
          <p:nvPr>
            <p:ph idx="1"/>
          </p:nvPr>
        </p:nvSpPr>
        <p:spPr>
          <a:xfrm>
            <a:off x="971550" y="1844675"/>
            <a:ext cx="7696200" cy="374491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ru-RU" sz="4400" b="1" i="1" dirty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4800" b="1" i="1" dirty="0"/>
              <a:t>          </a:t>
            </a:r>
            <a:r>
              <a:rPr lang="ru-RU" sz="6000" b="1" i="1" dirty="0">
                <a:solidFill>
                  <a:srgbClr val="003399"/>
                </a:solidFill>
              </a:rPr>
              <a:t>Упражнение </a:t>
            </a:r>
            <a:r>
              <a:rPr lang="ru-RU" sz="6000" b="1" i="1" dirty="0" smtClean="0">
                <a:solidFill>
                  <a:srgbClr val="003399"/>
                </a:solidFill>
              </a:rPr>
              <a:t>199</a:t>
            </a:r>
            <a:endParaRPr lang="ru-RU" sz="6000" b="1" i="1" dirty="0">
              <a:solidFill>
                <a:srgbClr val="00339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6000" b="1" i="1" dirty="0">
                <a:solidFill>
                  <a:srgbClr val="003399"/>
                </a:solidFill>
              </a:rPr>
              <a:t>                     стр. </a:t>
            </a:r>
            <a:r>
              <a:rPr lang="ru-RU" sz="6000" b="1" i="1" dirty="0" smtClean="0">
                <a:solidFill>
                  <a:srgbClr val="003399"/>
                </a:solidFill>
              </a:rPr>
              <a:t>113</a:t>
            </a:r>
            <a:endParaRPr lang="ru-RU" sz="6000" b="1" i="1" dirty="0">
              <a:solidFill>
                <a:srgbClr val="00339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4800" b="1" i="1" dirty="0"/>
              <a:t>      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5" name="Picture 3" descr="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832" y="836712"/>
            <a:ext cx="1966913" cy="1636713"/>
          </a:xfrm>
        </p:spPr>
      </p:pic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1979613" y="5443538"/>
            <a:ext cx="60436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6000" b="1">
                <a:solidFill>
                  <a:schemeClr val="tx2"/>
                </a:solidFill>
              </a:rPr>
              <a:t>Спасибо за урок!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395288" y="2801938"/>
            <a:ext cx="8562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66"/>
                </a:solidFill>
              </a:rPr>
              <a:t>- Что вам показалось важным на уроке?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827088" y="3668713"/>
            <a:ext cx="69326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0066"/>
                </a:solidFill>
              </a:rPr>
              <a:t>-  Над чем ещё надо поработать?</a:t>
            </a:r>
          </a:p>
        </p:txBody>
      </p:sp>
      <p:sp>
        <p:nvSpPr>
          <p:cNvPr id="89090" name="AutoShape 2" descr="data:image/jpeg;base64,/9j/4AAQSkZJRgABAQAAAQABAAD/2wCEAAkGBxITEBQUExQWFBQWFhcVFxcXFRgWFhkaFxQcGBgaGBocHCghIBomHhUYIjEhJSsrLy4uFx8zODMsNygwLisBCgoKDg0OGxAQGywmHCQ3LDc4Lyw0MDcsLC4sLi03NC4sLSw0LiwsLyw0LiwsLC0sLzQsNCssLCwsLDQsLCwsLP/AABEIAOMA3gMBIgACEQEDEQH/xAAcAAEAAgIDAQAAAAAAAAAAAAAABgcEBQEDCAL/xABCEAACAQIEBAQEAwUFBgcAAAABAgMAEQQFEiEGMUFRBxMiYRQycYFCkaEjUmJysTM0gpLwJGPBwtHhCBVTg6LS8f/EABoBAQADAQEBAAAAAAAAAAAAAAABAwQCBQb/xAAsEQACAgEEAAQFBAMAAAAAAAAAAQIDEQQSITEFQVFhExQysfAicYGhkeHx/9oADAMBAAIRAxEAPwC8aUpQClKUApSlAKUpQClKUApSlAKUpQClKUApSlAKUpQClKUApSlAKUpQClKUApSlAKUpQClKUApSlAKUpQCq2z3xWjizH4SCIYhY7idhIFYMCAUiB2Zl3uCRc3Fxau/xh45GAwvlRN/tU4IS3ONOTSHseYX3330mvMytbcc/1qYxyweyMiz/AA+LQvBIHtsykFXQ9nRgGU/UVs68j5PxbLFIrlnWRdlnjIEoHZr7On8LXFXHwp4wQuAuMsP9/ECU+ske7x+5GpfcVLi0C1aV0YPFxyoskTrIjC6sjBlI9iNq765ApSlAKUpQClKUApSlAKUpQClKUApSlAKUpQClKUApSlAKhPGXiRhcCsmkefJGdLKrqFDkbISdy3UhQbDnba+J4gcQyPJ8BhZ1hkYETS3s0YMZewP4bRq0jNzChQN3BHn7i3MYJZgMOp8uMaRIws8vIatP4EsoCpuRuSSzE1zzJ4iSYWf51NjMRJiJ21SObnsB0VR0UDYCtdevoivmtOMLCOReuVcg3BIPcc6+a4qtvBJIuGOM8ZgJNeHlIBN3jbeJ/wCZOV9vmFj71dfCXjbhJyqYtThZDtrvrhJ/m5r9xYd685VzeobTB7ehlV1DIwZWAIZSCCDyII2Ir7ryZwR4g43LmAibzIL3aB7lDc76OqNz3G1+YNegeE/EvL8cqhZRDMdjDKQj37KeTfY37gVyCZUpelAKVwx271BMq4kxUmG+Kd4hf1/DqtwFtfy9dyxcD8XK9/T0qq22NazI6jFy6J5SunCYlZI0kQ3R1V1PdWFwfyNd1WnIpSlAKUpQClKUApSlAKUpQCo/xtmLRYYKj+XJNIkCPcArquzlSfxiNXI97V38WcTYfL8M087bclQfPI3RUHf+g3Nefos1nzzNU+Ja0KXkEI3RI1I9I7sx0gsdzc8gABVdNQrlJvGEyYrLNzx/kmEhwjyKmljqBcFmcu12DOxJZmLXQlidpTfltUYFW74wQrHl8KRgIgmVdCgKtvLcjYbbWqoFasXhcpSo3Nt8vssu4kfRr5NGNcV60W8clQNK5IP58q4o4g4palfapcEjpz+nf6f9q4awDha51V819SRMACVIB5EggH6d6hZ8gSXh3j7MMHYQ4hwgt+zY+ZHYdAj3Cj+XTVscMeOcL2XGxeUessV2T6mM+oD+UvVFZVls2ImSGBGklc2VV5n/AIAdydhV88G+DmFwqDEZiyzOoLshNsPGALnXf57W3JsvsedTn1Ba2ExaSxpLGwaN1Dqw5FWFwR7WqqWnCz4gRgjDySNJh3PyyISGkZO6CSR7HkVZCLgg1KcJj48xVriQYfcJC0UsSOnIPIWUBlbeyXtpIuCeXfmvD6zLGpIjSMgp5a2YC1iov6QpGxGk+1iARj1VfxYOJdTPZLJpeF8fjTh4MLGiRRIZIviElDypFCSsbCN4ioZrBRctyJtUq4WzR5fiIpSGkw8xiLABdatGssbEDYNpkANtrqSAL2qG5rxNhcAThMGscmKdiSnmelWIAMmIkJJuBba5Y2AFtqy/CiBkmzEO7SSGWFpWYWBkaHU+gfubiw6DbpVtc+k+ziWM8FiUpSrjgUpSgFKUoBSlKAVpuKuJsNgMO0+IawGyqN3duioOp/QczYVoePPErCZcCl/OxNtoUPy3Gxlb8I9tybjbrXnPifiXE4+bzsS+puSqNkQfuovQfqepNdJA7+MuK58yxRmmNlFxFGDdY07DueV26n2sBNfBrLyBPMfxBUX6ajqP5rb7e9VavsLk8q9A8E5asGDVVG4LXPUkHST/AItAb715HjNqjTtXnwXUxzIi/jQ/+yQr3mv/AJY2/wDtVQKhJAG5NWn41y+nCr3aVvyCD/mqucojvKvtc/pWrwWtfLR92/uc6h4kzJw3D7sPmAPa16x58AYn0y9rgA7sLnl2G3M/rVlcGZJPimtClkBs87j9mvcL/wCo/wDCNh1I5Va03BuEbBvhSl0kHrc28xnttIWt842t0FrAAbV616rjxDszw3Plnlhg8jWAJbkFUE2A5AAdBWQ2R4oIXMEqooJLMjKABzNyKtnBZWMO0mHKCKaIgMYwVDgj0SgdVYDkb7hlPKs6SMuE8wowVw9hGRuu683PI2PXlWayrUpxdcU4vz81/B1G2rD3tpopP/yrEWv5Mtu/lvb87Vjxkq3YjoR+YINXyWPSuuLKExmIigdQy382Qlb2jjYHTcjbW2lf5S9uVbLNLtjnJnhqN0sYK1ynIWjmjMsTIXVZYlcbFCAdS99z9Rtfep/mPlSYcxTAMrCxv07EdiO9WdnGSQ4qLy5V5HUjL6XjYcmQ9D+hGxBBtVPcdZPisI37QaoibLMoshvyDj8D+x2PQncCdPODWx/9O7YPOUWB4LcI4fC4JcSvrnnU63P4VDEaE7C679z9ABv+OsZojgXymn1zAGIFQGCxOwMmrby1cRk++kb3sfnwwiK5RhL/AIkLj6SSM4/RhWHn0mvHP1EcUaD2Zyzv+Y8r8hXj66/4FUpryNVcd0kjY5RnAlDK6+XKoBZNWsWa9mVrDUpKsOQNwduV+1sTcHSQeYG+1wSCDbsQR9qjuT5ViZnfExmNVZTBEXZtlSRtUhQL6rvyGoXVV3F62uX8EiONUbF4lwCzGxjjLO7mRmLIgb5mY2vbexvWePzFsIuWE+DpuKbIdgwMLLi8W6YdzeUxMXWOQ+XcTaYo42O5jtzJ0xrqN9RM18PsulTDNNiLCfFv8TIqiypqRVSMfyoig366tzUM4j4YCTjDYeWWQuGkxAdIijB7hPNZFjLsTqPrZj6QdJ5je5M+aYOJI2MOKiQKo8yR1mAG39oselrC1gVB23arY3QrbU3yvP0/chpvon1K12S5xHiFJUMjodMkb2DobXF7EggjcMCQe9bGtcZKSyuisUpSpApSlAKqbxi8SXwbfB4Q2nK3lktvGrD0hP4yDe/Qe52tmtVnHDmDxX94w8UxtYM8algOwa1wPoaIHjqRyzFmJYkkkk3JJ3JJPM+9cE16QznwTyyUHyfNwzdCrl1B91e5I9gRVM8ZeHOPy8lpI/MgHKaO7JbprHNDy57b7E1DywR7KLNiYgTYGRBfc29Q323tftv2q/srzWBIlRdfpsgHlyMdIHpJsu21tzbe9ec0FbPKc4xGHYGKRlA/De6Hfqp2/wCO9YNdovmEuei6qai+SeeL80UqwlHDGNirLyZfNXUCQbEX8o/lUN4aVRPE8sYbDpIplvcBkB9YuNzYXOnltvzre5fBPmTo+JcJACNlFi5UkDTe5/GRcnrtvVhtk+HWNbqiRoLC9goHveqFq/kqo0Yyy1VRtbk3hFm4NUVVVFVUUWUKAFA6WA2ArJqIcBZjqhOHc3kw1kuTcvFv5MnvdRpJ/eRvaq88U+K54s4RbnyoEjZUv6SXF2e3Vt9N+gX3N/X3Jx3IyFieIWVgxDFqPXhwddvxQE/tAe+n+0H8rD8RqFGatjwZ4kfG4yPDOvpkicEW21Kmq30KhwftUewsBW8QJPlPJDvzPkyNHcnudF69HQWZzEyamHUjaRyXre8FukYxmJlIRVdYy7GwEcMSuT/mnf8AIVGI2INjWDnE0j5fjIEuSmJixLKBcmB0C6rdQssdz2sDVutyocHGm+sujKM0ixEQkjJ0nlcaTboSDuPobGvjPMRHHBI8gDRqjFlIBDC3y2Oxvyt7ivPHDmZ4x2OHwrs7yjSAGJVBa2o22VRckt/+VYnGOffFWw8La4UI8yQEhZZV5KrC/oQjUWH4goHymvMpjKx4NkpqMcskvDXwsWXxYrC4iSKAIoeL+1jLiysnlNcpIX9OmMrdm5NcVg4qZ1WaYj9tM+sLfbW+mKGO/taJLjmbnrURyWEYfFRtIQscgKlfMbylmC/s3sbKWKhk1EX+UDnvP+GsAcTiFnP92h9UXaaUi2sd40BNjyLNcfICfH18J36iOnj9Hbfr+fcvpmtm/wAyYZXglhgjiX5Y0VB/hUC/6VksbAntXNcMLi3evVKituHcazRpPJ/aTATv19UgDafooIQeyCpBis0DoyqN7E/lUayyHTBErHdY1Q/VBpP6qakGSYeMki9zblyO+x68q+SqndO2VUX9TeT0ZRgoKTNQuIeKRcREC0ibOgIHmxH5k321D5kvb1C1wGap5luPjniSWJtSOLqdx7EEHcEEEEHcEEGoHneNCTtHDC0sgQvbzEjU2IGkEkm+45i2/Oo3k3HOIw2Ie+FVEZiZoBMS2sgepLoF199wrXBv1r0vD7LKG6bcYXuuP9FFyU/1RLqpWNlmNWeGOZL6JUWRbixs6hhcdDY1k17ZlFKUoBSlKAVwygix3B51zSgPJXidDGmb4xYkVEWUAKihVFkW9gNudz9602UYAzSAfhFix9uw9z/1rb+KOHMecY1TveYv9pAHA/Jq3HCeWACOMW1sA7Dr6uV/oLD7GtGmq+JPEukVXWbI8dkjynAx6o7gDYKoOwFgWGn3sDt2BPSu/N8wVhYgGzOoUqGIEb6Cbbm5ve/Yj6nYTZYU0hh6SR+YNx9CDY39qx8Zh1JLkLcHS9rK8hH9lqIUk+k3sLdegIrL4g66dZC2Syn9yuhSnXKKZrcnxM0ZgaIjzIlsG3KvGfwuR+Fgo+hUEXtvnccZCmaeXLGww+LRdDRzXCut7izgEG1yQy3+axseWHh8xjQDWoC/hFgXU25La92/l/Ws7A5kl7GORI+7x2TfqRvpHe4HOseslqNLN4jmL5XsbNIq7I4bwzH4P4TXKnOLxssZkCssMUZLFiw303ALORcAAWAJJPbLynBXBeU2dmeVwDcB5HMjAHsC5H2pNBArloo41Lc2RFBIPK5AvWPLL2r6DQ15rVnTa/wedfbue1dI3WOyG+HbEIR6RfTvuB12BN/a1RDB5grsHRpIZo72IvHIt+exFihtyIINhtttktjnjjdA7BGYswLEi5+vIbAW9qwvNrTGEnne8r0OMpddm4GImlGh5nZW+ZQI4lb+bykUm/UE2Pas7D4JVTYW7C2wA2H9L/etHgMeqSLqNrk297De3v1t7HtUmhnVgSDzH5X/ANdK+f8AHbrqNsaE1F9tfY36Kuu3c7XlrpMj+LVm3IDaGDhTyJRg639rqKvTLcYk0McsZvHIiuh/hZQR+hrz1mWKZZGAO1XL4YS6spwp/hZfssrKP6VXpb3ZDa/L7e5EYOD/AHJTSldOLRmjcKbMVYKTyBI2J+9aTsqGPO/POmA2QmRmltudUhNowRb8W7HbsDzGwwN4R6DZiQSx3Y/zE7n71HcqyzEYeQRyYXEKV9Pow8siW022eNWUj09DUzTLMRKto8M6m2zSssS/cXLj/JXzFlGoVr+FB8/nZ6cZ1KCUmQzNcZImJLknUGJBB6G9v0Nq7sh4emzKbWoKQ6v2kx9j6lj/AHpDuL8l3J3AUzzCeH8TMJMWRMQP7NQVi/xdX+9geq1MYolVQqgKoAAAAAAHIADkK9TTaKXEre/Qy22xziBxh4VRFRRpVQFUDkABYD8hXZSlemZhSlKAUpWJm2YJh4JJnvpjUsQOZtyVf4ibAe5FAZdKiLZG0x8zET4gSnfTFiZYY4/4UWNlBt+8wJP0sBkYfB4qIEJjHcdPiI0l0+108tj/AIiT71OAU7448OOubRz6D5WK8pS9vTrWyMpPQ6VU++/Y1t+BMplkLTCyrqdRdSS7K5U23FlFtN972PK2+/8AEfA5hNhY0kmwrKcTh7FMM6SKxlChlLTOu2o323F62vleSkccYFzpijBO1+V29gAWbrZWrDrdfbp0qqfrk/6/n1JjTGbzLpGjzjMiyyRadEkZHM3U3GpSD1UjbuLHtUdjM2LaNMMPNeytzssasPmkfcKLEjuQzWB5VJuEuCosSj4vFyTTfEOzxjzZIl8jlFqVCtyV3tysQPcybGwqsEuCwUSBhCwsD5UcXmIQl2UE6zubAXsLki4v6kb26oqaTkvP39UZ/gLc3nggeT8PGOP4iYF2ZS11U6UjtqsGNgi6RcliLnrsLdXCnGkc8/lrh3iQ/JK1jc2vZgBZSbbWJubDrVjY6RZMucrGFUxlDE4ACgHRJG4G1lsym23pNjatTl/DJYqG0LGrI5CxkMSjh1AYubDUovsdu3Oss1ueXy2Xrjoh3EiiLEEAALIusActWoh7Dt8p+rmtQ+Kqbce8MTTyIcPYCOJ9W4vd2UiwPM2jb8xVXnBNGTaRwb76tLXPv6b/AK17GjsbqUe2jHdBKbZsZXvseXIisGOHQWcyMQFtZmGlQN+3P3O9dD4iRSAzR78iUYA+3zWv7VscljhMoONe8Q3KgaUJ6atyTv0va/Q1Vf4lRW8NPd6YZrp8L1Fkd6xt9cpmujYzDU40gEmMdb76XI6EA7D3J7Vntie+9dOYvGJH8u+gsWF+YBOw/KtdNirVuoTdac+2lkwW43tR68junnGrsN/+v/WvQPhnCUyfBA9YEf8Az+v/AJq82RxSYmWOCEXllYRoOl2NrnsACST0ANes8BhhFFHGvJEVB9FUAf0rytZXGNra8zTp01E76UpWYvFKUoBSlKAUpSgFKUoBUW8SL/BC3y/E4Qv/ACfFx3+3KpTWLmmBSeGSGTdJEZGsbGzC1weh6g0B1ClqjeA4jWFvhsc6Q4lBszkJHOo5SxMTbfmUvdTccrE98fFMEjGPCn4uUc1gIdV3teSW+hB9Tc2NgTtU5Bg+IjP8MfLBZojHOFHNvJlWUqPchCPvWpz7DtisMhgmKAlXEiDU3lSRtHJoH73lysRbe9rb1D/GDiHH4fERw+ekbvH5jpAD6ATpUec3qY+ljcKnTatBwh4gS4SPyp42livdGvZ1vuQC2zC9yNxzO9uXm67S22ON1X1RfXqXVNcp9FzZXxRH8DGRpOJEfljDJ6XaWNSCiI3qCXQkE8l3JtWRw/FHhYZpmkukpGLeRzv6oE1lieQ9BIA2AIAAtUVyjjrASzYZ/OC+oqVkBQqXQqDuLc7LcG1nO9WLJh0dSrKGHYi4/Kra7brYJuO1+jOGkn3khWU5rLiIGv5bRTmYtE8RDASO37NyH+ZQdJuDuprcZC+YCBUlWGV1AXzi7x6x+80YjPq7gNuf3ahr+fl2KllZ1kgZ/SslluCBptJ0cbr6gdWgEm5vWBxH41lbphoFLW+d3V1X/ChNz/iFXV2xn0yGmTPiTNVwMOjXrxM7a3awBtYKz6fwoAoRV35DnZjVbZ6yBg1x6v8AX5/1qO5fmz4h3mxDs7ublmO5t+gHYAADoK5zTEjax2NWR1NVVycdzks5Xk/b+CmdFs1nC2/2ZMkikWIBHa1x+ta3ESopuqLcdbAW+9v6V8nEqiEct/8AgK0+JxOo176e6Kk1z9jNGLTwZkmOPe/6fkKw5cSTWMz1KfD7gqbM8RpW6QIR50vRR+6vdz0HTmfeJ2qEcssVZOfAPhVnlbMJB6EDRwXHzOdnceyi637s3ar1rGy3AxwQpDEoSONQiqOgAsPqffrWTXjWTc5OTNCWEKUpXBIpSlAKUpQClKUApSlAKUpQGPjcFFKumWNJF56XRXH5EWr6w+HjiTSirGi9FAVQPoNhXdUL8YM7+FyjEMps8oECb2N5Nmt7hNZ+1AUVm+OGY5hi8Ww1KX0xKeWlRpS4/lANu7GsjydrH1A/Nq5WtyA5DpUPyjHtExI3U2uvf/vW3PEgs1lAt8m25vckyG+9r7DsLVg1GnunPK5T6Pd0Oq09dSUuHzn++ff0I+7aWYWtuRbt7VJcp46zDDoEhxUgQCwVgsgA7DWpsPpUa0s77XZmPIC5JJ6Adas/gXwaxGJtLjS+GhO4QACd/sQQg/mBO3LrXsNqKxPD/PI8J98ECzrO8Ti3DYiV5SOWogKO+lRZR9hXGAyxmIupUMLgkEBh3UnmPcVb2e+F2Cjx2Gjw/mkBWmnV3DroVgIwbi93bUO1katf4npLK2Hw2HieWe7SlY1LMqW0C4HJSTzO3orM9dXHUQoUOH36L88w624N5K3zJhGwAPKsB8STUtXwszmT1fCML/vTQg/cF713YbwgzhjY4dU92mit/wDFia3RdEbHYuytRe3ayDtKTXwTVu5R4DYliDicTFEOoiVpWt1F20gH33qXYjwYy6PCyBBI84jYxyySE2cAlSUWyEXtsRyruesj5ckqBR3CPDr43GQQbqssgVm7KFLvY2sG0IxAPMgV6xyPJ4MJAkGHQRxoNgOZPUseZY9SaprL4mTDw4tLIA2GnVVsLAzRlhYd1LKfqavSvJq1r1ScsYw8YLHDaKUpVpApSlAKUpQClKUApSlAKUpQClKUAqof/EiG+Cwv7vxBv2v5Taf01Vb1R3j3hdMxwMmHY6WNnjf92RflJ9tyD7MaAofwg4XizAY6Jwok8lBG7Jr8vUxDMoP4rC1+l71a/CvD+GhzfGRpholRIcOFbSnMIL2W2xN7lvxE+1Vt4OCXL89bC4lTG8kbwlTy1AiRSDyIIjIBHPVXoKLL4lmedUAlkVEdt7lYyxQdttbfp2FQDvWJRyAH0Fq+6VA+NuLDrOCwxPmMwjmmBsIgwuyqeZlK9vl1A3vYGQdMmfxyZtifJcSKmHgjYgekOks5dQ1rNbWt7EgHbmDWw4MzCP4rFxMQJ2kR1vsXiECAaO4VtdwOWsH8QqPRcOy4TS8EPnIyiN0RlV0CsSjIGIVl9bAi4OykX3rMwuVyOmNklVoN0MDMV1o0ERInFibepiLHmqWOxtXnxhd8421+jHHp5Fv6dnuWPSsXKsSZYIpCLF40cjsWQEj9ayq9AqFQji7jB0eSDCBXeNSZpD61jJB0xKgILzGx2JAW4JvcA7Xi7MpF8vDQv5c04c+Za5jij0iR1HIveRFUHYF9W+mx0uXZTBFfSDuEG5v8gIBudyxHMnnauXLBKI7FhQMqhjgdJH0wJGTfQ5DpzA3tsbjmPtVk8O5x8TG2pPKlicxzR31aXADDS1hqRlZWVrC4bkDcDVwYeEPrCIHO2sIuo/VrXrAaTGRzSy4cwWk0ApMr3GgECzo3W97WNu9ZdLQqE1nOXk7m9xOKVC4+IszXeTCYeRf9ziWV/sJIgpPsWH1rc5LxRh8Q/lAtFOBqMEo0SgdSBydf4kLD3rWmmVm7pSlSBSlKAUpSgFKUoBSlKAUpSgFKUoDW5lkOGnkilliV5IWDxPuHQg3FmBBtf8J2PatlSlAKpvHZc0OZzxsSSZWxCnukzlwfsxZP/bNXJVNY7MTLmmIkY30zNCL/AIViOgAe1wzfVzXMugWThZ/QL9qxs4SOWCSOQ2jdSr76RoI9YJ6ArcE9jXGFmBQVleUpG/Xb2+4qMs6Prg+XVg03uEaSJGLaiyRStHGxbqSqKb9edbqoPkEBy+cRJ/c5pLBL/wB3le5Gj/cyHbT+F2FtmOmcV2jkj/FeSPMYp4CBiINegMSEkSQDzInI5X0qQ1jZlU2IuDFMXxJDDpGJWXCsWCkSxMFUnkTIAYyt9tSsR3tVl18uoIIIBB2IO4NcuKZOSIGdV6iuBjFqEcSq+Bxj4cXEBAlw46BGPrjXuEYGw6KyjtWImdtVT4JLBOJFanPYElTfZlOqNxs8bjk6HmGH+tqji55XTic5JFQSWxwhm5xWDjka3mAFJQOQlQ6Xt7Ei49iK3VV14NCRosXMRaGWcGI/vaI1jdx/CSoAP8Jqxa0I4FKUoBSlKAUpSgFKUoBSlKAUpSgFKUoBVR+I2U/DY0YhRaLFEaj0WdQBv21qBb3RurCrcrGzLARTxNFMiyRuLMrC4PX877g8wRUNZBV+XZ3ZQCa2kWf7V04/wwlVicLi7J0SeMyFfYSKykj+YE+5row3h9j72ebDIO6rK5/ynT/WuNrJyZ2GzM4jF4bDgaryee/P0pB6wb9/N8kfc1YlaLhfheHBhipaSWS3mSvbU1uSgDZUFzZR3ubnet7XaWCBSlKkGuzzI8Pi4/LxEYkW9xzDKbW1IwsVbfmDUMm8JcOWJXFYpR0F4mA9gWivb6mrEpTAKyHhKdR/2+XT0tDCG+5tb9Kz8H4TYEEGd8RieXpkl0x7fwRhQfvep9SowgdeGgSNFRFVEUBVVQFVQBYAAbADtXZSlSBSlKAUpSgFKUoBSlKAUpSgFKUoBSlKAUpSgFKUoBSlKAUpSgFKUoBSlKAUpSgFKUoBSlKAUpSgFKUoBSlKAUpSgFKUoBSlKAUpSgFKUoBSlKAUpSgFKUoBSlKAUpSgFKUoBSlKA//Z"/>
          <p:cNvSpPr>
            <a:spLocks noChangeAspect="1" noChangeArrowheads="1"/>
          </p:cNvSpPr>
          <p:nvPr/>
        </p:nvSpPr>
        <p:spPr bwMode="auto">
          <a:xfrm>
            <a:off x="14922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7" grpId="0"/>
      <p:bldP spid="645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3999" cy="6858000"/>
          </a:xfrm>
          <a:solidFill>
            <a:srgbClr val="00CC99"/>
          </a:solidFill>
          <a:ln>
            <a:solidFill>
              <a:srgbClr val="66FF99"/>
            </a:solidFill>
          </a:ln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endParaRPr lang="ru-RU" sz="4400" b="1" i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5400" b="1" i="1" dirty="0" smtClean="0">
                <a:solidFill>
                  <a:srgbClr val="FF0000"/>
                </a:solidFill>
              </a:rPr>
              <a:t>Каллиграфическая минутка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6600" b="1" i="1" dirty="0" smtClean="0">
              <a:solidFill>
                <a:srgbClr val="FF000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6600" i="1" dirty="0" err="1" smtClean="0">
                <a:solidFill>
                  <a:srgbClr val="003399"/>
                </a:solidFill>
              </a:rPr>
              <a:t>Ввя</a:t>
            </a:r>
            <a:r>
              <a:rPr lang="ru-RU" sz="6600" i="1" dirty="0" smtClean="0">
                <a:solidFill>
                  <a:srgbClr val="003399"/>
                </a:solidFill>
              </a:rPr>
              <a:t> </a:t>
            </a:r>
            <a:r>
              <a:rPr lang="ru-RU" sz="6600" i="1" dirty="0" err="1" smtClean="0">
                <a:solidFill>
                  <a:srgbClr val="003399"/>
                </a:solidFill>
              </a:rPr>
              <a:t>Ввю</a:t>
            </a:r>
            <a:r>
              <a:rPr lang="ru-RU" sz="6600" i="1" dirty="0" smtClean="0">
                <a:solidFill>
                  <a:srgbClr val="003399"/>
                </a:solidFill>
              </a:rPr>
              <a:t> </a:t>
            </a:r>
            <a:r>
              <a:rPr lang="ru-RU" sz="6600" i="1" dirty="0" err="1" smtClean="0">
                <a:solidFill>
                  <a:srgbClr val="003399"/>
                </a:solidFill>
              </a:rPr>
              <a:t>Ввэ</a:t>
            </a:r>
            <a:r>
              <a:rPr lang="ru-RU" sz="6600" i="1" dirty="0" smtClean="0">
                <a:solidFill>
                  <a:srgbClr val="003399"/>
                </a:solidFill>
              </a:rPr>
              <a:t> </a:t>
            </a:r>
            <a:r>
              <a:rPr lang="ru-RU" sz="6600" i="1" dirty="0" err="1" smtClean="0">
                <a:solidFill>
                  <a:srgbClr val="003399"/>
                </a:solidFill>
              </a:rPr>
              <a:t>Ввы</a:t>
            </a:r>
            <a:r>
              <a:rPr lang="ru-RU" sz="6600" i="1" dirty="0" smtClean="0">
                <a:solidFill>
                  <a:srgbClr val="003399"/>
                </a:solidFill>
              </a:rPr>
              <a:t> </a:t>
            </a:r>
            <a:r>
              <a:rPr lang="ru-RU" sz="6600" i="1" dirty="0" err="1" smtClean="0">
                <a:solidFill>
                  <a:srgbClr val="003399"/>
                </a:solidFill>
              </a:rPr>
              <a:t>Вву</a:t>
            </a:r>
            <a:endParaRPr lang="ru-RU" sz="4400" i="1" dirty="0" smtClean="0">
              <a:solidFill>
                <a:srgbClr val="003399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4400" b="1" i="1" dirty="0"/>
          </a:p>
          <a:p>
            <a:pPr algn="ctr">
              <a:lnSpc>
                <a:spcPct val="80000"/>
              </a:lnSpc>
              <a:buFontTx/>
              <a:buNone/>
            </a:pPr>
            <a:endParaRPr lang="ru-RU" sz="4400" b="1" i="1" dirty="0"/>
          </a:p>
          <a:p>
            <a:pPr algn="ctr">
              <a:lnSpc>
                <a:spcPct val="80000"/>
              </a:lnSpc>
              <a:buFontTx/>
              <a:buNone/>
            </a:pPr>
            <a:endParaRPr lang="ru-RU" sz="54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14"/>
          <p:cNvSpPr>
            <a:spLocks noGrp="1" noChangeArrowheads="1"/>
          </p:cNvSpPr>
          <p:nvPr>
            <p:ph idx="1"/>
          </p:nvPr>
        </p:nvSpPr>
        <p:spPr>
          <a:xfrm>
            <a:off x="683568" y="119675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8000" b="1" i="1" dirty="0" err="1">
                <a:solidFill>
                  <a:schemeClr val="tx2">
                    <a:lumMod val="10000"/>
                  </a:schemeClr>
                </a:solidFill>
              </a:rPr>
              <a:t>В</a:t>
            </a:r>
            <a:r>
              <a:rPr lang="ru-RU" sz="8000" b="1" i="1" dirty="0" err="1" smtClean="0">
                <a:solidFill>
                  <a:schemeClr val="tx2">
                    <a:lumMod val="10000"/>
                  </a:schemeClr>
                </a:solidFill>
              </a:rPr>
              <a:t>...чера</a:t>
            </a:r>
            <a:r>
              <a:rPr lang="ru-RU" sz="8000" b="1" i="1" dirty="0" smtClean="0">
                <a:solidFill>
                  <a:schemeClr val="tx2">
                    <a:lumMod val="10000"/>
                  </a:schemeClr>
                </a:solidFill>
              </a:rPr>
              <a:t>,  </a:t>
            </a:r>
            <a:r>
              <a:rPr lang="ru-RU" sz="8000" b="1" i="1" dirty="0" err="1">
                <a:solidFill>
                  <a:schemeClr val="tx2">
                    <a:lumMod val="10000"/>
                  </a:schemeClr>
                </a:solidFill>
              </a:rPr>
              <a:t>вет...р</a:t>
            </a:r>
            <a:r>
              <a:rPr lang="ru-RU" sz="8000" b="1" i="1" dirty="0">
                <a:solidFill>
                  <a:schemeClr val="tx2">
                    <a:lumMod val="10000"/>
                  </a:schemeClr>
                </a:solidFill>
              </a:rPr>
              <a:t>,</a:t>
            </a:r>
          </a:p>
          <a:p>
            <a:pPr>
              <a:buFontTx/>
              <a:buNone/>
            </a:pPr>
            <a:r>
              <a:rPr lang="ru-RU" sz="8000" b="1" i="1" dirty="0" err="1">
                <a:solidFill>
                  <a:schemeClr val="tx2">
                    <a:lumMod val="10000"/>
                  </a:schemeClr>
                </a:solidFill>
              </a:rPr>
              <a:t>в</a:t>
            </a:r>
            <a:r>
              <a:rPr lang="ru-RU" sz="8000" b="1" i="1" dirty="0" err="1" smtClean="0">
                <a:solidFill>
                  <a:schemeClr val="tx2">
                    <a:lumMod val="10000"/>
                  </a:schemeClr>
                </a:solidFill>
              </a:rPr>
              <a:t>...гон</a:t>
            </a:r>
            <a:r>
              <a:rPr lang="ru-RU" sz="8000" b="1" i="1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ru-RU" sz="8000" b="1" i="1" dirty="0" err="1">
                <a:solidFill>
                  <a:schemeClr val="tx2">
                    <a:lumMod val="10000"/>
                  </a:schemeClr>
                </a:solidFill>
              </a:rPr>
              <a:t>в...сток</a:t>
            </a:r>
            <a:r>
              <a:rPr lang="ru-RU" sz="8000" b="1" i="1" dirty="0">
                <a:solidFill>
                  <a:schemeClr val="tx2">
                    <a:lumMod val="10000"/>
                  </a:schemeClr>
                </a:solidFill>
              </a:rPr>
              <a:t>,</a:t>
            </a:r>
          </a:p>
          <a:p>
            <a:pPr>
              <a:buFontTx/>
              <a:buNone/>
            </a:pPr>
            <a:r>
              <a:rPr lang="ru-RU" sz="8000" b="1" i="1" dirty="0">
                <a:solidFill>
                  <a:schemeClr val="tx2">
                    <a:lumMod val="10000"/>
                  </a:schemeClr>
                </a:solidFill>
              </a:rPr>
              <a:t>время</a:t>
            </a:r>
            <a:r>
              <a:rPr lang="ru-RU" sz="6600" b="1" i="1" dirty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76250"/>
            <a:ext cx="8302625" cy="51133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        Проверь: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8000" b="1" i="1" dirty="0" smtClean="0">
                <a:solidFill>
                  <a:srgbClr val="0033CC"/>
                </a:solidFill>
              </a:rPr>
              <a:t>Вчера,  </a:t>
            </a:r>
            <a:r>
              <a:rPr lang="ru-RU" sz="8000" b="1" i="1" dirty="0">
                <a:solidFill>
                  <a:srgbClr val="0033CC"/>
                </a:solidFill>
              </a:rPr>
              <a:t>ветер,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8000" b="1" i="1" dirty="0" smtClean="0">
                <a:solidFill>
                  <a:srgbClr val="0033CC"/>
                </a:solidFill>
              </a:rPr>
              <a:t>вагон, </a:t>
            </a:r>
            <a:r>
              <a:rPr lang="ru-RU" sz="8000" b="1" i="1" dirty="0">
                <a:solidFill>
                  <a:srgbClr val="0033CC"/>
                </a:solidFill>
              </a:rPr>
              <a:t>восток,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8000" b="1" i="1" dirty="0">
                <a:solidFill>
                  <a:srgbClr val="0033CC"/>
                </a:solidFill>
              </a:rPr>
              <a:t>время.</a:t>
            </a:r>
          </a:p>
        </p:txBody>
      </p:sp>
      <p:pic>
        <p:nvPicPr>
          <p:cNvPr id="16387" name="Picture 3" descr="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3624263"/>
            <a:ext cx="3006725" cy="323373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692150"/>
            <a:ext cx="8374063" cy="51022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7200" b="1" i="1" dirty="0">
                <a:solidFill>
                  <a:srgbClr val="FF0000"/>
                </a:solidFill>
              </a:rPr>
              <a:t>Время</a:t>
            </a:r>
            <a:r>
              <a:rPr lang="ru-RU" sz="7200" b="1" i="1" dirty="0"/>
              <a:t> </a:t>
            </a:r>
            <a:r>
              <a:rPr lang="ru-RU" sz="4800" b="1" i="1" dirty="0">
                <a:solidFill>
                  <a:srgbClr val="003399"/>
                </a:solidFill>
              </a:rPr>
              <a:t>–</a:t>
            </a:r>
            <a:r>
              <a:rPr lang="ru-RU" sz="4800" b="1" i="1" dirty="0"/>
              <a:t> </a:t>
            </a:r>
            <a:r>
              <a:rPr lang="ru-RU" sz="5400" b="1" i="1" dirty="0">
                <a:solidFill>
                  <a:schemeClr val="accent6">
                    <a:lumMod val="75000"/>
                  </a:schemeClr>
                </a:solidFill>
              </a:rPr>
              <a:t>промежуток той или иной длительности, в которой совершается что-нибудь, последовательная смена часов, дней, лет.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47625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ru-RU" sz="7200" b="1" i="1" dirty="0">
                <a:solidFill>
                  <a:srgbClr val="000099"/>
                </a:solidFill>
              </a:rPr>
              <a:t>Время летит.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ru-RU" sz="7200" b="1" i="1" dirty="0">
                <a:solidFill>
                  <a:srgbClr val="000099"/>
                </a:solidFill>
              </a:rPr>
              <a:t>Время разум даёт.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ru-RU" sz="7200" b="1" i="1" dirty="0">
                <a:solidFill>
                  <a:srgbClr val="000099"/>
                </a:solidFill>
              </a:rPr>
              <a:t>Делу  время, потехе  час.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333375"/>
            <a:ext cx="8713788" cy="626427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ru-RU" sz="6000" b="1" i="1" dirty="0">
                <a:solidFill>
                  <a:srgbClr val="000099"/>
                </a:solidFill>
              </a:rPr>
              <a:t>Время летит</a:t>
            </a:r>
            <a:r>
              <a:rPr lang="ru-RU" sz="5400" b="1" i="1" dirty="0">
                <a:solidFill>
                  <a:srgbClr val="000099"/>
                </a:solidFill>
              </a:rPr>
              <a:t> – </a:t>
            </a:r>
            <a:r>
              <a:rPr lang="ru-RU" sz="4800" b="1" i="1" dirty="0">
                <a:solidFill>
                  <a:srgbClr val="000099"/>
                </a:solidFill>
              </a:rPr>
              <a:t>время проходит очень быстро.</a:t>
            </a:r>
            <a:endParaRPr lang="ru-RU" sz="5400" b="1" i="1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buClr>
                <a:srgbClr val="FFFF00"/>
              </a:buClr>
            </a:pPr>
            <a:endParaRPr lang="ru-RU" sz="5400" b="1" i="1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ru-RU" sz="6000" b="1" i="1" dirty="0">
                <a:solidFill>
                  <a:srgbClr val="000099"/>
                </a:solidFill>
              </a:rPr>
              <a:t>Время разум даёт,</a:t>
            </a:r>
            <a:r>
              <a:rPr lang="ru-RU" sz="4800" b="1" i="1" dirty="0">
                <a:solidFill>
                  <a:srgbClr val="000099"/>
                </a:solidFill>
              </a:rPr>
              <a:t> потому что человек занимается; и чем больше он чему-то уделяет времени, тем лучше это получается.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4800" b="1" i="1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4800" b="1" i="1" dirty="0"/>
          </a:p>
          <a:p>
            <a:pPr>
              <a:lnSpc>
                <a:spcPct val="80000"/>
              </a:lnSpc>
              <a:buFontTx/>
              <a:buNone/>
            </a:pPr>
            <a:endParaRPr lang="ru-RU" sz="4400" b="1" i="1" dirty="0"/>
          </a:p>
          <a:p>
            <a:pPr>
              <a:lnSpc>
                <a:spcPct val="80000"/>
              </a:lnSpc>
              <a:buFontTx/>
              <a:buNone/>
            </a:pPr>
            <a:endParaRPr lang="ru-RU" sz="44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333375"/>
            <a:ext cx="8569325" cy="60483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6000" b="1" i="1" dirty="0">
                <a:solidFill>
                  <a:srgbClr val="FF0000"/>
                </a:solidFill>
              </a:rPr>
              <a:t>Глагол</a:t>
            </a:r>
          </a:p>
          <a:p>
            <a:pPr>
              <a:buClr>
                <a:srgbClr val="FF0000"/>
              </a:buClr>
            </a:pPr>
            <a:r>
              <a:rPr lang="ru-RU" sz="4000" b="1" i="1" dirty="0">
                <a:solidFill>
                  <a:schemeClr val="accent3">
                    <a:lumMod val="50000"/>
                  </a:schemeClr>
                </a:solidFill>
              </a:rPr>
              <a:t>обозначает действие предмета</a:t>
            </a:r>
          </a:p>
          <a:p>
            <a:pPr>
              <a:buClr>
                <a:srgbClr val="FF0000"/>
              </a:buClr>
            </a:pPr>
            <a:r>
              <a:rPr lang="ru-RU" sz="4000" b="1" i="1" dirty="0">
                <a:solidFill>
                  <a:schemeClr val="accent3">
                    <a:lumMod val="50000"/>
                  </a:schemeClr>
                </a:solidFill>
              </a:rPr>
              <a:t>отвечает на вопросы что делать?</a:t>
            </a:r>
          </a:p>
          <a:p>
            <a:pPr>
              <a:buFontTx/>
              <a:buNone/>
            </a:pPr>
            <a:r>
              <a:rPr lang="ru-RU" sz="4000" b="1" i="1" dirty="0">
                <a:solidFill>
                  <a:schemeClr val="accent3">
                    <a:lumMod val="50000"/>
                  </a:schemeClr>
                </a:solidFill>
              </a:rPr>
              <a:t>                                         что сделать?</a:t>
            </a:r>
          </a:p>
          <a:p>
            <a:pPr>
              <a:buClr>
                <a:srgbClr val="FF0000"/>
              </a:buClr>
            </a:pPr>
            <a:r>
              <a:rPr lang="ru-RU" sz="4000" b="1" i="1" dirty="0">
                <a:solidFill>
                  <a:schemeClr val="accent3">
                    <a:lumMod val="50000"/>
                  </a:schemeClr>
                </a:solidFill>
              </a:rPr>
              <a:t>изменяется по числам</a:t>
            </a:r>
          </a:p>
          <a:p>
            <a:pPr>
              <a:buClr>
                <a:srgbClr val="FF0000"/>
              </a:buClr>
            </a:pPr>
            <a:r>
              <a:rPr lang="ru-RU" sz="4000" b="1" i="1" dirty="0">
                <a:solidFill>
                  <a:schemeClr val="accent3">
                    <a:lumMod val="50000"/>
                  </a:schemeClr>
                </a:solidFill>
              </a:rPr>
              <a:t>в предложении чаще всего бывает сказуемым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Пастель">
  <a:themeElements>
    <a:clrScheme name="1_Пастель 8">
      <a:dk1>
        <a:srgbClr val="FF3300"/>
      </a:dk1>
      <a:lt1>
        <a:srgbClr val="FFFFFF"/>
      </a:lt1>
      <a:dk2>
        <a:srgbClr val="800000"/>
      </a:dk2>
      <a:lt2>
        <a:srgbClr val="FFFFCC"/>
      </a:lt2>
      <a:accent1>
        <a:srgbClr val="FF7C80"/>
      </a:accent1>
      <a:accent2>
        <a:srgbClr val="990000"/>
      </a:accent2>
      <a:accent3>
        <a:srgbClr val="C0AAAA"/>
      </a:accent3>
      <a:accent4>
        <a:srgbClr val="DADADA"/>
      </a:accent4>
      <a:accent5>
        <a:srgbClr val="FFBFC0"/>
      </a:accent5>
      <a:accent6>
        <a:srgbClr val="8A0000"/>
      </a:accent6>
      <a:hlink>
        <a:srgbClr val="FF66CC"/>
      </a:hlink>
      <a:folHlink>
        <a:srgbClr val="FFCC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738</TotalTime>
  <Words>448</Words>
  <Application>Microsoft Office PowerPoint</Application>
  <PresentationFormat>Экран (4:3)</PresentationFormat>
  <Paragraphs>131</Paragraphs>
  <Slides>23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Arial Unicode MS</vt:lpstr>
      <vt:lpstr>Times New Roman</vt:lpstr>
      <vt:lpstr>Comic Sans MS</vt:lpstr>
      <vt:lpstr>1_Пастель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ФИЗ. МИНУТКА</vt:lpstr>
      <vt:lpstr>Прочитайте :</vt:lpstr>
      <vt:lpstr>Слайд 18</vt:lpstr>
      <vt:lpstr>Слайд 19</vt:lpstr>
      <vt:lpstr>Слайд 20</vt:lpstr>
      <vt:lpstr>Слайд 21</vt:lpstr>
      <vt:lpstr>Домашнее задание:</vt:lpstr>
      <vt:lpstr>Слайд 23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Женька</cp:lastModifiedBy>
  <cp:revision>48</cp:revision>
  <dcterms:created xsi:type="dcterms:W3CDTF">2009-08-17T06:07:40Z</dcterms:created>
  <dcterms:modified xsi:type="dcterms:W3CDTF">2015-06-07T02:49:52Z</dcterms:modified>
</cp:coreProperties>
</file>