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8" r:id="rId2"/>
    <p:sldId id="259" r:id="rId3"/>
    <p:sldId id="286" r:id="rId4"/>
    <p:sldId id="260" r:id="rId5"/>
    <p:sldId id="283" r:id="rId6"/>
    <p:sldId id="284" r:id="rId7"/>
    <p:sldId id="262" r:id="rId8"/>
    <p:sldId id="263" r:id="rId9"/>
    <p:sldId id="264" r:id="rId10"/>
    <p:sldId id="257" r:id="rId11"/>
    <p:sldId id="265" r:id="rId12"/>
    <p:sldId id="266" r:id="rId13"/>
    <p:sldId id="268" r:id="rId14"/>
    <p:sldId id="269" r:id="rId15"/>
    <p:sldId id="270" r:id="rId16"/>
    <p:sldId id="273" r:id="rId17"/>
    <p:sldId id="261" r:id="rId18"/>
    <p:sldId id="271" r:id="rId19"/>
    <p:sldId id="287" r:id="rId20"/>
    <p:sldId id="274" r:id="rId21"/>
    <p:sldId id="278" r:id="rId22"/>
    <p:sldId id="285" r:id="rId23"/>
    <p:sldId id="280" r:id="rId24"/>
    <p:sldId id="282" r:id="rId25"/>
    <p:sldId id="275" r:id="rId26"/>
    <p:sldId id="276"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603" autoAdjust="0"/>
    <p:restoredTop sz="94434" autoAdjust="0"/>
  </p:normalViewPr>
  <p:slideViewPr>
    <p:cSldViewPr snapToGrid="0">
      <p:cViewPr varScale="1">
        <p:scale>
          <a:sx n="125" d="100"/>
          <a:sy n="125" d="100"/>
        </p:scale>
        <p:origin x="-12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BA5EB-5FA8-4727-8719-C018E9B37624}" type="datetimeFigureOut">
              <a:rPr lang="ru-RU" smtClean="0"/>
              <a:pPr/>
              <a:t>11.05.2020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BA303-C2A5-4E80-8493-961C70258B18}" type="slidenum">
              <a:rPr lang="ru-RU" smtClean="0"/>
              <a:pPr/>
              <a:t>‹#›</a:t>
            </a:fld>
            <a:endParaRPr lang="ru-RU"/>
          </a:p>
        </p:txBody>
      </p:sp>
    </p:spTree>
    <p:extLst>
      <p:ext uri="{BB962C8B-B14F-4D97-AF65-F5344CB8AC3E}">
        <p14:creationId xmlns:p14="http://schemas.microsoft.com/office/powerpoint/2010/main" xmlns="" val="4233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C1E58B-256A-4B9E-8904-8CC700A5A305}" type="slidenum">
              <a:rPr lang="en-GB" altLang="ru-RU"/>
              <a:pPr eaLnBrk="1" hangingPunct="1"/>
              <a:t>4</a:t>
            </a:fld>
            <a:endParaRPr lang="en-GB" altLang="ru-RU"/>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ru-RU" smtClean="0">
              <a:latin typeface="Arial" panose="020B0604020202020204" pitchFamily="34" charset="0"/>
            </a:endParaRPr>
          </a:p>
        </p:txBody>
      </p:sp>
    </p:spTree>
    <p:extLst>
      <p:ext uri="{BB962C8B-B14F-4D97-AF65-F5344CB8AC3E}">
        <p14:creationId xmlns:p14="http://schemas.microsoft.com/office/powerpoint/2010/main" xmlns="" val="253948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C1E58B-256A-4B9E-8904-8CC700A5A305}" type="slidenum">
              <a:rPr lang="en-GB" altLang="ru-RU"/>
              <a:pPr eaLnBrk="1" hangingPunct="1"/>
              <a:t>17</a:t>
            </a:fld>
            <a:endParaRPr lang="en-GB" altLang="ru-RU"/>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ru-RU" smtClean="0">
              <a:latin typeface="Arial" panose="020B0604020202020204" pitchFamily="34" charset="0"/>
            </a:endParaRPr>
          </a:p>
        </p:txBody>
      </p:sp>
    </p:spTree>
    <p:extLst>
      <p:ext uri="{BB962C8B-B14F-4D97-AF65-F5344CB8AC3E}">
        <p14:creationId xmlns:p14="http://schemas.microsoft.com/office/powerpoint/2010/main" xmlns="" val="169661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7661BBF7-A240-4837-95B3-A50445A0D604}"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E4E6A499-4BD3-4987-9546-A7C85B0D8E13}"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FA85597F-7EDD-4CD0-8125-3646D0B398C2}"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ru-RU" smtClean="0"/>
              <a:t>Образец заголовка</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6FE638-8BDF-4846-B961-DE272CAC1131}" type="datetimeFigureOut">
              <a:rPr lang="ru-RU" smtClean="0"/>
              <a:pPr/>
              <a:t>11.05.2020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1B0A23-71F7-4ECA-8E09-155EE984B8CA}" type="slidenum">
              <a:rPr lang="ru-RU" smtClean="0"/>
              <a:pPr/>
              <a:t>‹#›</a:t>
            </a:fld>
            <a:endParaRPr lang="ru-RU"/>
          </a:p>
        </p:txBody>
      </p:sp>
    </p:spTree>
    <p:extLst>
      <p:ext uri="{BB962C8B-B14F-4D97-AF65-F5344CB8AC3E}">
        <p14:creationId xmlns:p14="http://schemas.microsoft.com/office/powerpoint/2010/main" xmlns="" val="203054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38392B46-52BC-46F7-A736-83AF8593DC4C}"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20E381E8-811E-4889-8FAB-C6C81813613B}"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662F46DE-F199-4FD8-A362-42EA70AFCEF9}"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135F9B40-6A56-4325-AAD9-D2E7AB330946}"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8C0C8FF1-C6B7-43D8-86E4-BF25C7474829}"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0DFF3BD2-6487-4421-8908-26916D8A3A73}"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BF8F716A-EBE5-4C16-BB99-C0572B0730B1}"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F3074585-0BF8-4EEB-A515-10365492BA32}"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931E1C-9D55-44DE-9142-924DC50A6230}"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6000" dirty="0" smtClean="0">
                <a:solidFill>
                  <a:srgbClr val="C00000"/>
                </a:solidFill>
                <a:latin typeface="Times New Roman" panose="02020603050405020304" pitchFamily="18" charset="0"/>
                <a:cs typeface="Times New Roman" panose="02020603050405020304" pitchFamily="18" charset="0"/>
              </a:rPr>
              <a:t>Grammar</a:t>
            </a:r>
            <a:endParaRPr lang="ru-RU" sz="6000"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56572" y="2169672"/>
            <a:ext cx="3526042" cy="3793245"/>
          </a:xfrm>
        </p:spPr>
      </p:pic>
    </p:spTree>
    <p:extLst>
      <p:ext uri="{BB962C8B-B14F-4D97-AF65-F5344CB8AC3E}">
        <p14:creationId xmlns:p14="http://schemas.microsoft.com/office/powerpoint/2010/main" xmlns="" val="1600785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l" defTabSz="912357">
              <a:lnSpc>
                <a:spcPct val="90000"/>
              </a:lnSpc>
              <a:spcBef>
                <a:spcPts val="0"/>
              </a:spcBef>
            </a:pPr>
            <a:r>
              <a:rPr lang="ru-RU" sz="4051" dirty="0">
                <a:solidFill>
                  <a:srgbClr val="374C81"/>
                </a:solidFill>
                <a:latin typeface="Century Gothic"/>
              </a:rPr>
              <a:t>Титульный слайд</a:t>
            </a:r>
          </a:p>
        </p:txBody>
      </p:sp>
      <p:sp>
        <p:nvSpPr>
          <p:cNvPr id="3" name="Подзаголовок 2"/>
          <p:cNvSpPr>
            <a:spLocks noGrp="1"/>
          </p:cNvSpPr>
          <p:nvPr>
            <p:ph type="subTitle" idx="1"/>
          </p:nvPr>
        </p:nvSpPr>
        <p:spPr/>
        <p:txBody>
          <a:bodyPr/>
          <a:lstStyle/>
          <a:p>
            <a:pPr algn="l">
              <a:spcBef>
                <a:spcPts val="0"/>
              </a:spcBef>
            </a:pPr>
            <a:r>
              <a:rPr lang="ru-RU" sz="2101" dirty="0">
                <a:solidFill>
                  <a:srgbClr val="374C81"/>
                </a:solidFill>
              </a:rPr>
              <a:t>Подзаголовок</a:t>
            </a:r>
          </a:p>
        </p:txBody>
      </p:sp>
      <p:pic>
        <p:nvPicPr>
          <p:cNvPr id="4" name="Рисунок 3"/>
          <p:cNvPicPr>
            <a:picLocks noChangeAspect="1"/>
          </p:cNvPicPr>
          <p:nvPr/>
        </p:nvPicPr>
        <p:blipFill>
          <a:blip r:embed="rId2"/>
          <a:stretch>
            <a:fillRect/>
          </a:stretch>
        </p:blipFill>
        <p:spPr>
          <a:xfrm>
            <a:off x="-334850" y="-399246"/>
            <a:ext cx="9478850" cy="7456869"/>
          </a:xfrm>
          <a:prstGeom prst="rect">
            <a:avLst/>
          </a:prstGeom>
        </p:spPr>
      </p:pic>
      <p:sp>
        <p:nvSpPr>
          <p:cNvPr id="5" name="TextBox 4"/>
          <p:cNvSpPr txBox="1"/>
          <p:nvPr/>
        </p:nvSpPr>
        <p:spPr>
          <a:xfrm>
            <a:off x="2598313" y="419972"/>
            <a:ext cx="5795493" cy="227754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Step 2</a:t>
            </a:r>
            <a:endParaRPr lang="ru-RU" sz="2800" dirty="0">
              <a:solidFill>
                <a:srgbClr val="C00000"/>
              </a:solidFill>
              <a:latin typeface="Times New Roman" panose="02020603050405020304" pitchFamily="18" charset="0"/>
              <a:cs typeface="Times New Roman" panose="02020603050405020304" pitchFamily="18" charset="0"/>
            </a:endParaRPr>
          </a:p>
          <a:p>
            <a:endParaRPr lang="en-US" b="1" dirty="0" smtClean="0"/>
          </a:p>
          <a:p>
            <a:r>
              <a:rPr lang="en-US" sz="3200" b="1" dirty="0" smtClean="0">
                <a:latin typeface="Times New Roman" panose="02020603050405020304" pitchFamily="18" charset="0"/>
                <a:cs typeface="Times New Roman" panose="02020603050405020304" pitchFamily="18" charset="0"/>
              </a:rPr>
              <a:t>Remember </a:t>
            </a:r>
            <a:r>
              <a:rPr lang="en-US" sz="3200" b="1" dirty="0">
                <a:latin typeface="Times New Roman" panose="02020603050405020304" pitchFamily="18" charset="0"/>
                <a:cs typeface="Times New Roman" panose="02020603050405020304" pitchFamily="18" charset="0"/>
              </a:rPr>
              <a:t>all possible variants of grammatical transformation for the given part of speech</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2815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9099" y="283335"/>
            <a:ext cx="7984901" cy="4616648"/>
          </a:xfrm>
          <a:prstGeom prst="rect">
            <a:avLst/>
          </a:prstGeom>
        </p:spPr>
        <p:txBody>
          <a:bodyPr wrap="square">
            <a:spAutoFit/>
          </a:bodyPr>
          <a:lstStyle/>
          <a:p>
            <a:r>
              <a:rPr lang="de-DE" sz="2800" b="1" dirty="0">
                <a:solidFill>
                  <a:srgbClr val="C00000"/>
                </a:solidFill>
                <a:latin typeface="Times New Roman" panose="02020603050405020304" pitchFamily="18" charset="0"/>
                <a:cs typeface="Times New Roman" panose="02020603050405020304" pitchFamily="18" charset="0"/>
              </a:rPr>
              <a:t>Read </a:t>
            </a:r>
            <a:r>
              <a:rPr lang="de-DE" sz="2800" b="1" dirty="0" err="1">
                <a:solidFill>
                  <a:srgbClr val="C00000"/>
                </a:solidFill>
                <a:latin typeface="Times New Roman" panose="02020603050405020304" pitchFamily="18" charset="0"/>
                <a:cs typeface="Times New Roman" panose="02020603050405020304" pitchFamily="18" charset="0"/>
              </a:rPr>
              <a:t>the</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following</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nouns</a:t>
            </a:r>
            <a:r>
              <a:rPr lang="de-DE" sz="2800" b="1" dirty="0">
                <a:solidFill>
                  <a:srgbClr val="C00000"/>
                </a:solidFill>
                <a:latin typeface="Times New Roman" panose="02020603050405020304" pitchFamily="18" charset="0"/>
                <a:cs typeface="Times New Roman" panose="02020603050405020304" pitchFamily="18" charset="0"/>
              </a:rPr>
              <a:t>, form </a:t>
            </a:r>
            <a:r>
              <a:rPr lang="de-DE" sz="2800" b="1" dirty="0" err="1">
                <a:solidFill>
                  <a:srgbClr val="C00000"/>
                </a:solidFill>
                <a:latin typeface="Times New Roman" panose="02020603050405020304" pitchFamily="18" charset="0"/>
                <a:cs typeface="Times New Roman" panose="02020603050405020304" pitchFamily="18" charset="0"/>
              </a:rPr>
              <a:t>their</a:t>
            </a:r>
            <a:r>
              <a:rPr lang="de-DE" sz="2800" b="1" dirty="0">
                <a:solidFill>
                  <a:srgbClr val="C00000"/>
                </a:solidFill>
                <a:latin typeface="Times New Roman" panose="02020603050405020304" pitchFamily="18" charset="0"/>
                <a:cs typeface="Times New Roman" panose="02020603050405020304" pitchFamily="18" charset="0"/>
              </a:rPr>
              <a:t> plural </a:t>
            </a:r>
            <a:r>
              <a:rPr lang="de-DE" sz="2800" b="1" dirty="0" err="1">
                <a:solidFill>
                  <a:srgbClr val="C00000"/>
                </a:solidFill>
                <a:latin typeface="Times New Roman" panose="02020603050405020304" pitchFamily="18" charset="0"/>
                <a:cs typeface="Times New Roman" panose="02020603050405020304" pitchFamily="18" charset="0"/>
              </a:rPr>
              <a:t>forms</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using</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the</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letters</a:t>
            </a:r>
            <a:r>
              <a:rPr lang="de-DE" sz="2800" b="1" dirty="0">
                <a:solidFill>
                  <a:srgbClr val="C00000"/>
                </a:solidFill>
                <a:latin typeface="Times New Roman" panose="02020603050405020304" pitchFamily="18" charset="0"/>
                <a:cs typeface="Times New Roman" panose="02020603050405020304" pitchFamily="18" charset="0"/>
              </a:rPr>
              <a:t> on </a:t>
            </a:r>
            <a:r>
              <a:rPr lang="de-DE" sz="2800" b="1" dirty="0" err="1">
                <a:solidFill>
                  <a:srgbClr val="C00000"/>
                </a:solidFill>
                <a:latin typeface="Times New Roman" panose="02020603050405020304" pitchFamily="18" charset="0"/>
                <a:cs typeface="Times New Roman" panose="02020603050405020304" pitchFamily="18" charset="0"/>
              </a:rPr>
              <a:t>the</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right</a:t>
            </a:r>
            <a:r>
              <a:rPr lang="de-DE" sz="2800" b="1" dirty="0" smtClean="0">
                <a:solidFill>
                  <a:srgbClr val="C00000"/>
                </a:solidFill>
                <a:latin typeface="Times New Roman" panose="02020603050405020304" pitchFamily="18" charset="0"/>
                <a:cs typeface="Times New Roman" panose="02020603050405020304" pitchFamily="18" charset="0"/>
              </a:rPr>
              <a:t>.</a:t>
            </a:r>
          </a:p>
          <a:p>
            <a:endParaRPr lang="de-DE" dirty="0"/>
          </a:p>
          <a:p>
            <a:r>
              <a:rPr lang="de-DE" sz="2800" dirty="0" smtClean="0">
                <a:solidFill>
                  <a:srgbClr val="002060"/>
                </a:solidFill>
                <a:latin typeface="Times New Roman" panose="02020603050405020304" pitchFamily="18" charset="0"/>
                <a:cs typeface="Times New Roman" panose="02020603050405020304" pitchFamily="18" charset="0"/>
              </a:rPr>
              <a:t>Singular </a:t>
            </a:r>
            <a:r>
              <a:rPr lang="de-DE" sz="2800" dirty="0" err="1">
                <a:solidFill>
                  <a:srgbClr val="002060"/>
                </a:solidFill>
                <a:latin typeface="Times New Roman" panose="02020603050405020304" pitchFamily="18" charset="0"/>
                <a:cs typeface="Times New Roman" panose="02020603050405020304" pitchFamily="18" charset="0"/>
              </a:rPr>
              <a:t>forms</a:t>
            </a:r>
            <a:r>
              <a:rPr lang="de-DE" sz="2800" dirty="0">
                <a:latin typeface="Times New Roman" panose="02020603050405020304" pitchFamily="18" charset="0"/>
                <a:cs typeface="Times New Roman" panose="02020603050405020304" pitchFamily="18" charset="0"/>
              </a:rPr>
              <a:t>	</a:t>
            </a:r>
            <a:r>
              <a:rPr lang="de-DE" sz="2800" dirty="0">
                <a:solidFill>
                  <a:srgbClr val="002060"/>
                </a:solidFill>
                <a:latin typeface="Times New Roman" panose="02020603050405020304" pitchFamily="18" charset="0"/>
                <a:cs typeface="Times New Roman" panose="02020603050405020304" pitchFamily="18" charset="0"/>
              </a:rPr>
              <a:t>Plural </a:t>
            </a:r>
            <a:r>
              <a:rPr lang="de-DE" sz="2800" dirty="0" err="1" smtClean="0">
                <a:solidFill>
                  <a:srgbClr val="002060"/>
                </a:solidFill>
                <a:latin typeface="Times New Roman" panose="02020603050405020304" pitchFamily="18" charset="0"/>
                <a:cs typeface="Times New Roman" panose="02020603050405020304" pitchFamily="18" charset="0"/>
              </a:rPr>
              <a:t>forms</a:t>
            </a:r>
            <a:r>
              <a:rPr lang="de-DE" dirty="0" smtClean="0">
                <a:solidFill>
                  <a:srgbClr val="002060"/>
                </a:solidFill>
                <a:latin typeface="Times New Roman" panose="02020603050405020304" pitchFamily="18" charset="0"/>
                <a:cs typeface="Times New Roman" panose="02020603050405020304" pitchFamily="18" charset="0"/>
              </a:rPr>
              <a:t>	</a:t>
            </a:r>
            <a:r>
              <a:rPr lang="de-DE" dirty="0"/>
              <a:t>	</a:t>
            </a:r>
          </a:p>
          <a:p>
            <a:r>
              <a:rPr lang="de-DE" sz="2400" dirty="0">
                <a:latin typeface="Times New Roman" panose="02020603050405020304" pitchFamily="18" charset="0"/>
                <a:cs typeface="Times New Roman" panose="02020603050405020304" pitchFamily="18" charset="0"/>
              </a:rPr>
              <a:t>1.a man-          </a:t>
            </a:r>
            <a:r>
              <a:rPr lang="de-DE" sz="2400" dirty="0" smtClean="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nme</a:t>
            </a:r>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2.a </a:t>
            </a:r>
            <a:r>
              <a:rPr lang="de-DE" sz="2400" dirty="0" err="1">
                <a:latin typeface="Times New Roman" panose="02020603050405020304" pitchFamily="18" charset="0"/>
                <a:cs typeface="Times New Roman" panose="02020603050405020304" pitchFamily="18" charset="0"/>
              </a:rPr>
              <a:t>woman</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ownme</a:t>
            </a:r>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3.a </a:t>
            </a:r>
            <a:r>
              <a:rPr lang="de-DE" sz="2400" dirty="0" err="1" smtClean="0">
                <a:latin typeface="Times New Roman" panose="02020603050405020304" pitchFamily="18" charset="0"/>
                <a:cs typeface="Times New Roman" panose="02020603050405020304" pitchFamily="18" charset="0"/>
              </a:rPr>
              <a:t>foot</a:t>
            </a:r>
            <a:r>
              <a:rPr lang="de-DE" sz="2400" dirty="0" smtClean="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eetf</a:t>
            </a:r>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 </a:t>
            </a:r>
            <a:r>
              <a:rPr lang="de-DE" sz="2400" dirty="0" err="1">
                <a:latin typeface="Times New Roman" panose="02020603050405020304" pitchFamily="18" charset="0"/>
                <a:cs typeface="Times New Roman" panose="02020603050405020304" pitchFamily="18" charset="0"/>
              </a:rPr>
              <a:t>tooth</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thete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5.a </a:t>
            </a:r>
            <a:r>
              <a:rPr lang="de-DE" sz="2400" dirty="0" err="1">
                <a:latin typeface="Times New Roman" panose="02020603050405020304" pitchFamily="18" charset="0"/>
                <a:cs typeface="Times New Roman" panose="02020603050405020304" pitchFamily="18" charset="0"/>
              </a:rPr>
              <a:t>mouse</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err="1" smtClean="0">
                <a:latin typeface="Times New Roman" panose="02020603050405020304" pitchFamily="18" charset="0"/>
                <a:cs typeface="Times New Roman" panose="02020603050405020304" pitchFamily="18" charset="0"/>
              </a:rPr>
              <a:t>ciem</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	</a:t>
            </a:r>
          </a:p>
          <a:p>
            <a:r>
              <a:rPr lang="de-DE" sz="2400" dirty="0">
                <a:latin typeface="Times New Roman" panose="02020603050405020304" pitchFamily="18" charset="0"/>
                <a:cs typeface="Times New Roman" panose="02020603050405020304" pitchFamily="18" charset="0"/>
              </a:rPr>
              <a:t>6.</a:t>
            </a:r>
            <a:r>
              <a:rPr lang="ru-RU" sz="2400" dirty="0">
                <a:latin typeface="Times New Roman" panose="02020603050405020304" pitchFamily="18" charset="0"/>
                <a:cs typeface="Times New Roman" panose="02020603050405020304" pitchFamily="18" charset="0"/>
              </a:rPr>
              <a:t>а</a:t>
            </a:r>
            <a:r>
              <a:rPr lang="de-DE" sz="2400" dirty="0">
                <a:latin typeface="Times New Roman" panose="02020603050405020304" pitchFamily="18" charset="0"/>
                <a:cs typeface="Times New Roman" panose="02020603050405020304" pitchFamily="18" charset="0"/>
              </a:rPr>
              <a:t>n </a:t>
            </a:r>
            <a:r>
              <a:rPr lang="ru-RU" sz="2400" dirty="0">
                <a:latin typeface="Times New Roman" panose="02020603050405020304" pitchFamily="18" charset="0"/>
                <a:cs typeface="Times New Roman" panose="02020603050405020304" pitchFamily="18" charset="0"/>
              </a:rPr>
              <a:t>ох	            </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ехпо</a:t>
            </a:r>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7</a:t>
            </a:r>
            <a:r>
              <a:rPr lang="ru-RU" sz="2400" dirty="0" smtClean="0">
                <a:latin typeface="Times New Roman" panose="02020603050405020304" pitchFamily="18" charset="0"/>
                <a:cs typeface="Times New Roman" panose="02020603050405020304" pitchFamily="18" charset="0"/>
              </a:rPr>
              <a:t>.</a:t>
            </a:r>
            <a:r>
              <a:rPr lang="de-DE" sz="2400" dirty="0" smtClean="0">
                <a:latin typeface="Times New Roman" panose="02020603050405020304" pitchFamily="18" charset="0"/>
                <a:cs typeface="Times New Roman" panose="02020603050405020304" pitchFamily="18" charset="0"/>
              </a:rPr>
              <a:t> a </a:t>
            </a:r>
            <a:r>
              <a:rPr lang="de-DE" sz="2400" dirty="0" err="1">
                <a:latin typeface="Times New Roman" panose="02020603050405020304" pitchFamily="18" charset="0"/>
                <a:cs typeface="Times New Roman" panose="02020603050405020304" pitchFamily="18" charset="0"/>
              </a:rPr>
              <a:t>goose</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err="1" smtClean="0">
                <a:latin typeface="Times New Roman" panose="02020603050405020304" pitchFamily="18" charset="0"/>
                <a:cs typeface="Times New Roman" panose="02020603050405020304" pitchFamily="18" charset="0"/>
              </a:rPr>
              <a:t>eeegs</a:t>
            </a:r>
            <a:r>
              <a:rPr lang="de-DE"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67923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0"/>
            <a:ext cx="8229600" cy="1143000"/>
          </a:xfrm>
        </p:spPr>
        <p:txBody>
          <a:bodyPr/>
          <a:lstStyle/>
          <a:p>
            <a:r>
              <a:rPr lang="de-DE" sz="2800" b="1" dirty="0">
                <a:solidFill>
                  <a:srgbClr val="C00000"/>
                </a:solidFill>
                <a:latin typeface="Times New Roman" panose="02020603050405020304" pitchFamily="18" charset="0"/>
                <a:cs typeface="Times New Roman" panose="02020603050405020304" pitchFamily="18" charset="0"/>
              </a:rPr>
              <a:t>Read </a:t>
            </a:r>
            <a:r>
              <a:rPr lang="de-DE" sz="2800" b="1" dirty="0" err="1">
                <a:solidFill>
                  <a:srgbClr val="C00000"/>
                </a:solidFill>
                <a:latin typeface="Times New Roman" panose="02020603050405020304" pitchFamily="18" charset="0"/>
                <a:cs typeface="Times New Roman" panose="02020603050405020304" pitchFamily="18" charset="0"/>
              </a:rPr>
              <a:t>the</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following</a:t>
            </a:r>
            <a:r>
              <a:rPr lang="de-DE" sz="2800" b="1" dirty="0">
                <a:solidFill>
                  <a:srgbClr val="C00000"/>
                </a:solidFill>
                <a:latin typeface="Times New Roman" panose="02020603050405020304" pitchFamily="18" charset="0"/>
                <a:cs typeface="Times New Roman" panose="02020603050405020304" pitchFamily="18" charset="0"/>
              </a:rPr>
              <a:t> </a:t>
            </a:r>
            <a:r>
              <a:rPr lang="de-DE" sz="2800" b="1" dirty="0" err="1">
                <a:solidFill>
                  <a:srgbClr val="C00000"/>
                </a:solidFill>
                <a:latin typeface="Times New Roman" panose="02020603050405020304" pitchFamily="18" charset="0"/>
                <a:cs typeface="Times New Roman" panose="02020603050405020304" pitchFamily="18" charset="0"/>
              </a:rPr>
              <a:t>nouns</a:t>
            </a:r>
            <a:r>
              <a:rPr lang="de-DE" sz="2800" b="1" dirty="0">
                <a:solidFill>
                  <a:srgbClr val="C00000"/>
                </a:solidFill>
                <a:latin typeface="Times New Roman" panose="02020603050405020304" pitchFamily="18" charset="0"/>
                <a:cs typeface="Times New Roman" panose="02020603050405020304" pitchFamily="18" charset="0"/>
              </a:rPr>
              <a:t>, form </a:t>
            </a:r>
            <a:r>
              <a:rPr lang="de-DE" sz="2800" b="1" dirty="0" err="1">
                <a:solidFill>
                  <a:srgbClr val="C00000"/>
                </a:solidFill>
                <a:latin typeface="Times New Roman" panose="02020603050405020304" pitchFamily="18" charset="0"/>
                <a:cs typeface="Times New Roman" panose="02020603050405020304" pitchFamily="18" charset="0"/>
              </a:rPr>
              <a:t>their</a:t>
            </a:r>
            <a:r>
              <a:rPr lang="de-DE" sz="2800" b="1" dirty="0">
                <a:solidFill>
                  <a:srgbClr val="C00000"/>
                </a:solidFill>
                <a:latin typeface="Times New Roman" panose="02020603050405020304" pitchFamily="18" charset="0"/>
                <a:cs typeface="Times New Roman" panose="02020603050405020304" pitchFamily="18" charset="0"/>
              </a:rPr>
              <a:t> plural </a:t>
            </a:r>
            <a:r>
              <a:rPr lang="de-DE" sz="2800" b="1" dirty="0" err="1">
                <a:solidFill>
                  <a:srgbClr val="C00000"/>
                </a:solidFill>
                <a:latin typeface="Times New Roman" panose="02020603050405020304" pitchFamily="18" charset="0"/>
                <a:cs typeface="Times New Roman" panose="02020603050405020304" pitchFamily="18" charset="0"/>
              </a:rPr>
              <a:t>forms</a:t>
            </a:r>
            <a:endParaRPr lang="ru-RU" sz="2800" dirty="0"/>
          </a:p>
        </p:txBody>
      </p:sp>
      <p:sp>
        <p:nvSpPr>
          <p:cNvPr id="3" name="Объект 2"/>
          <p:cNvSpPr>
            <a:spLocks noGrp="1"/>
          </p:cNvSpPr>
          <p:nvPr>
            <p:ph sz="half" idx="1"/>
          </p:nvPr>
        </p:nvSpPr>
        <p:spPr>
          <a:xfrm>
            <a:off x="2395470" y="1143000"/>
            <a:ext cx="2100330" cy="4983163"/>
          </a:xfrm>
        </p:spPr>
        <p:txBody>
          <a:bodyPr/>
          <a:lstStyle/>
          <a:p>
            <a:r>
              <a:rPr lang="en-US" dirty="0"/>
              <a:t> </a:t>
            </a:r>
            <a:r>
              <a:rPr lang="en-US" dirty="0" smtClean="0"/>
              <a:t>a zoo</a:t>
            </a:r>
          </a:p>
          <a:p>
            <a:r>
              <a:rPr lang="en-US" dirty="0"/>
              <a:t> </a:t>
            </a:r>
            <a:r>
              <a:rPr lang="en-US" dirty="0" smtClean="0"/>
              <a:t>a leaf</a:t>
            </a:r>
          </a:p>
          <a:p>
            <a:r>
              <a:rPr lang="en-US" dirty="0"/>
              <a:t> </a:t>
            </a:r>
            <a:r>
              <a:rPr lang="en-US" dirty="0" smtClean="0"/>
              <a:t>a ski</a:t>
            </a:r>
          </a:p>
          <a:p>
            <a:r>
              <a:rPr lang="en-US" dirty="0"/>
              <a:t> </a:t>
            </a:r>
            <a:r>
              <a:rPr lang="en-US" dirty="0" smtClean="0"/>
              <a:t>a hero</a:t>
            </a:r>
          </a:p>
          <a:p>
            <a:r>
              <a:rPr lang="en-US" dirty="0"/>
              <a:t> </a:t>
            </a:r>
            <a:r>
              <a:rPr lang="en-US" dirty="0" smtClean="0"/>
              <a:t> a mouse</a:t>
            </a:r>
          </a:p>
          <a:p>
            <a:r>
              <a:rPr lang="en-US" dirty="0" smtClean="0"/>
              <a:t>  an ox</a:t>
            </a:r>
          </a:p>
          <a:p>
            <a:r>
              <a:rPr lang="en-US" dirty="0"/>
              <a:t> </a:t>
            </a:r>
            <a:r>
              <a:rPr lang="en-US" dirty="0" smtClean="0"/>
              <a:t> kilo</a:t>
            </a:r>
            <a:endParaRPr lang="en-US" dirty="0"/>
          </a:p>
          <a:p>
            <a:endParaRPr lang="en-US" dirty="0" smtClean="0"/>
          </a:p>
          <a:p>
            <a:endParaRPr lang="en-US" dirty="0" smtClean="0"/>
          </a:p>
          <a:p>
            <a:endParaRPr lang="en-US" dirty="0" smtClean="0"/>
          </a:p>
          <a:p>
            <a:endParaRPr lang="ru-RU" dirty="0"/>
          </a:p>
        </p:txBody>
      </p:sp>
      <p:sp>
        <p:nvSpPr>
          <p:cNvPr id="4" name="Объект 3"/>
          <p:cNvSpPr>
            <a:spLocks noGrp="1"/>
          </p:cNvSpPr>
          <p:nvPr>
            <p:ph sz="half" idx="2"/>
          </p:nvPr>
        </p:nvSpPr>
        <p:spPr>
          <a:xfrm>
            <a:off x="6065949" y="1143000"/>
            <a:ext cx="2215166" cy="4983164"/>
          </a:xfrm>
        </p:spPr>
        <p:txBody>
          <a:bodyPr/>
          <a:lstStyle/>
          <a:p>
            <a:r>
              <a:rPr lang="en-US" dirty="0" smtClean="0"/>
              <a:t> zoos</a:t>
            </a:r>
          </a:p>
          <a:p>
            <a:r>
              <a:rPr lang="en-US" dirty="0" smtClean="0"/>
              <a:t> leaves</a:t>
            </a:r>
          </a:p>
          <a:p>
            <a:r>
              <a:rPr lang="en-US" dirty="0"/>
              <a:t> </a:t>
            </a:r>
            <a:r>
              <a:rPr lang="en-US" dirty="0" smtClean="0"/>
              <a:t>skies</a:t>
            </a:r>
          </a:p>
          <a:p>
            <a:r>
              <a:rPr lang="en-US" dirty="0" smtClean="0"/>
              <a:t> heroes</a:t>
            </a:r>
          </a:p>
          <a:p>
            <a:r>
              <a:rPr lang="en-US" dirty="0"/>
              <a:t> </a:t>
            </a:r>
            <a:r>
              <a:rPr lang="en-US" dirty="0" smtClean="0"/>
              <a:t>mice</a:t>
            </a:r>
          </a:p>
          <a:p>
            <a:r>
              <a:rPr lang="en-US" dirty="0" smtClean="0"/>
              <a:t> oxen</a:t>
            </a:r>
          </a:p>
          <a:p>
            <a:r>
              <a:rPr lang="en-US" dirty="0" smtClean="0"/>
              <a:t> kilos</a:t>
            </a:r>
          </a:p>
          <a:p>
            <a:endParaRPr lang="en-US" dirty="0" smtClean="0"/>
          </a:p>
          <a:p>
            <a:endParaRPr lang="en-US" dirty="0" smtClean="0"/>
          </a:p>
          <a:p>
            <a:endParaRPr lang="ru-RU" dirty="0"/>
          </a:p>
        </p:txBody>
      </p:sp>
    </p:spTree>
    <p:extLst>
      <p:ext uri="{BB962C8B-B14F-4D97-AF65-F5344CB8AC3E}">
        <p14:creationId xmlns:p14="http://schemas.microsoft.com/office/powerpoint/2010/main" xmlns="" val="32034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7000"/>
              </a:lnSpc>
              <a:spcAft>
                <a:spcPts val="800"/>
              </a:spcAft>
            </a:pP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Divide all the adjectives in the table into three groups.</a:t>
            </a:r>
            <a:endParaRPr lang="ru-RU"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Объект 2"/>
          <p:cNvSpPr>
            <a:spLocks noGrp="1"/>
          </p:cNvSpPr>
          <p:nvPr>
            <p:ph idx="1"/>
          </p:nvPr>
        </p:nvSpPr>
        <p:spPr>
          <a:xfrm>
            <a:off x="875762" y="1313646"/>
            <a:ext cx="8448541" cy="4812518"/>
          </a:xfrm>
        </p:spPr>
        <p:txBody>
          <a:bodyPr/>
          <a:lstStyle/>
          <a:p>
            <a:pPr marL="0" indent="0">
              <a:buNone/>
            </a:pPr>
            <a:endParaRPr lang="en-US" sz="3600" dirty="0">
              <a:latin typeface="Times New Roman" panose="02020603050405020304" pitchFamily="18" charset="0"/>
            </a:endParaRPr>
          </a:p>
          <a:p>
            <a:r>
              <a:rPr lang="en-US" dirty="0">
                <a:solidFill>
                  <a:srgbClr val="00B0F0"/>
                </a:solidFill>
                <a:latin typeface="Times New Roman" panose="02020603050405020304" pitchFamily="18" charset="0"/>
              </a:rPr>
              <a:t>wonderful, bad, interesting, clever, expensive, cheap, good, tall, far.</a:t>
            </a:r>
          </a:p>
          <a:p>
            <a:r>
              <a:rPr lang="ru-RU" i="1" dirty="0">
                <a:solidFill>
                  <a:srgbClr val="000000"/>
                </a:solidFill>
                <a:latin typeface="Times New Roman" panose="02020603050405020304" pitchFamily="18" charset="0"/>
              </a:rPr>
              <a:t>Степени сравнения образуются при помощи </a:t>
            </a:r>
            <a:r>
              <a:rPr lang="ru-RU" i="1" dirty="0" smtClean="0">
                <a:solidFill>
                  <a:srgbClr val="000000"/>
                </a:solidFill>
                <a:latin typeface="Times New Roman" panose="02020603050405020304" pitchFamily="18" charset="0"/>
              </a:rPr>
              <a:t>суффиксов</a:t>
            </a:r>
            <a:endParaRPr lang="en-US" i="1" dirty="0" smtClean="0">
              <a:solidFill>
                <a:srgbClr val="000000"/>
              </a:solidFill>
              <a:latin typeface="Times New Roman" panose="02020603050405020304" pitchFamily="18" charset="0"/>
            </a:endParaRPr>
          </a:p>
          <a:p>
            <a:r>
              <a:rPr lang="ru-RU" i="1" dirty="0" smtClean="0">
                <a:solidFill>
                  <a:srgbClr val="000000"/>
                </a:solidFill>
                <a:latin typeface="Times New Roman" panose="02020603050405020304" pitchFamily="18" charset="0"/>
              </a:rPr>
              <a:t>Степени </a:t>
            </a:r>
            <a:r>
              <a:rPr lang="ru-RU" i="1" dirty="0">
                <a:solidFill>
                  <a:srgbClr val="000000"/>
                </a:solidFill>
                <a:latin typeface="Times New Roman" panose="02020603050405020304" pitchFamily="18" charset="0"/>
              </a:rPr>
              <a:t>сравнения образуются при помощи наречий</a:t>
            </a:r>
            <a:r>
              <a:rPr lang="ru-RU"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ru-RU" i="1" dirty="0" smtClean="0">
                <a:solidFill>
                  <a:srgbClr val="000000"/>
                </a:solidFill>
                <a:latin typeface="Times New Roman" panose="02020603050405020304" pitchFamily="18" charset="0"/>
              </a:rPr>
              <a:t>Исключения</a:t>
            </a:r>
            <a:r>
              <a:rPr lang="ru-RU" dirty="0">
                <a:solidFill>
                  <a:srgbClr val="000000"/>
                </a:solidFill>
                <a:latin typeface="Times New Roman" panose="02020603050405020304" pitchFamily="18" charset="0"/>
              </a:rPr>
              <a:t>	</a:t>
            </a:r>
          </a:p>
          <a:p>
            <a:endParaRPr lang="ru-RU" dirty="0"/>
          </a:p>
        </p:txBody>
      </p:sp>
      <p:cxnSp>
        <p:nvCxnSpPr>
          <p:cNvPr id="5" name="Прямая соединительная линия 4"/>
          <p:cNvCxnSpPr/>
          <p:nvPr/>
        </p:nvCxnSpPr>
        <p:spPr>
          <a:xfrm>
            <a:off x="927279" y="3129566"/>
            <a:ext cx="835838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4939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latin typeface="Times New Roman" panose="02020603050405020304" pitchFamily="18" charset="0"/>
                <a:cs typeface="Times New Roman" panose="02020603050405020304" pitchFamily="18" charset="0"/>
              </a:rPr>
              <a:t>Степени сравнения образуются:</a:t>
            </a:r>
          </a:p>
        </p:txBody>
      </p:sp>
      <p:sp>
        <p:nvSpPr>
          <p:cNvPr id="3" name="Объект 2"/>
          <p:cNvSpPr>
            <a:spLocks noGrp="1"/>
          </p:cNvSpPr>
          <p:nvPr>
            <p:ph sz="half" idx="1"/>
          </p:nvPr>
        </p:nvSpPr>
        <p:spPr>
          <a:xfrm>
            <a:off x="1275008" y="1600200"/>
            <a:ext cx="3220792" cy="4525963"/>
          </a:xfrm>
        </p:spPr>
        <p:txBody>
          <a:bodyPr/>
          <a:lstStyle/>
          <a:p>
            <a:r>
              <a:rPr lang="ru-RU" dirty="0">
                <a:solidFill>
                  <a:srgbClr val="C00000"/>
                </a:solidFill>
                <a:latin typeface="Times New Roman" panose="02020603050405020304" pitchFamily="18" charset="0"/>
                <a:cs typeface="Times New Roman" panose="02020603050405020304" pitchFamily="18" charset="0"/>
              </a:rPr>
              <a:t>При помощи </a:t>
            </a:r>
            <a:r>
              <a:rPr lang="ru-RU" dirty="0" smtClean="0">
                <a:solidFill>
                  <a:srgbClr val="C00000"/>
                </a:solidFill>
                <a:latin typeface="Times New Roman" panose="02020603050405020304" pitchFamily="18" charset="0"/>
                <a:cs typeface="Times New Roman" panose="02020603050405020304" pitchFamily="18" charset="0"/>
              </a:rPr>
              <a:t>суффиксов</a:t>
            </a:r>
            <a:endParaRPr lang="en-US" dirty="0" smtClean="0">
              <a:solidFill>
                <a:srgbClr val="C00000"/>
              </a:solidFill>
              <a:latin typeface="Times New Roman" panose="02020603050405020304" pitchFamily="18" charset="0"/>
              <a:cs typeface="Times New Roman" panose="02020603050405020304" pitchFamily="18" charset="0"/>
            </a:endParaRPr>
          </a:p>
          <a:p>
            <a:endParaRPr lang="en-US" dirty="0" smtClean="0"/>
          </a:p>
          <a:p>
            <a:r>
              <a:rPr lang="en-US" dirty="0">
                <a:solidFill>
                  <a:srgbClr val="0070C0"/>
                </a:solidFill>
                <a:latin typeface="Times New Roman" panose="02020603050405020304" pitchFamily="18" charset="0"/>
                <a:cs typeface="Times New Roman" panose="02020603050405020304" pitchFamily="18" charset="0"/>
              </a:rPr>
              <a:t>Clever</a:t>
            </a:r>
          </a:p>
          <a:p>
            <a:r>
              <a:rPr lang="en-US" dirty="0">
                <a:solidFill>
                  <a:srgbClr val="0070C0"/>
                </a:solidFill>
                <a:latin typeface="Times New Roman" panose="02020603050405020304" pitchFamily="18" charset="0"/>
                <a:cs typeface="Times New Roman" panose="02020603050405020304" pitchFamily="18" charset="0"/>
              </a:rPr>
              <a:t>Cheap</a:t>
            </a:r>
          </a:p>
          <a:p>
            <a:r>
              <a:rPr lang="en-US" dirty="0">
                <a:solidFill>
                  <a:srgbClr val="0070C0"/>
                </a:solidFill>
                <a:latin typeface="Times New Roman" panose="02020603050405020304" pitchFamily="18" charset="0"/>
                <a:cs typeface="Times New Roman" panose="02020603050405020304" pitchFamily="18" charset="0"/>
              </a:rPr>
              <a:t>Tall</a:t>
            </a:r>
          </a:p>
          <a:p>
            <a:pPr algn="ctr"/>
            <a:r>
              <a:rPr lang="ru-RU" dirty="0" smtClean="0"/>
              <a:t>               </a:t>
            </a:r>
            <a:r>
              <a:rPr lang="ru-RU" dirty="0" smtClean="0">
                <a:solidFill>
                  <a:srgbClr val="C00000"/>
                </a:solidFill>
                <a:latin typeface="Times New Roman" panose="02020603050405020304" pitchFamily="18" charset="0"/>
                <a:cs typeface="Times New Roman" panose="02020603050405020304" pitchFamily="18" charset="0"/>
              </a:rPr>
              <a:t>Исключения</a:t>
            </a:r>
          </a:p>
          <a:p>
            <a:r>
              <a:rPr lang="en-US" dirty="0">
                <a:solidFill>
                  <a:srgbClr val="FF0000"/>
                </a:solidFill>
              </a:rPr>
              <a:t>Bad </a:t>
            </a:r>
            <a:r>
              <a:rPr lang="ru-RU" dirty="0" smtClean="0">
                <a:solidFill>
                  <a:srgbClr val="FF0000"/>
                </a:solidFill>
              </a:rPr>
              <a:t> </a:t>
            </a:r>
            <a:r>
              <a:rPr lang="en-US" dirty="0" smtClean="0">
                <a:solidFill>
                  <a:srgbClr val="FF0000"/>
                </a:solidFill>
              </a:rPr>
              <a:t>good     far</a:t>
            </a:r>
            <a:endParaRPr lang="en-US" dirty="0">
              <a:solidFill>
                <a:srgbClr val="FF0000"/>
              </a:solidFill>
            </a:endParaRPr>
          </a:p>
          <a:p>
            <a:endParaRPr lang="ru-RU" dirty="0"/>
          </a:p>
          <a:p>
            <a:pPr algn="ctr"/>
            <a:endParaRPr lang="ru-RU" dirty="0"/>
          </a:p>
          <a:p>
            <a:pPr algn="ctr"/>
            <a:endParaRPr lang="ru-RU" dirty="0"/>
          </a:p>
        </p:txBody>
      </p:sp>
      <p:sp>
        <p:nvSpPr>
          <p:cNvPr id="4" name="Объект 3"/>
          <p:cNvSpPr>
            <a:spLocks noGrp="1"/>
          </p:cNvSpPr>
          <p:nvPr>
            <p:ph sz="half" idx="2"/>
          </p:nvPr>
        </p:nvSpPr>
        <p:spPr>
          <a:xfrm>
            <a:off x="4648200" y="1751527"/>
            <a:ext cx="4038600" cy="4374636"/>
          </a:xfrm>
        </p:spPr>
        <p:txBody>
          <a:bodyPr/>
          <a:lstStyle/>
          <a:p>
            <a:r>
              <a:rPr lang="ru-RU" dirty="0">
                <a:solidFill>
                  <a:srgbClr val="C00000"/>
                </a:solidFill>
                <a:latin typeface="Times New Roman" panose="02020603050405020304" pitchFamily="18" charset="0"/>
                <a:cs typeface="Times New Roman" panose="02020603050405020304" pitchFamily="18" charset="0"/>
              </a:rPr>
              <a:t>При помощи </a:t>
            </a:r>
            <a:r>
              <a:rPr lang="ru-RU" dirty="0" smtClean="0">
                <a:solidFill>
                  <a:srgbClr val="C00000"/>
                </a:solidFill>
                <a:latin typeface="Times New Roman" panose="02020603050405020304" pitchFamily="18" charset="0"/>
                <a:cs typeface="Times New Roman" panose="02020603050405020304" pitchFamily="18" charset="0"/>
              </a:rPr>
              <a:t>наречий</a:t>
            </a:r>
            <a:endParaRPr lang="en-US" dirty="0" smtClean="0">
              <a:solidFill>
                <a:srgbClr val="C00000"/>
              </a:solidFill>
              <a:latin typeface="Times New Roman" panose="02020603050405020304" pitchFamily="18" charset="0"/>
              <a:cs typeface="Times New Roman" panose="02020603050405020304" pitchFamily="18" charset="0"/>
            </a:endParaRPr>
          </a:p>
          <a:p>
            <a:endParaRPr lang="en-US" dirty="0" smtClean="0">
              <a:solidFill>
                <a:srgbClr val="C00000"/>
              </a:solidFill>
              <a:latin typeface="Times New Roman" panose="02020603050405020304" pitchFamily="18" charset="0"/>
              <a:cs typeface="Times New Roman" panose="02020603050405020304" pitchFamily="18" charset="0"/>
            </a:endParaRPr>
          </a:p>
          <a:p>
            <a:endParaRPr lang="en-US" dirty="0" smtClean="0">
              <a:solidFill>
                <a:srgbClr val="C00000"/>
              </a:solidFill>
              <a:latin typeface="Times New Roman" panose="02020603050405020304" pitchFamily="18" charset="0"/>
              <a:cs typeface="Times New Roman" panose="02020603050405020304" pitchFamily="18" charset="0"/>
            </a:endParaRPr>
          </a:p>
          <a:p>
            <a:r>
              <a:rPr lang="en-US" dirty="0" smtClean="0">
                <a:solidFill>
                  <a:srgbClr val="0070C0"/>
                </a:solidFill>
                <a:latin typeface="Times New Roman" panose="02020603050405020304" pitchFamily="18" charset="0"/>
                <a:cs typeface="Times New Roman" panose="02020603050405020304" pitchFamily="18" charset="0"/>
              </a:rPr>
              <a:t>Wonderful</a:t>
            </a:r>
            <a:endParaRPr lang="en-US" dirty="0">
              <a:solidFill>
                <a:srgbClr val="0070C0"/>
              </a:solidFill>
              <a:latin typeface="Times New Roman" panose="02020603050405020304" pitchFamily="18" charset="0"/>
              <a:cs typeface="Times New Roman" panose="02020603050405020304" pitchFamily="18" charset="0"/>
            </a:endParaRPr>
          </a:p>
          <a:p>
            <a:r>
              <a:rPr lang="en-US" dirty="0">
                <a:solidFill>
                  <a:srgbClr val="0070C0"/>
                </a:solidFill>
                <a:latin typeface="Times New Roman" panose="02020603050405020304" pitchFamily="18" charset="0"/>
                <a:cs typeface="Times New Roman" panose="02020603050405020304" pitchFamily="18" charset="0"/>
              </a:rPr>
              <a:t>Interesting </a:t>
            </a:r>
          </a:p>
          <a:p>
            <a:r>
              <a:rPr lang="en-US" dirty="0">
                <a:solidFill>
                  <a:srgbClr val="0070C0"/>
                </a:solidFill>
                <a:latin typeface="Times New Roman" panose="02020603050405020304" pitchFamily="18" charset="0"/>
                <a:cs typeface="Times New Roman" panose="02020603050405020304" pitchFamily="18" charset="0"/>
              </a:rPr>
              <a:t>Expensive </a:t>
            </a:r>
            <a:endParaRPr lang="ru-RU" dirty="0">
              <a:solidFill>
                <a:srgbClr val="0070C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499155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796" y="270456"/>
            <a:ext cx="7283003" cy="1147182"/>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Match the grammar tenses with the verb forms.</a:t>
            </a:r>
            <a:r>
              <a:rPr lang="ru-RU" sz="3200" dirty="0">
                <a:solidFill>
                  <a:srgbClr val="C00000"/>
                </a:solidFill>
                <a:latin typeface="Times New Roman" panose="02020603050405020304" pitchFamily="18" charset="0"/>
                <a:cs typeface="Times New Roman" panose="02020603050405020304" pitchFamily="18" charset="0"/>
              </a:rPr>
              <a:t/>
            </a:r>
            <a:br>
              <a:rPr lang="ru-RU" sz="3200" dirty="0">
                <a:solidFill>
                  <a:srgbClr val="C00000"/>
                </a:solidFill>
                <a:latin typeface="Times New Roman" panose="02020603050405020304" pitchFamily="18" charset="0"/>
                <a:cs typeface="Times New Roman" panose="02020603050405020304" pitchFamily="18" charset="0"/>
              </a:rPr>
            </a:br>
            <a:endParaRPr lang="ru-RU" sz="3200"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328021" y="1159099"/>
            <a:ext cx="7597037" cy="5344731"/>
          </a:xfrm>
          <a:prstGeom prst="rect">
            <a:avLst/>
          </a:prstGeom>
        </p:spPr>
      </p:pic>
    </p:spTree>
    <p:extLst>
      <p:ext uri="{BB962C8B-B14F-4D97-AF65-F5344CB8AC3E}">
        <p14:creationId xmlns:p14="http://schemas.microsoft.com/office/powerpoint/2010/main" xmlns="" val="2107080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5312" y="115911"/>
            <a:ext cx="7688687" cy="5909310"/>
          </a:xfrm>
          <a:prstGeom prst="rect">
            <a:avLst/>
          </a:prstGeom>
        </p:spPr>
        <p:txBody>
          <a:bodyPr wrap="square">
            <a:spAutoFit/>
          </a:bodyPr>
          <a:lstStyle/>
          <a:p>
            <a:r>
              <a:rPr lang="en-US" b="1" dirty="0">
                <a:solidFill>
                  <a:srgbClr val="C00000"/>
                </a:solidFill>
                <a:latin typeface="Times New Roman" panose="02020603050405020304" pitchFamily="18" charset="0"/>
              </a:rPr>
              <a:t>Read the text. Find and underline 10 verb forms in it.</a:t>
            </a:r>
            <a:endParaRPr lang="en-US" dirty="0">
              <a:solidFill>
                <a:srgbClr val="C00000"/>
              </a:solidFill>
              <a:latin typeface="Times New Roman" panose="02020603050405020304" pitchFamily="18" charset="0"/>
            </a:endParaRPr>
          </a:p>
          <a:p>
            <a:r>
              <a:rPr lang="en-US" dirty="0">
                <a:latin typeface="Times New Roman" panose="02020603050405020304" pitchFamily="18" charset="0"/>
              </a:rPr>
              <a:t>Morning sun splashed into the room moments before the first notes came from the clock radio. David Shelton, eyes still closed, listened for a few seconds before silently guessing Vivaldi, The Four Seasons, probably the Summer concerto. It was a game he had played nearly every morning for years. Still, the occasions on which he identified a piece correctly were rare enough to warrant1 a small celebration.</a:t>
            </a:r>
          </a:p>
          <a:p>
            <a:r>
              <a:rPr lang="en-US" b="1" dirty="0">
                <a:solidFill>
                  <a:srgbClr val="C00000"/>
                </a:solidFill>
                <a:latin typeface="Times New Roman" panose="02020603050405020304" pitchFamily="18" charset="0"/>
              </a:rPr>
              <a:t>Which of the forms you’ve underlined are</a:t>
            </a:r>
            <a:endParaRPr lang="en-US" dirty="0">
              <a:solidFill>
                <a:srgbClr val="C00000"/>
              </a:solidFill>
              <a:latin typeface="Times New Roman" panose="02020603050405020304" pitchFamily="18" charset="0"/>
            </a:endParaRPr>
          </a:p>
          <a:p>
            <a:r>
              <a:rPr lang="en-US" dirty="0">
                <a:latin typeface="Times New Roman" panose="02020603050405020304" pitchFamily="18" charset="0"/>
              </a:rPr>
              <a:t>1) examples of Past Simple?</a:t>
            </a:r>
          </a:p>
          <a:p>
            <a:r>
              <a:rPr lang="en-US" b="1" dirty="0">
                <a:latin typeface="Times New Roman" panose="02020603050405020304" pitchFamily="18" charset="0"/>
              </a:rPr>
              <a:t>2) </a:t>
            </a:r>
            <a:r>
              <a:rPr lang="en-US" dirty="0">
                <a:latin typeface="Times New Roman" panose="02020603050405020304" pitchFamily="18" charset="0"/>
              </a:rPr>
              <a:t>Past forms of the verb </a:t>
            </a:r>
            <a:r>
              <a:rPr lang="en-US" i="1" dirty="0">
                <a:latin typeface="Times New Roman" panose="02020603050405020304" pitchFamily="18" charset="0"/>
              </a:rPr>
              <a:t>to be?</a:t>
            </a:r>
            <a:endParaRPr lang="en-US" dirty="0">
              <a:latin typeface="Times New Roman" panose="02020603050405020304" pitchFamily="18" charset="0"/>
            </a:endParaRPr>
          </a:p>
          <a:p>
            <a:r>
              <a:rPr lang="en-US" b="1" dirty="0">
                <a:latin typeface="Times New Roman" panose="02020603050405020304" pitchFamily="18" charset="0"/>
              </a:rPr>
              <a:t>3) </a:t>
            </a:r>
            <a:r>
              <a:rPr lang="en-US" dirty="0">
                <a:latin typeface="Times New Roman" panose="02020603050405020304" pitchFamily="18" charset="0"/>
              </a:rPr>
              <a:t>examples of Present Participle, Past Participle and Infinitive</a:t>
            </a:r>
            <a:r>
              <a:rPr lang="en-US" dirty="0" smtClean="0">
                <a:latin typeface="Times New Roman" panose="02020603050405020304" pitchFamily="18" charset="0"/>
              </a:rPr>
              <a:t>?</a:t>
            </a:r>
            <a:endParaRPr lang="ru-RU" dirty="0"/>
          </a:p>
          <a:p>
            <a:endParaRPr lang="ru-RU" dirty="0"/>
          </a:p>
          <a:p>
            <a:r>
              <a:rPr lang="en-US" b="1" dirty="0" smtClean="0">
                <a:solidFill>
                  <a:srgbClr val="C00000"/>
                </a:solidFill>
                <a:latin typeface="Times New Roman" panose="02020603050405020304" pitchFamily="18" charset="0"/>
                <a:cs typeface="Times New Roman" panose="02020603050405020304" pitchFamily="18" charset="0"/>
              </a:rPr>
              <a:t>Find </a:t>
            </a:r>
            <a:r>
              <a:rPr lang="en-US" b="1" dirty="0">
                <a:solidFill>
                  <a:srgbClr val="C00000"/>
                </a:solidFill>
                <a:latin typeface="Times New Roman" panose="02020603050405020304" pitchFamily="18" charset="0"/>
                <a:cs typeface="Times New Roman" panose="02020603050405020304" pitchFamily="18" charset="0"/>
              </a:rPr>
              <a:t>one example of Past Perfect in the text</a:t>
            </a:r>
            <a:r>
              <a:rPr lang="en-US" b="1" dirty="0" smtClean="0">
                <a:solidFill>
                  <a:srgbClr val="C00000"/>
                </a:solidFill>
                <a:latin typeface="Times New Roman" panose="02020603050405020304" pitchFamily="18" charset="0"/>
                <a:cs typeface="Times New Roman" panose="02020603050405020304" pitchFamily="18" charset="0"/>
              </a:rPr>
              <a:t>.</a:t>
            </a:r>
            <a:endParaRPr lang="ru-RU" b="1" dirty="0" smtClean="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endParaRPr lang="ru-RU" dirty="0">
              <a:solidFill>
                <a:srgbClr val="C00000"/>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Find an odd word. Explain your choice.</a:t>
            </a:r>
            <a:endParaRPr lang="en-US" dirty="0">
              <a:latin typeface="Times New Roman" panose="02020603050405020304" pitchFamily="18" charset="0"/>
              <a:cs typeface="Times New Roman" panose="02020603050405020304" pitchFamily="18" charset="0"/>
            </a:endParaRPr>
          </a:p>
          <a:p>
            <a:r>
              <a:rPr lang="en-US" dirty="0"/>
              <a:t>1</a:t>
            </a:r>
            <a:r>
              <a:rPr lang="en-US" dirty="0">
                <a:latin typeface="Times New Roman" panose="02020603050405020304" pitchFamily="18" charset="0"/>
                <a:cs typeface="Times New Roman" panose="02020603050405020304" pitchFamily="18" charset="0"/>
              </a:rPr>
              <a:t>. Teach, teacher, has taught, is teaching, is taught</a:t>
            </a:r>
          </a:p>
          <a:p>
            <a:r>
              <a:rPr lang="en-US" dirty="0">
                <a:latin typeface="Times New Roman" panose="02020603050405020304" pitchFamily="18" charset="0"/>
                <a:cs typeface="Times New Roman" panose="02020603050405020304" pitchFamily="18" charset="0"/>
              </a:rPr>
              <a:t>2. Nice, nicer, the nicest, nicely</a:t>
            </a:r>
          </a:p>
          <a:p>
            <a:r>
              <a:rPr lang="en-US" b="1"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They, their, then, them, themselves, theirs</a:t>
            </a:r>
          </a:p>
          <a:p>
            <a:r>
              <a:rPr lang="en-US" b="1" dirty="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Leaf, leaves, is leaving, to leave, has left, left</a:t>
            </a:r>
          </a:p>
          <a:p>
            <a:r>
              <a:rPr lang="en-US" dirty="0">
                <a:latin typeface="Times New Roman" panose="02020603050405020304" pitchFamily="18" charset="0"/>
                <a:cs typeface="Times New Roman" panose="02020603050405020304" pitchFamily="18" charset="0"/>
              </a:rPr>
              <a:t>5. To sing, singing, have sung, song, was sung</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67617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84225" y="2938463"/>
            <a:ext cx="7772400" cy="1470025"/>
          </a:xfrm>
        </p:spPr>
        <p:txBody>
          <a:bodyPr/>
          <a:lstStyle/>
          <a:p>
            <a:endParaRPr lang="ru-RU" altLang="ru-RU" smtClean="0"/>
          </a:p>
        </p:txBody>
      </p:sp>
      <p:sp>
        <p:nvSpPr>
          <p:cNvPr id="6147" name="Rectangle 3"/>
          <p:cNvSpPr>
            <a:spLocks noGrp="1" noChangeArrowheads="1"/>
          </p:cNvSpPr>
          <p:nvPr>
            <p:ph type="subTitle" idx="1"/>
          </p:nvPr>
        </p:nvSpPr>
        <p:spPr>
          <a:xfrm>
            <a:off x="1371600" y="4062413"/>
            <a:ext cx="6221413" cy="1752600"/>
          </a:xfrm>
        </p:spPr>
        <p:txBody>
          <a:bodyPr/>
          <a:lstStyle/>
          <a:p>
            <a:pPr eaLnBrk="1" hangingPunct="1"/>
            <a:endParaRPr lang="ru-RU" altLang="ru-RU" i="1" dirty="0" smtClean="0"/>
          </a:p>
        </p:txBody>
      </p:sp>
      <p:pic>
        <p:nvPicPr>
          <p:cNvPr id="2" name="Рисунок 1"/>
          <p:cNvPicPr>
            <a:picLocks noChangeAspect="1"/>
          </p:cNvPicPr>
          <p:nvPr/>
        </p:nvPicPr>
        <p:blipFill>
          <a:blip r:embed="rId3"/>
          <a:stretch>
            <a:fillRect/>
          </a:stretch>
        </p:blipFill>
        <p:spPr>
          <a:xfrm>
            <a:off x="0" y="-1"/>
            <a:ext cx="9144000" cy="6858001"/>
          </a:xfrm>
          <a:prstGeom prst="rect">
            <a:avLst/>
          </a:prstGeom>
        </p:spPr>
      </p:pic>
      <p:sp>
        <p:nvSpPr>
          <p:cNvPr id="3" name="TextBox 2"/>
          <p:cNvSpPr txBox="1"/>
          <p:nvPr/>
        </p:nvSpPr>
        <p:spPr>
          <a:xfrm>
            <a:off x="3155324" y="682268"/>
            <a:ext cx="5550795" cy="2246769"/>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Step 3 </a:t>
            </a:r>
            <a:endParaRPr lang="ru-RU" sz="2800" dirty="0">
              <a:solidFill>
                <a:srgbClr val="C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Analyze the sentence and the general context of the extract and choose the corresponding transformation variant of the given part of speech</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90374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9144000" cy="6858000"/>
          </a:xfrm>
          <a:prstGeom prst="rect">
            <a:avLst/>
          </a:prstGeom>
        </p:spPr>
      </p:pic>
      <p:sp>
        <p:nvSpPr>
          <p:cNvPr id="4" name="TextBox 3"/>
          <p:cNvSpPr txBox="1"/>
          <p:nvPr/>
        </p:nvSpPr>
        <p:spPr>
          <a:xfrm>
            <a:off x="3129567" y="695460"/>
            <a:ext cx="5718219" cy="2677656"/>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Step 4</a:t>
            </a:r>
            <a:endParaRPr lang="ru-RU" sz="2800" dirty="0">
              <a:solidFill>
                <a:srgbClr val="C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You should think if the given word refers to exceptions. Form the necessary form of the word.</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Make sure you observe spelling rules while writing it.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8571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7200" dirty="0" smtClean="0">
                <a:solidFill>
                  <a:srgbClr val="C00000"/>
                </a:solidFill>
                <a:latin typeface="Times New Roman" panose="02020603050405020304" pitchFamily="18" charset="0"/>
                <a:cs typeface="Times New Roman" panose="02020603050405020304" pitchFamily="18" charset="0"/>
              </a:rPr>
              <a:t>Listening</a:t>
            </a:r>
            <a:endParaRPr lang="ru-RU" sz="7200" dirty="0">
              <a:solidFill>
                <a:srgbClr val="C0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06046" y="1712890"/>
            <a:ext cx="5150822" cy="4696609"/>
          </a:xfrm>
          <a:ln>
            <a:solidFill>
              <a:srgbClr val="FF0000"/>
            </a:solidFill>
            <a:prstDash val="solid"/>
          </a:ln>
        </p:spPr>
      </p:pic>
    </p:spTree>
    <p:extLst>
      <p:ext uri="{BB962C8B-B14F-4D97-AF65-F5344CB8AC3E}">
        <p14:creationId xmlns:p14="http://schemas.microsoft.com/office/powerpoint/2010/main" xmlns="" val="587765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07000"/>
              </a:lnSpc>
              <a:spcAft>
                <a:spcPts val="800"/>
              </a:spcAft>
            </a:pPr>
            <a:r>
              <a:rPr lang="en-US" sz="3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 order to perform the given task </a:t>
            </a:r>
            <a:r>
              <a:rPr lang="ru-RU"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r>
            <a:br>
              <a:rPr lang="ru-RU"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endParaRPr lang="ru-RU" sz="36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60230" y="846138"/>
            <a:ext cx="8815589" cy="4525963"/>
          </a:xfrm>
        </p:spPr>
        <p:txBody>
          <a:bodyPr/>
          <a:lstStyle/>
          <a:p>
            <a:pPr lvl="0">
              <a:lnSpc>
                <a:spcPct val="107000"/>
              </a:lnSpc>
              <a:spcAft>
                <a:spcPts val="80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It is important to be able to determine the part of speech of the given word and its place in a sentence</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It is necessary to know the variants of transformation of each part of speech, that is the grammatical forms which can be derived from a particular part of speech (for example, for a noun, the variant of grammatical transformation will be </a:t>
            </a:r>
            <a:r>
              <a:rPr lang="en-US" sz="2000" i="1" dirty="0">
                <a:latin typeface="Times New Roman" panose="02020603050405020304" pitchFamily="18" charset="0"/>
                <a:ea typeface="Calibri" panose="020F0502020204030204" pitchFamily="34" charset="0"/>
                <a:cs typeface="Times New Roman" panose="02020603050405020304" pitchFamily="18" charset="0"/>
              </a:rPr>
              <a:t>singular or plural, </a:t>
            </a:r>
            <a:r>
              <a:rPr lang="en-US" sz="2000" dirty="0">
                <a:latin typeface="Times New Roman" panose="02020603050405020304" pitchFamily="18" charset="0"/>
                <a:ea typeface="Calibri" panose="020F0502020204030204" pitchFamily="34" charset="0"/>
                <a:cs typeface="Times New Roman" panose="02020603050405020304" pitchFamily="18" charset="0"/>
              </a:rPr>
              <a:t>and for an adjective there will be </a:t>
            </a:r>
            <a:r>
              <a:rPr lang="en-US" sz="2000" i="1" dirty="0">
                <a:latin typeface="Times New Roman" panose="02020603050405020304" pitchFamily="18" charset="0"/>
                <a:ea typeface="Calibri" panose="020F0502020204030204" pitchFamily="34" charset="0"/>
                <a:cs typeface="Times New Roman" panose="02020603050405020304" pitchFamily="18" charset="0"/>
              </a:rPr>
              <a:t>degrees of comparison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It is important to master grammatical transformation of this or that part of speech</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It is essential to know the forms of grammatical phenomena including exceptions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It is necessary to understand the meanings of grammatical phenomena and be able to single them out in a sentence</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It is essential to know spelling rules while forming different forms of grammatical phenomena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It is important to be able to see the text as a whole</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83119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a:solidFill>
                  <a:srgbClr val="C00000"/>
                </a:solidFill>
                <a:latin typeface="Times New Roman" panose="02020603050405020304" pitchFamily="18" charset="0"/>
                <a:cs typeface="Times New Roman" panose="02020603050405020304" pitchFamily="18" charset="0"/>
              </a:rPr>
              <a:t>There are three main types of listening:</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22738" y="1600200"/>
            <a:ext cx="7064062" cy="4525963"/>
          </a:xfrm>
        </p:spPr>
        <p:txBody>
          <a:bodyPr/>
          <a:lstStyle/>
          <a:p>
            <a:r>
              <a:rPr lang="en-US" sz="2800" dirty="0">
                <a:latin typeface="Times New Roman" panose="02020603050405020304" pitchFamily="18" charset="0"/>
                <a:cs typeface="Times New Roman" panose="02020603050405020304" pitchFamily="18" charset="0"/>
              </a:rPr>
              <a:t>1 Understanding the main information </a:t>
            </a:r>
            <a:endParaRPr lang="en-US" sz="2800" dirty="0" smtClean="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 Ability to extract the required information from the </a:t>
            </a:r>
            <a:r>
              <a:rPr lang="en-US" sz="2800" dirty="0" smtClean="0">
                <a:latin typeface="Times New Roman" panose="02020603050405020304" pitchFamily="18" charset="0"/>
                <a:cs typeface="Times New Roman" panose="02020603050405020304" pitchFamily="18" charset="0"/>
              </a:rPr>
              <a:t>text</a:t>
            </a:r>
          </a:p>
          <a:p>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 Detailed understanding of the </a:t>
            </a:r>
            <a:r>
              <a:rPr lang="en-US" sz="2800" dirty="0" smtClean="0">
                <a:latin typeface="Times New Roman" panose="02020603050405020304" pitchFamily="18" charset="0"/>
                <a:cs typeface="Times New Roman" panose="02020603050405020304" pitchFamily="18" charset="0"/>
              </a:rPr>
              <a:t> information</a:t>
            </a:r>
            <a:endParaRPr lang="ru-RU" sz="2800" dirty="0">
              <a:latin typeface="Times New Roman" panose="02020603050405020304" pitchFamily="18" charset="0"/>
              <a:cs typeface="Times New Roman" panose="02020603050405020304" pitchFamily="18" charset="0"/>
            </a:endParaRPr>
          </a:p>
          <a:p>
            <a:endParaRPr lang="ru-RU" sz="2800" dirty="0"/>
          </a:p>
        </p:txBody>
      </p:sp>
    </p:spTree>
    <p:extLst>
      <p:ext uri="{BB962C8B-B14F-4D97-AF65-F5344CB8AC3E}">
        <p14:creationId xmlns:p14="http://schemas.microsoft.com/office/powerpoint/2010/main" xmlns="" val="999654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xmlns="" val="4034352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4862" y="1081825"/>
            <a:ext cx="5692462" cy="2847126"/>
          </a:xfrm>
          <a:prstGeom prst="rect">
            <a:avLst/>
          </a:prstGeom>
          <a:ln>
            <a:solidFill>
              <a:srgbClr val="002060"/>
            </a:solidFill>
          </a:ln>
        </p:spPr>
        <p:txBody>
          <a:bodyPr wrap="square">
            <a:spAutoFit/>
          </a:bodyPr>
          <a:lstStyle/>
          <a:p>
            <a:pPr marL="342900" lvl="0" indent="-342900">
              <a:lnSpc>
                <a:spcPct val="107000"/>
              </a:lnSpc>
              <a:spcAft>
                <a:spcPts val="800"/>
              </a:spcAft>
              <a:buFont typeface="+mj-lt"/>
              <a:buAutoNum type="arabicPeriod"/>
              <a:tabLst>
                <a:tab pos="457200" algn="l"/>
              </a:tabLs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 park — grass, trees, walk</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 shop — buy, money, food</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 vet clinic — cat, dog, pet, doctor</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 hotel — room, service, food, restaurant</a:t>
            </a:r>
            <a:endPar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 party — food, drinks, dance, music</a:t>
            </a:r>
            <a:endParaRPr lang="ru-RU"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78875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xmlns="" val="3584891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ge-audio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4101" y="0"/>
            <a:ext cx="449472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0774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How to improve your listening skills</a:t>
            </a:r>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0" y="0"/>
            <a:ext cx="9144000" cy="7109138"/>
          </a:xfrm>
          <a:prstGeom prst="rect">
            <a:avLst/>
          </a:prstGeom>
        </p:spPr>
      </p:pic>
      <p:sp>
        <p:nvSpPr>
          <p:cNvPr id="5" name="TextBox 4"/>
          <p:cNvSpPr txBox="1"/>
          <p:nvPr/>
        </p:nvSpPr>
        <p:spPr>
          <a:xfrm>
            <a:off x="457200" y="261758"/>
            <a:ext cx="8229600"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How to improve your listening skills</a:t>
            </a:r>
            <a:endParaRPr lang="ru-RU" sz="32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84856" y="1931831"/>
            <a:ext cx="203486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Listen to simple things first</a:t>
            </a:r>
          </a:p>
        </p:txBody>
      </p:sp>
      <p:sp>
        <p:nvSpPr>
          <p:cNvPr id="8" name="TextBox 7"/>
          <p:cNvSpPr txBox="1"/>
          <p:nvPr/>
        </p:nvSpPr>
        <p:spPr>
          <a:xfrm>
            <a:off x="1184856" y="3554569"/>
            <a:ext cx="2034862" cy="850006"/>
          </a:xfrm>
          <a:prstGeom prst="rect">
            <a:avLst/>
          </a:prstGeom>
          <a:noFill/>
        </p:spPr>
        <p:txBody>
          <a:bodyPr wrap="square" rtlCol="0">
            <a:spAutoFit/>
          </a:bodyPr>
          <a:lstStyle/>
          <a:p>
            <a:endParaRPr lang="ru-RU" dirty="0"/>
          </a:p>
        </p:txBody>
      </p:sp>
      <p:sp>
        <p:nvSpPr>
          <p:cNvPr id="9" name="TextBox 8"/>
          <p:cNvSpPr txBox="1"/>
          <p:nvPr/>
        </p:nvSpPr>
        <p:spPr>
          <a:xfrm>
            <a:off x="1184856" y="3863181"/>
            <a:ext cx="203486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Listen and see the text</a:t>
            </a:r>
          </a:p>
        </p:txBody>
      </p:sp>
      <p:sp>
        <p:nvSpPr>
          <p:cNvPr id="10" name="TextBox 9"/>
          <p:cNvSpPr txBox="1"/>
          <p:nvPr/>
        </p:nvSpPr>
        <p:spPr>
          <a:xfrm>
            <a:off x="4056845" y="2150772"/>
            <a:ext cx="202198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Enlarge your vocabulary</a:t>
            </a:r>
            <a:endParaRPr lang="ru-RU" sz="2400" dirty="0"/>
          </a:p>
        </p:txBody>
      </p:sp>
      <p:sp>
        <p:nvSpPr>
          <p:cNvPr id="14" name="TextBox 13"/>
          <p:cNvSpPr txBox="1"/>
          <p:nvPr/>
        </p:nvSpPr>
        <p:spPr>
          <a:xfrm>
            <a:off x="4056845" y="3670479"/>
            <a:ext cx="1906073"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Improve your grammar</a:t>
            </a:r>
          </a:p>
        </p:txBody>
      </p:sp>
      <p:sp>
        <p:nvSpPr>
          <p:cNvPr id="6" name="TextBox 5"/>
          <p:cNvSpPr txBox="1"/>
          <p:nvPr/>
        </p:nvSpPr>
        <p:spPr>
          <a:xfrm>
            <a:off x="991673" y="5215944"/>
            <a:ext cx="2099257" cy="707886"/>
          </a:xfrm>
          <a:prstGeom prst="rect">
            <a:avLst/>
          </a:prstGeom>
          <a:noFill/>
        </p:spPr>
        <p:txBody>
          <a:bodyPr wrap="square" rtlCol="0">
            <a:spAutoFit/>
          </a:bodyPr>
          <a:lstStyle/>
          <a:p>
            <a:pPr lvl="0"/>
            <a:r>
              <a:rPr lang="en-US" sz="2000" dirty="0">
                <a:latin typeface="Times New Roman" panose="02020603050405020304" pitchFamily="18" charset="0"/>
                <a:cs typeface="Times New Roman" panose="02020603050405020304" pitchFamily="18" charset="0"/>
              </a:rPr>
              <a:t>Listen to various sources.</a:t>
            </a:r>
            <a:endParaRPr lang="ru-RU"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863662" y="5215944"/>
            <a:ext cx="2099256" cy="830997"/>
          </a:xfrm>
          <a:prstGeom prst="rect">
            <a:avLst/>
          </a:prstGeom>
          <a:noFill/>
        </p:spPr>
        <p:txBody>
          <a:bodyPr wrap="square" rtlCol="0">
            <a:spAutoFit/>
          </a:bodyPr>
          <a:lstStyle/>
          <a:p>
            <a:pPr lvl="0"/>
            <a:r>
              <a:rPr lang="en-US" sz="2400" dirty="0">
                <a:solidFill>
                  <a:schemeClr val="accent4">
                    <a:lumMod val="95000"/>
                    <a:lumOff val="5000"/>
                  </a:schemeClr>
                </a:solidFill>
                <a:latin typeface="Times New Roman" panose="02020603050405020304" pitchFamily="18" charset="0"/>
                <a:cs typeface="Times New Roman" panose="02020603050405020304" pitchFamily="18" charset="0"/>
              </a:rPr>
              <a:t>Listen to native speakers.</a:t>
            </a:r>
            <a:endParaRPr lang="ru-RU" sz="2400" dirty="0">
              <a:solidFill>
                <a:schemeClr val="accent4">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4027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97735" y="36282"/>
            <a:ext cx="8139448" cy="6785436"/>
          </a:xfrm>
          <a:prstGeom prst="rect">
            <a:avLst/>
          </a:prstGeom>
        </p:spPr>
      </p:pic>
    </p:spTree>
    <p:extLst>
      <p:ext uri="{BB962C8B-B14F-4D97-AF65-F5344CB8AC3E}">
        <p14:creationId xmlns:p14="http://schemas.microsoft.com/office/powerpoint/2010/main" xmlns="" val="3275154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3341" y="58847"/>
            <a:ext cx="7637172" cy="6832640"/>
          </a:xfrm>
          <a:prstGeom prst="rect">
            <a:avLst/>
          </a:prstGeom>
        </p:spPr>
        <p:txBody>
          <a:bodyPr wrap="square">
            <a:spAutoFit/>
          </a:bodyPr>
          <a:lstStyle/>
          <a:p>
            <a:pPr>
              <a:spcAft>
                <a:spcPts val="0"/>
              </a:spcAft>
            </a:pPr>
            <a:r>
              <a:rPr lang="ru-RU" b="1" dirty="0">
                <a:solidFill>
                  <a:srgbClr val="000000"/>
                </a:solidFill>
                <a:latin typeface="Times New Roman" panose="02020603050405020304" pitchFamily="18" charset="0"/>
                <a:ea typeface="Calibri" panose="020F0502020204030204" pitchFamily="34" charset="0"/>
              </a:rPr>
              <a:t>Для успешного выполнения данного задания</a:t>
            </a:r>
            <a:endParaRPr lang="ru-RU" dirty="0">
              <a:solidFill>
                <a:srgbClr val="000000"/>
              </a:solidFill>
              <a:latin typeface="Times New Roman" panose="02020603050405020304" pitchFamily="18" charset="0"/>
              <a:ea typeface="Calibri" panose="020F0502020204030204" pitchFamily="34" charset="0"/>
            </a:endParaRPr>
          </a:p>
          <a:p>
            <a:pPr>
              <a:spcAft>
                <a:spcPts val="0"/>
              </a:spcAft>
            </a:pPr>
            <a:r>
              <a:rPr lang="ru-RU" sz="2000" dirty="0">
                <a:solidFill>
                  <a:srgbClr val="000000"/>
                </a:solidFill>
                <a:latin typeface="Times New Roman" panose="02020603050405020304" pitchFamily="18" charset="0"/>
                <a:ea typeface="Calibri" panose="020F0502020204030204" pitchFamily="34" charset="0"/>
              </a:rPr>
              <a:t>— важно уметь определять часть речи как отдельно взятого слова, так и по его месту в предложении </a:t>
            </a:r>
            <a:endParaRPr lang="ru-RU" sz="2000" dirty="0" smtClean="0">
              <a:solidFill>
                <a:srgbClr val="000000"/>
              </a:solidFill>
              <a:latin typeface="Times New Roman" panose="02020603050405020304" pitchFamily="18" charset="0"/>
              <a:ea typeface="Calibri" panose="020F0502020204030204" pitchFamily="34" charset="0"/>
            </a:endParaRPr>
          </a:p>
          <a:p>
            <a:pPr>
              <a:spcAft>
                <a:spcPts val="0"/>
              </a:spcAft>
            </a:pPr>
            <a:endParaRPr lang="ru-RU" sz="2000" dirty="0">
              <a:solidFill>
                <a:srgbClr val="000000"/>
              </a:solidFill>
              <a:latin typeface="Times New Roman" panose="02020603050405020304" pitchFamily="18" charset="0"/>
              <a:ea typeface="Calibri" panose="020F0502020204030204" pitchFamily="34" charset="0"/>
            </a:endParaRPr>
          </a:p>
          <a:p>
            <a:pPr>
              <a:spcAft>
                <a:spcPts val="0"/>
              </a:spcAft>
            </a:pPr>
            <a:r>
              <a:rPr lang="ru-RU" sz="2000" dirty="0">
                <a:solidFill>
                  <a:srgbClr val="000000"/>
                </a:solidFill>
                <a:latin typeface="Times New Roman" panose="02020603050405020304" pitchFamily="18" charset="0"/>
                <a:ea typeface="Calibri" panose="020F0502020204030204" pitchFamily="34" charset="0"/>
              </a:rPr>
              <a:t>— важно знать варианты трансформации каждой части речи, т.е. те грамматические формы, которые можно образовать на основе конкретной части речи (например, для имени существительного вариантом грамматической трансформации будет </a:t>
            </a:r>
            <a:r>
              <a:rPr lang="ru-RU" sz="2000" i="1" dirty="0">
                <a:solidFill>
                  <a:srgbClr val="000000"/>
                </a:solidFill>
                <a:latin typeface="Times New Roman" panose="02020603050405020304" pitchFamily="18" charset="0"/>
                <a:ea typeface="Calibri" panose="020F0502020204030204" pitchFamily="34" charset="0"/>
              </a:rPr>
              <a:t>единственное </a:t>
            </a:r>
            <a:r>
              <a:rPr lang="ru-RU" sz="2000" dirty="0">
                <a:solidFill>
                  <a:srgbClr val="000000"/>
                </a:solidFill>
                <a:latin typeface="Times New Roman" panose="02020603050405020304" pitchFamily="18" charset="0"/>
                <a:ea typeface="Calibri" panose="020F0502020204030204" pitchFamily="34" charset="0"/>
              </a:rPr>
              <a:t>— </a:t>
            </a:r>
            <a:r>
              <a:rPr lang="ru-RU" sz="2000" i="1" dirty="0">
                <a:solidFill>
                  <a:srgbClr val="000000"/>
                </a:solidFill>
                <a:latin typeface="Times New Roman" panose="02020603050405020304" pitchFamily="18" charset="0"/>
                <a:ea typeface="Calibri" panose="020F0502020204030204" pitchFamily="34" charset="0"/>
              </a:rPr>
              <a:t>множественное число, </a:t>
            </a:r>
            <a:r>
              <a:rPr lang="ru-RU" sz="2000" dirty="0">
                <a:solidFill>
                  <a:srgbClr val="000000"/>
                </a:solidFill>
                <a:latin typeface="Times New Roman" panose="02020603050405020304" pitchFamily="18" charset="0"/>
                <a:ea typeface="Calibri" panose="020F0502020204030204" pitchFamily="34" charset="0"/>
              </a:rPr>
              <a:t>а для прилагательного — </a:t>
            </a:r>
            <a:r>
              <a:rPr lang="ru-RU" sz="2000" i="1" dirty="0">
                <a:solidFill>
                  <a:srgbClr val="000000"/>
                </a:solidFill>
                <a:latin typeface="Times New Roman" panose="02020603050405020304" pitchFamily="18" charset="0"/>
                <a:ea typeface="Calibri" panose="020F0502020204030204" pitchFamily="34" charset="0"/>
              </a:rPr>
              <a:t>степени сравнения</a:t>
            </a:r>
            <a:r>
              <a:rPr lang="ru-RU" sz="2000" dirty="0" smtClean="0">
                <a:solidFill>
                  <a:srgbClr val="000000"/>
                </a:solidFill>
                <a:latin typeface="Times New Roman" panose="02020603050405020304" pitchFamily="18" charset="0"/>
                <a:ea typeface="Calibri" panose="020F0502020204030204" pitchFamily="34" charset="0"/>
              </a:rPr>
              <a:t>);</a:t>
            </a:r>
          </a:p>
          <a:p>
            <a:pPr>
              <a:spcAft>
                <a:spcPts val="0"/>
              </a:spcAft>
            </a:pPr>
            <a:endParaRPr lang="ru-RU" sz="2000" dirty="0">
              <a:solidFill>
                <a:srgbClr val="000000"/>
              </a:solidFill>
              <a:latin typeface="Times New Roman" panose="02020603050405020304" pitchFamily="18" charset="0"/>
              <a:ea typeface="Calibri" panose="020F0502020204030204" pitchFamily="34" charset="0"/>
            </a:endParaRPr>
          </a:p>
          <a:p>
            <a:pPr>
              <a:spcAft>
                <a:spcPts val="0"/>
              </a:spcAft>
            </a:pPr>
            <a:r>
              <a:rPr lang="ru-RU" sz="2000" dirty="0">
                <a:solidFill>
                  <a:srgbClr val="000000"/>
                </a:solidFill>
                <a:latin typeface="Times New Roman" panose="02020603050405020304" pitchFamily="18" charset="0"/>
                <a:ea typeface="Calibri" panose="020F0502020204030204" pitchFamily="34" charset="0"/>
              </a:rPr>
              <a:t>— важно владеть умениями грамматической трансформации той или иной части речи</a:t>
            </a:r>
            <a:r>
              <a:rPr lang="ru-RU" sz="2000" dirty="0" smtClean="0">
                <a:solidFill>
                  <a:srgbClr val="000000"/>
                </a:solidFill>
                <a:latin typeface="Times New Roman" panose="02020603050405020304" pitchFamily="18" charset="0"/>
                <a:ea typeface="Calibri" panose="020F0502020204030204" pitchFamily="34" charset="0"/>
              </a:rPr>
              <a:t>;</a:t>
            </a:r>
          </a:p>
          <a:p>
            <a:pPr>
              <a:spcAft>
                <a:spcPts val="0"/>
              </a:spcAft>
            </a:pPr>
            <a:endParaRPr lang="ru-RU" sz="2000" dirty="0">
              <a:solidFill>
                <a:srgbClr val="000000"/>
              </a:solidFill>
              <a:latin typeface="Times New Roman" panose="02020603050405020304" pitchFamily="18" charset="0"/>
              <a:ea typeface="Calibri" panose="020F0502020204030204" pitchFamily="34" charset="0"/>
            </a:endParaRPr>
          </a:p>
          <a:p>
            <a:pPr>
              <a:spcAft>
                <a:spcPts val="0"/>
              </a:spcAft>
            </a:pPr>
            <a:r>
              <a:rPr lang="ru-RU" sz="2000" dirty="0">
                <a:solidFill>
                  <a:srgbClr val="000000"/>
                </a:solidFill>
                <a:latin typeface="Times New Roman" panose="02020603050405020304" pitchFamily="18" charset="0"/>
                <a:ea typeface="Calibri" panose="020F0502020204030204" pitchFamily="34" charset="0"/>
              </a:rPr>
              <a:t>— важно знать формы грамматических явлений, в том числе и исключения;</a:t>
            </a:r>
          </a:p>
          <a:p>
            <a:pPr>
              <a:spcAft>
                <a:spcPts val="0"/>
              </a:spcAft>
            </a:pPr>
            <a:r>
              <a:rPr lang="ru-RU" sz="2000" dirty="0">
                <a:solidFill>
                  <a:srgbClr val="000000"/>
                </a:solidFill>
                <a:latin typeface="Times New Roman" panose="02020603050405020304" pitchFamily="18" charset="0"/>
                <a:ea typeface="Calibri" panose="020F0502020204030204" pitchFamily="34" charset="0"/>
              </a:rPr>
              <a:t>— важно понимать значения грамматических явлений и уметь определять их в предложении</a:t>
            </a:r>
            <a:r>
              <a:rPr lang="ru-RU" sz="2000" dirty="0" smtClean="0">
                <a:solidFill>
                  <a:srgbClr val="000000"/>
                </a:solidFill>
                <a:latin typeface="Times New Roman" panose="02020603050405020304" pitchFamily="18" charset="0"/>
                <a:ea typeface="Calibri" panose="020F0502020204030204" pitchFamily="34" charset="0"/>
              </a:rPr>
              <a:t>;</a:t>
            </a:r>
          </a:p>
          <a:p>
            <a:pPr>
              <a:spcAft>
                <a:spcPts val="0"/>
              </a:spcAft>
            </a:pPr>
            <a:endParaRPr lang="ru-RU" sz="2000" dirty="0">
              <a:solidFill>
                <a:srgbClr val="000000"/>
              </a:solidFill>
              <a:latin typeface="Times New Roman" panose="02020603050405020304" pitchFamily="18" charset="0"/>
              <a:ea typeface="Calibri" panose="020F0502020204030204" pitchFamily="34" charset="0"/>
            </a:endParaRPr>
          </a:p>
          <a:p>
            <a:pPr>
              <a:spcAft>
                <a:spcPts val="0"/>
              </a:spcAft>
            </a:pPr>
            <a:r>
              <a:rPr lang="ru-RU" sz="2000" dirty="0">
                <a:solidFill>
                  <a:srgbClr val="000000"/>
                </a:solidFill>
                <a:latin typeface="Times New Roman" panose="02020603050405020304" pitchFamily="18" charset="0"/>
                <a:ea typeface="Calibri" panose="020F0502020204030204" pitchFamily="34" charset="0"/>
              </a:rPr>
              <a:t>— важно знать правила орфографии при образовании разных форм грамматических явлений.</a:t>
            </a:r>
          </a:p>
          <a:p>
            <a:pPr>
              <a:spcAft>
                <a:spcPts val="0"/>
              </a:spcAft>
            </a:pPr>
            <a:r>
              <a:rPr lang="ru-RU" sz="2000" dirty="0">
                <a:solidFill>
                  <a:srgbClr val="000000"/>
                </a:solidFill>
                <a:latin typeface="Times New Roman" panose="02020603050405020304" pitchFamily="18" charset="0"/>
                <a:ea typeface="Calibri" panose="020F0502020204030204" pitchFamily="34" charset="0"/>
              </a:rPr>
              <a:t>-  важно уметь видеть текст в целом </a:t>
            </a:r>
          </a:p>
        </p:txBody>
      </p:sp>
    </p:spTree>
    <p:extLst>
      <p:ext uri="{BB962C8B-B14F-4D97-AF65-F5344CB8AC3E}">
        <p14:creationId xmlns:p14="http://schemas.microsoft.com/office/powerpoint/2010/main" xmlns="" val="196193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84225" y="2938463"/>
            <a:ext cx="7772400" cy="1470025"/>
          </a:xfrm>
        </p:spPr>
        <p:txBody>
          <a:bodyPr/>
          <a:lstStyle/>
          <a:p>
            <a:endParaRPr lang="ru-RU" altLang="ru-RU" smtClean="0"/>
          </a:p>
        </p:txBody>
      </p:sp>
      <p:sp>
        <p:nvSpPr>
          <p:cNvPr id="6147" name="Rectangle 3"/>
          <p:cNvSpPr>
            <a:spLocks noGrp="1" noChangeArrowheads="1"/>
          </p:cNvSpPr>
          <p:nvPr>
            <p:ph type="subTitle" idx="1"/>
          </p:nvPr>
        </p:nvSpPr>
        <p:spPr>
          <a:xfrm>
            <a:off x="1371600" y="4062413"/>
            <a:ext cx="6221413" cy="1752600"/>
          </a:xfrm>
        </p:spPr>
        <p:txBody>
          <a:bodyPr/>
          <a:lstStyle/>
          <a:p>
            <a:pPr eaLnBrk="1" hangingPunct="1"/>
            <a:endParaRPr lang="ru-RU" altLang="ru-RU" i="1" smtClean="0"/>
          </a:p>
        </p:txBody>
      </p:sp>
      <p:pic>
        <p:nvPicPr>
          <p:cNvPr id="2" name="Рисунок 1"/>
          <p:cNvPicPr>
            <a:picLocks noChangeAspect="1"/>
          </p:cNvPicPr>
          <p:nvPr/>
        </p:nvPicPr>
        <p:blipFill>
          <a:blip r:embed="rId3"/>
          <a:stretch>
            <a:fillRect/>
          </a:stretch>
        </p:blipFill>
        <p:spPr>
          <a:xfrm>
            <a:off x="-8899" y="0"/>
            <a:ext cx="9358647" cy="7018986"/>
          </a:xfrm>
          <a:prstGeom prst="rect">
            <a:avLst/>
          </a:prstGeom>
        </p:spPr>
      </p:pic>
      <p:sp>
        <p:nvSpPr>
          <p:cNvPr id="4" name="TextBox 3"/>
          <p:cNvSpPr txBox="1"/>
          <p:nvPr/>
        </p:nvSpPr>
        <p:spPr>
          <a:xfrm>
            <a:off x="2820473" y="534161"/>
            <a:ext cx="5834129" cy="2739211"/>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Step 1</a:t>
            </a:r>
            <a:endParaRPr lang="ru-RU" sz="3200" dirty="0">
              <a:solidFill>
                <a:srgbClr val="C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Determine the part of speech, pay attention not only to the word itself but its place in the sentence and make sure you are not mistaken in its determination.</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271317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r>
            <a:br>
              <a:rPr lang="ru-RU" dirty="0"/>
            </a:br>
            <a:r>
              <a:rPr lang="de-DE" i="1" dirty="0" smtClean="0">
                <a:solidFill>
                  <a:srgbClr val="C00000"/>
                </a:solidFill>
              </a:rPr>
              <a:t>Part</a:t>
            </a:r>
            <a:r>
              <a:rPr lang="en-US" i="1" dirty="0">
                <a:solidFill>
                  <a:srgbClr val="C00000"/>
                </a:solidFill>
              </a:rPr>
              <a:t>s</a:t>
            </a:r>
            <a:r>
              <a:rPr lang="de-DE" i="1" dirty="0" smtClean="0">
                <a:solidFill>
                  <a:srgbClr val="C00000"/>
                </a:solidFill>
              </a:rPr>
              <a:t> </a:t>
            </a:r>
            <a:r>
              <a:rPr lang="de-DE" i="1" dirty="0" err="1">
                <a:solidFill>
                  <a:srgbClr val="C00000"/>
                </a:solidFill>
              </a:rPr>
              <a:t>of</a:t>
            </a:r>
            <a:r>
              <a:rPr lang="de-DE" i="1" dirty="0">
                <a:solidFill>
                  <a:srgbClr val="C00000"/>
                </a:solidFill>
              </a:rPr>
              <a:t> </a:t>
            </a:r>
            <a:r>
              <a:rPr lang="de-DE" i="1" dirty="0" err="1">
                <a:solidFill>
                  <a:srgbClr val="C00000"/>
                </a:solidFill>
              </a:rPr>
              <a:t>speech</a:t>
            </a:r>
            <a:r>
              <a:rPr lang="de-DE" dirty="0">
                <a:solidFill>
                  <a:srgbClr val="C00000"/>
                </a:solidFill>
              </a:rPr>
              <a:t>	</a:t>
            </a:r>
            <a:br>
              <a:rPr lang="de-DE" dirty="0">
                <a:solidFill>
                  <a:srgbClr val="C00000"/>
                </a:solidFill>
              </a:rPr>
            </a:br>
            <a:endParaRPr lang="ru-RU" dirty="0">
              <a:solidFill>
                <a:srgbClr val="C00000"/>
              </a:solidFill>
            </a:endParaRPr>
          </a:p>
        </p:txBody>
      </p:sp>
      <p:sp>
        <p:nvSpPr>
          <p:cNvPr id="3" name="Текст 2"/>
          <p:cNvSpPr>
            <a:spLocks noGrp="1"/>
          </p:cNvSpPr>
          <p:nvPr>
            <p:ph type="body" idx="1"/>
          </p:nvPr>
        </p:nvSpPr>
        <p:spPr>
          <a:xfrm>
            <a:off x="1146220" y="1680632"/>
            <a:ext cx="2076404" cy="714838"/>
          </a:xfrm>
        </p:spPr>
        <p:txBody>
          <a:bodyPr/>
          <a:lstStyle/>
          <a:p>
            <a:r>
              <a:rPr lang="de-DE" dirty="0"/>
              <a:t>	</a:t>
            </a:r>
          </a:p>
          <a:p>
            <a:endParaRPr lang="ru-RU" dirty="0"/>
          </a:p>
          <a:p>
            <a:r>
              <a:rPr lang="de-DE" dirty="0">
                <a:solidFill>
                  <a:srgbClr val="7030A0"/>
                </a:solidFill>
              </a:rPr>
              <a:t>NOUN	</a:t>
            </a:r>
          </a:p>
          <a:p>
            <a:endParaRPr lang="ru-RU" dirty="0"/>
          </a:p>
        </p:txBody>
      </p:sp>
      <p:sp>
        <p:nvSpPr>
          <p:cNvPr id="4" name="Текст 3"/>
          <p:cNvSpPr>
            <a:spLocks noGrp="1"/>
          </p:cNvSpPr>
          <p:nvPr>
            <p:ph type="body" sz="half" idx="15"/>
          </p:nvPr>
        </p:nvSpPr>
        <p:spPr>
          <a:xfrm>
            <a:off x="974771" y="2240924"/>
            <a:ext cx="1805948" cy="2761037"/>
          </a:xfrm>
        </p:spPr>
        <p:txBody>
          <a:bodyPr>
            <a:normAutofit fontScale="92500"/>
          </a:bodyPr>
          <a:lstStyle/>
          <a:p>
            <a:endParaRPr lang="ru-RU" sz="12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is a type of word that is usually the name of something such as a person, a place, a thing, a quality or an idea.	</a:t>
            </a:r>
          </a:p>
          <a:p>
            <a:endParaRPr lang="ru-RU" sz="2000"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3384541" y="1680632"/>
            <a:ext cx="2360257" cy="714838"/>
          </a:xfrm>
        </p:spPr>
        <p:txBody>
          <a:bodyPr/>
          <a:lstStyle/>
          <a:p>
            <a:endParaRPr lang="ru-RU" dirty="0"/>
          </a:p>
          <a:p>
            <a:r>
              <a:rPr lang="de-DE" dirty="0">
                <a:solidFill>
                  <a:srgbClr val="7030A0"/>
                </a:solidFill>
              </a:rPr>
              <a:t>ADJECTIVE	</a:t>
            </a:r>
          </a:p>
          <a:p>
            <a:endParaRPr lang="ru-RU" dirty="0"/>
          </a:p>
        </p:txBody>
      </p:sp>
      <p:sp>
        <p:nvSpPr>
          <p:cNvPr id="6" name="Текст 5"/>
          <p:cNvSpPr>
            <a:spLocks noGrp="1"/>
          </p:cNvSpPr>
          <p:nvPr>
            <p:ph type="body" sz="half" idx="16"/>
          </p:nvPr>
        </p:nvSpPr>
        <p:spPr>
          <a:xfrm>
            <a:off x="3384541" y="2387596"/>
            <a:ext cx="2360257" cy="2094252"/>
          </a:xfrm>
        </p:spPr>
        <p:txBody>
          <a:bodyPr/>
          <a:lstStyle/>
          <a:p>
            <a:endParaRPr lang="ru-RU" dirty="0"/>
          </a:p>
          <a:p>
            <a:r>
              <a:rPr lang="en-US" sz="2000" dirty="0">
                <a:latin typeface="Times New Roman" panose="02020603050405020304" pitchFamily="18" charset="0"/>
                <a:cs typeface="Times New Roman" panose="02020603050405020304" pitchFamily="18" charset="0"/>
              </a:rPr>
              <a:t>is a' describing' word the main role of which is to give more information about the object.	</a:t>
            </a:r>
          </a:p>
        </p:txBody>
      </p:sp>
      <p:sp>
        <p:nvSpPr>
          <p:cNvPr id="7" name="Текст 6"/>
          <p:cNvSpPr>
            <a:spLocks noGrp="1"/>
          </p:cNvSpPr>
          <p:nvPr>
            <p:ph type="body" sz="quarter" idx="13"/>
          </p:nvPr>
        </p:nvSpPr>
        <p:spPr>
          <a:xfrm>
            <a:off x="5916101" y="1545465"/>
            <a:ext cx="2359298" cy="695459"/>
          </a:xfrm>
        </p:spPr>
        <p:txBody>
          <a:bodyPr/>
          <a:lstStyle/>
          <a:p>
            <a:endParaRPr lang="ru-RU" dirty="0"/>
          </a:p>
          <a:p>
            <a:r>
              <a:rPr lang="de-DE" dirty="0">
                <a:solidFill>
                  <a:srgbClr val="7030A0"/>
                </a:solidFill>
              </a:rPr>
              <a:t>VERB</a:t>
            </a:r>
            <a:r>
              <a:rPr lang="de-DE" dirty="0"/>
              <a:t>	</a:t>
            </a:r>
          </a:p>
          <a:p>
            <a:endParaRPr lang="ru-RU" dirty="0"/>
          </a:p>
        </p:txBody>
      </p:sp>
      <p:sp>
        <p:nvSpPr>
          <p:cNvPr id="8" name="Текст 7"/>
          <p:cNvSpPr>
            <a:spLocks noGrp="1"/>
          </p:cNvSpPr>
          <p:nvPr>
            <p:ph type="body" sz="half" idx="17"/>
          </p:nvPr>
        </p:nvSpPr>
        <p:spPr>
          <a:xfrm>
            <a:off x="5916247" y="2395470"/>
            <a:ext cx="2359152" cy="3914921"/>
          </a:xfrm>
        </p:spPr>
        <p:txBody>
          <a:bodyPr/>
          <a:lstStyle/>
          <a:p>
            <a:endParaRPr lang="ru-RU" dirty="0"/>
          </a:p>
          <a:p>
            <a:r>
              <a:rPr lang="en-US" sz="2000" dirty="0">
                <a:latin typeface="Times New Roman" panose="02020603050405020304" pitchFamily="18" charset="0"/>
                <a:cs typeface="Times New Roman" panose="02020603050405020304" pitchFamily="18" charset="0"/>
              </a:rPr>
              <a:t>is a type of word that usually denotes an action or a state and is the main part of a sentence	</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861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i="1" dirty="0">
                <a:solidFill>
                  <a:srgbClr val="C00000"/>
                </a:solidFill>
              </a:rPr>
              <a:t>Part</a:t>
            </a:r>
            <a:r>
              <a:rPr lang="en-US" i="1" dirty="0">
                <a:solidFill>
                  <a:srgbClr val="C00000"/>
                </a:solidFill>
              </a:rPr>
              <a:t>s</a:t>
            </a:r>
            <a:r>
              <a:rPr lang="de-DE" i="1" dirty="0">
                <a:solidFill>
                  <a:srgbClr val="C00000"/>
                </a:solidFill>
              </a:rPr>
              <a:t> </a:t>
            </a:r>
            <a:r>
              <a:rPr lang="de-DE" i="1" dirty="0" err="1">
                <a:solidFill>
                  <a:srgbClr val="C00000"/>
                </a:solidFill>
              </a:rPr>
              <a:t>of</a:t>
            </a:r>
            <a:r>
              <a:rPr lang="de-DE" i="1" dirty="0">
                <a:solidFill>
                  <a:srgbClr val="C00000"/>
                </a:solidFill>
              </a:rPr>
              <a:t> </a:t>
            </a:r>
            <a:r>
              <a:rPr lang="de-DE" i="1" dirty="0" err="1">
                <a:solidFill>
                  <a:srgbClr val="C00000"/>
                </a:solidFill>
              </a:rPr>
              <a:t>speech</a:t>
            </a:r>
            <a:r>
              <a:rPr lang="de-DE" dirty="0">
                <a:solidFill>
                  <a:srgbClr val="C00000"/>
                </a:solidFill>
              </a:rPr>
              <a:t>	</a:t>
            </a:r>
            <a:br>
              <a:rPr lang="de-DE" dirty="0">
                <a:solidFill>
                  <a:srgbClr val="C00000"/>
                </a:solidFill>
              </a:rPr>
            </a:br>
            <a:endParaRPr lang="ru-RU" dirty="0"/>
          </a:p>
        </p:txBody>
      </p:sp>
      <p:sp>
        <p:nvSpPr>
          <p:cNvPr id="3" name="Текст 2"/>
          <p:cNvSpPr>
            <a:spLocks noGrp="1"/>
          </p:cNvSpPr>
          <p:nvPr>
            <p:ph type="body" idx="1"/>
          </p:nvPr>
        </p:nvSpPr>
        <p:spPr>
          <a:xfrm>
            <a:off x="1275008" y="1680632"/>
            <a:ext cx="1947616" cy="663323"/>
          </a:xfrm>
        </p:spPr>
        <p:txBody>
          <a:bodyPr/>
          <a:lstStyle/>
          <a:p>
            <a:endParaRPr lang="ru-RU" dirty="0"/>
          </a:p>
          <a:p>
            <a:r>
              <a:rPr lang="de-DE" dirty="0">
                <a:solidFill>
                  <a:srgbClr val="7030A0"/>
                </a:solidFill>
              </a:rPr>
              <a:t>ADVERB</a:t>
            </a:r>
            <a:r>
              <a:rPr lang="de-DE" dirty="0"/>
              <a:t>	</a:t>
            </a:r>
          </a:p>
          <a:p>
            <a:endParaRPr lang="ru-RU" dirty="0"/>
          </a:p>
        </p:txBody>
      </p:sp>
      <p:sp>
        <p:nvSpPr>
          <p:cNvPr id="4" name="Текст 3"/>
          <p:cNvSpPr>
            <a:spLocks noGrp="1"/>
          </p:cNvSpPr>
          <p:nvPr>
            <p:ph type="body" sz="half" idx="15"/>
          </p:nvPr>
        </p:nvSpPr>
        <p:spPr>
          <a:xfrm>
            <a:off x="1113091" y="2112136"/>
            <a:ext cx="2050647" cy="3914922"/>
          </a:xfrm>
        </p:spPr>
        <p:txBody>
          <a:bodyPr/>
          <a:lstStyle/>
          <a:p>
            <a:endParaRPr lang="ru-RU" dirty="0"/>
          </a:p>
          <a:p>
            <a:r>
              <a:rPr lang="en-US" sz="2000" dirty="0">
                <a:latin typeface="Times New Roman" panose="02020603050405020304" pitchFamily="18" charset="0"/>
                <a:cs typeface="Times New Roman" panose="02020603050405020304" pitchFamily="18" charset="0"/>
              </a:rPr>
              <a:t>is a word that changes or qualifies the meaning of a verb, an adjective, other adverb, a clause, a sentence or any other word </a:t>
            </a:r>
            <a:r>
              <a:rPr lang="de-DE" sz="2000" dirty="0" err="1" smtClean="0">
                <a:latin typeface="Times New Roman" panose="02020603050405020304" pitchFamily="18" charset="0"/>
                <a:cs typeface="Times New Roman" panose="02020603050405020304" pitchFamily="18" charset="0"/>
              </a:rPr>
              <a:t>or</a:t>
            </a:r>
            <a:r>
              <a:rPr lang="de-DE" sz="2000" dirty="0" smtClean="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phrase</a:t>
            </a:r>
            <a:r>
              <a:rPr lang="de-DE" sz="2000" dirty="0">
                <a:latin typeface="Times New Roman" panose="02020603050405020304" pitchFamily="18" charset="0"/>
                <a:cs typeface="Times New Roman" panose="02020603050405020304" pitchFamily="18" charset="0"/>
              </a:rPr>
              <a:t>	</a:t>
            </a:r>
          </a:p>
          <a:p>
            <a:endParaRPr lang="ru-RU" sz="2000"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3246630" y="1548656"/>
            <a:ext cx="2360257" cy="540912"/>
          </a:xfrm>
        </p:spPr>
        <p:txBody>
          <a:bodyPr/>
          <a:lstStyle/>
          <a:p>
            <a:endParaRPr lang="ru-RU" dirty="0"/>
          </a:p>
          <a:p>
            <a:r>
              <a:rPr lang="de-DE" dirty="0">
                <a:solidFill>
                  <a:srgbClr val="7030A0"/>
                </a:solidFill>
              </a:rPr>
              <a:t>NUMERAL</a:t>
            </a:r>
            <a:r>
              <a:rPr lang="de-DE" dirty="0"/>
              <a:t>	</a:t>
            </a:r>
          </a:p>
          <a:p>
            <a:endParaRPr lang="ru-RU" dirty="0"/>
          </a:p>
        </p:txBody>
      </p:sp>
      <p:sp>
        <p:nvSpPr>
          <p:cNvPr id="6" name="Текст 5"/>
          <p:cNvSpPr>
            <a:spLocks noGrp="1"/>
          </p:cNvSpPr>
          <p:nvPr>
            <p:ph type="body" sz="half" idx="16"/>
          </p:nvPr>
        </p:nvSpPr>
        <p:spPr>
          <a:xfrm>
            <a:off x="3384541" y="2112136"/>
            <a:ext cx="2360257" cy="3914921"/>
          </a:xfrm>
        </p:spPr>
        <p:txBody>
          <a:bodyPr/>
          <a:lstStyle/>
          <a:p>
            <a:endParaRPr lang="ru-RU" dirty="0"/>
          </a:p>
          <a:p>
            <a:r>
              <a:rPr lang="en-US" sz="2400" dirty="0">
                <a:latin typeface="Times New Roman" panose="02020603050405020304" pitchFamily="18" charset="0"/>
                <a:cs typeface="Times New Roman" panose="02020603050405020304" pitchFamily="18" charset="0"/>
              </a:rPr>
              <a:t>denotes an abstract number or the order of things in succession	</a:t>
            </a:r>
          </a:p>
          <a:p>
            <a:endParaRPr lang="ru-RU" sz="24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13"/>
          </p:nvPr>
        </p:nvSpPr>
        <p:spPr>
          <a:xfrm>
            <a:off x="5916101" y="1468193"/>
            <a:ext cx="2359298" cy="643944"/>
          </a:xfrm>
        </p:spPr>
        <p:txBody>
          <a:bodyPr/>
          <a:lstStyle/>
          <a:p>
            <a:endParaRPr lang="ru-RU" dirty="0"/>
          </a:p>
          <a:p>
            <a:r>
              <a:rPr lang="de-DE" dirty="0">
                <a:solidFill>
                  <a:srgbClr val="7030A0"/>
                </a:solidFill>
              </a:rPr>
              <a:t>PRONOUN	</a:t>
            </a:r>
          </a:p>
          <a:p>
            <a:endParaRPr lang="ru-RU" dirty="0"/>
          </a:p>
        </p:txBody>
      </p:sp>
      <p:sp>
        <p:nvSpPr>
          <p:cNvPr id="8" name="Текст 7"/>
          <p:cNvSpPr>
            <a:spLocks noGrp="1"/>
          </p:cNvSpPr>
          <p:nvPr>
            <p:ph type="body" sz="half" idx="17"/>
          </p:nvPr>
        </p:nvSpPr>
        <p:spPr>
          <a:xfrm>
            <a:off x="5892095" y="2112136"/>
            <a:ext cx="2359152" cy="3671283"/>
          </a:xfrm>
        </p:spPr>
        <p:txBody>
          <a:bodyPr>
            <a:normAutofit/>
          </a:bodyPr>
          <a:lstStyle/>
          <a:p>
            <a:endParaRPr lang="ru-RU" dirty="0"/>
          </a:p>
          <a:p>
            <a:r>
              <a:rPr lang="en-US" sz="2400" dirty="0">
                <a:latin typeface="Times New Roman" panose="02020603050405020304" pitchFamily="18" charset="0"/>
                <a:cs typeface="Times New Roman" panose="02020603050405020304" pitchFamily="18" charset="0"/>
              </a:rPr>
              <a:t>is one of a class of words that serves to replace a noun phrase that has already been or is about to be mentioned in the sentence or context</a:t>
            </a:r>
            <a:endParaRPr lang="ru-RU" sz="2400" dirty="0">
              <a:latin typeface="Times New Roman" panose="02020603050405020304" pitchFamily="18" charset="0"/>
              <a:cs typeface="Times New Roman" panose="02020603050405020304" pitchFamily="18" charset="0"/>
            </a:endParaRPr>
          </a:p>
          <a:p>
            <a:endParaRPr lang="ru-RU" sz="2400" dirty="0"/>
          </a:p>
          <a:p>
            <a:endParaRPr lang="ru-RU" sz="2400" dirty="0"/>
          </a:p>
        </p:txBody>
      </p:sp>
    </p:spTree>
    <p:extLst>
      <p:ext uri="{BB962C8B-B14F-4D97-AF65-F5344CB8AC3E}">
        <p14:creationId xmlns:p14="http://schemas.microsoft.com/office/powerpoint/2010/main" xmlns="" val="13307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a:solidFill>
                  <a:srgbClr val="C00000"/>
                </a:solidFill>
                <a:latin typeface="Times New Roman" panose="02020603050405020304" pitchFamily="18" charset="0"/>
                <a:cs typeface="Times New Roman" panose="02020603050405020304" pitchFamily="18" charset="0"/>
              </a:rPr>
              <a:t>Match the words and phrases from two columns</a:t>
            </a:r>
            <a:r>
              <a:rPr lang="ru-RU" sz="2800" dirty="0">
                <a:solidFill>
                  <a:srgbClr val="C00000"/>
                </a:solidFill>
                <a:latin typeface="Times New Roman" panose="02020603050405020304" pitchFamily="18" charset="0"/>
                <a:cs typeface="Times New Roman" panose="02020603050405020304" pitchFamily="18" charset="0"/>
              </a:rPr>
              <a:t/>
            </a:r>
            <a:br>
              <a:rPr lang="ru-RU" sz="2800" dirty="0">
                <a:solidFill>
                  <a:srgbClr val="C00000"/>
                </a:solidFill>
                <a:latin typeface="Times New Roman" panose="02020603050405020304" pitchFamily="18" charset="0"/>
                <a:cs typeface="Times New Roman" panose="02020603050405020304" pitchFamily="18" charset="0"/>
              </a:rPr>
            </a:b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84101" y="940158"/>
            <a:ext cx="8783391" cy="5186005"/>
          </a:xfrm>
        </p:spPr>
        <p:txBody>
          <a:bodyPr/>
          <a:lstStyle/>
          <a:p>
            <a:r>
              <a:rPr lang="ru-RU" dirty="0">
                <a:solidFill>
                  <a:srgbClr val="000000"/>
                </a:solidFill>
                <a:latin typeface="Times New Roman" panose="02020603050405020304" pitchFamily="18" charset="0"/>
              </a:rPr>
              <a:t>1. </a:t>
            </a:r>
            <a:r>
              <a:rPr lang="ru-RU" dirty="0" err="1">
                <a:solidFill>
                  <a:srgbClr val="000000"/>
                </a:solidFill>
                <a:latin typeface="Times New Roman" panose="02020603050405020304" pitchFamily="18" charset="0"/>
              </a:rPr>
              <a:t>noun</a:t>
            </a:r>
            <a:r>
              <a:rPr lang="ru-RU" dirty="0">
                <a:solidFill>
                  <a:srgbClr val="000000"/>
                </a:solidFill>
                <a:latin typeface="Times New Roman" panose="02020603050405020304" pitchFamily="18" charset="0"/>
              </a:rPr>
              <a:t>	а</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имя прилагательное	</a:t>
            </a:r>
          </a:p>
          <a:p>
            <a:r>
              <a:rPr lang="de-DE" dirty="0">
                <a:solidFill>
                  <a:srgbClr val="000000"/>
                </a:solidFill>
                <a:latin typeface="Times New Roman" panose="02020603050405020304" pitchFamily="18" charset="0"/>
              </a:rPr>
              <a:t>2. </a:t>
            </a:r>
            <a:r>
              <a:rPr lang="de-DE" dirty="0" err="1">
                <a:solidFill>
                  <a:srgbClr val="000000"/>
                </a:solidFill>
                <a:latin typeface="Times New Roman" panose="02020603050405020304" pitchFamily="18" charset="0"/>
              </a:rPr>
              <a:t>pronoun</a:t>
            </a:r>
            <a:r>
              <a:rPr lang="de-DE" dirty="0">
                <a:solidFill>
                  <a:srgbClr val="000000"/>
                </a:solidFill>
                <a:latin typeface="Times New Roman" panose="02020603050405020304" pitchFamily="18" charset="0"/>
              </a:rPr>
              <a:t>	b. </a:t>
            </a:r>
            <a:r>
              <a:rPr lang="ru-RU" dirty="0">
                <a:solidFill>
                  <a:srgbClr val="000000"/>
                </a:solidFill>
                <a:latin typeface="Times New Roman" panose="02020603050405020304" pitchFamily="18" charset="0"/>
              </a:rPr>
              <a:t>числительное	</a:t>
            </a:r>
          </a:p>
          <a:p>
            <a:r>
              <a:rPr lang="de-DE" dirty="0">
                <a:solidFill>
                  <a:srgbClr val="000000"/>
                </a:solidFill>
                <a:latin typeface="Times New Roman" panose="02020603050405020304" pitchFamily="18" charset="0"/>
              </a:rPr>
              <a:t>3. </a:t>
            </a:r>
            <a:r>
              <a:rPr lang="ru-RU" dirty="0">
                <a:solidFill>
                  <a:srgbClr val="000000"/>
                </a:solidFill>
                <a:latin typeface="Times New Roman" panose="02020603050405020304" pitchFamily="18" charset="0"/>
              </a:rPr>
              <a:t>а</a:t>
            </a:r>
            <a:r>
              <a:rPr lang="de-DE" dirty="0" err="1">
                <a:solidFill>
                  <a:srgbClr val="000000"/>
                </a:solidFill>
                <a:latin typeface="Times New Roman" panose="02020603050405020304" pitchFamily="18" charset="0"/>
              </a:rPr>
              <a:t>dverb</a:t>
            </a:r>
            <a:r>
              <a:rPr lang="ru-RU" dirty="0">
                <a:solidFill>
                  <a:srgbClr val="000000"/>
                </a:solidFill>
                <a:latin typeface="Times New Roman" panose="02020603050405020304" pitchFamily="18" charset="0"/>
              </a:rPr>
              <a:t>    </a:t>
            </a:r>
            <a:r>
              <a:rPr lang="de-DE"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с. местоимение	</a:t>
            </a:r>
          </a:p>
          <a:p>
            <a:r>
              <a:rPr lang="ru-RU" dirty="0">
                <a:solidFill>
                  <a:srgbClr val="000000"/>
                </a:solidFill>
                <a:latin typeface="Times New Roman" panose="02020603050405020304" pitchFamily="18" charset="0"/>
              </a:rPr>
              <a:t>4. </a:t>
            </a:r>
            <a:r>
              <a:rPr lang="ru-RU" dirty="0" err="1">
                <a:solidFill>
                  <a:srgbClr val="000000"/>
                </a:solidFill>
                <a:latin typeface="Times New Roman" panose="02020603050405020304" pitchFamily="18" charset="0"/>
              </a:rPr>
              <a:t>adjective</a:t>
            </a:r>
            <a:r>
              <a:rPr lang="ru-RU" dirty="0">
                <a:solidFill>
                  <a:srgbClr val="000000"/>
                </a:solidFill>
                <a:latin typeface="Times New Roman" panose="02020603050405020304" pitchFamily="18" charset="0"/>
              </a:rPr>
              <a:t>	d. имя существительное	</a:t>
            </a:r>
          </a:p>
          <a:p>
            <a:r>
              <a:rPr lang="de-DE" dirty="0">
                <a:solidFill>
                  <a:srgbClr val="000000"/>
                </a:solidFill>
                <a:latin typeface="Times New Roman" panose="02020603050405020304" pitchFamily="18" charset="0"/>
              </a:rPr>
              <a:t>5. </a:t>
            </a:r>
            <a:r>
              <a:rPr lang="de-DE" dirty="0" err="1">
                <a:solidFill>
                  <a:srgbClr val="000000"/>
                </a:solidFill>
                <a:latin typeface="Times New Roman" panose="02020603050405020304" pitchFamily="18" charset="0"/>
              </a:rPr>
              <a:t>verb</a:t>
            </a:r>
            <a:r>
              <a:rPr lang="de-DE"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е</a:t>
            </a:r>
            <a:r>
              <a:rPr lang="ru-RU" dirty="0">
                <a:solidFill>
                  <a:srgbClr val="000000"/>
                </a:solidFill>
                <a:latin typeface="Times New Roman" panose="02020603050405020304" pitchFamily="18" charset="0"/>
              </a:rPr>
              <a:t>. глагол	</a:t>
            </a:r>
          </a:p>
          <a:p>
            <a:r>
              <a:rPr lang="de-DE" dirty="0">
                <a:solidFill>
                  <a:srgbClr val="000000"/>
                </a:solidFill>
                <a:latin typeface="Times New Roman" panose="02020603050405020304" pitchFamily="18" charset="0"/>
              </a:rPr>
              <a:t>6. </a:t>
            </a:r>
            <a:r>
              <a:rPr lang="de-DE" dirty="0" err="1">
                <a:solidFill>
                  <a:srgbClr val="000000"/>
                </a:solidFill>
                <a:latin typeface="Times New Roman" panose="02020603050405020304" pitchFamily="18" charset="0"/>
              </a:rPr>
              <a:t>numeral</a:t>
            </a:r>
            <a:r>
              <a:rPr lang="ru-RU"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 </a:t>
            </a:r>
            <a:r>
              <a:rPr lang="de-DE" dirty="0">
                <a:solidFill>
                  <a:srgbClr val="000000"/>
                </a:solidFill>
                <a:latin typeface="Times New Roman" panose="02020603050405020304" pitchFamily="18" charset="0"/>
              </a:rPr>
              <a:t>f. </a:t>
            </a:r>
            <a:r>
              <a:rPr lang="ru-RU" dirty="0">
                <a:solidFill>
                  <a:srgbClr val="000000"/>
                </a:solidFill>
                <a:latin typeface="Times New Roman" panose="02020603050405020304" pitchFamily="18" charset="0"/>
              </a:rPr>
              <a:t>наречие	</a:t>
            </a:r>
          </a:p>
          <a:p>
            <a:endParaRPr lang="ru-RU" dirty="0"/>
          </a:p>
        </p:txBody>
      </p:sp>
    </p:spTree>
    <p:extLst>
      <p:ext uri="{BB962C8B-B14F-4D97-AF65-F5344CB8AC3E}">
        <p14:creationId xmlns:p14="http://schemas.microsoft.com/office/powerpoint/2010/main" xmlns="" val="857873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46220" y="463639"/>
            <a:ext cx="7997780" cy="5662524"/>
          </a:xfrm>
        </p:spPr>
        <p:txBody>
          <a:bodyPr/>
          <a:lstStyle/>
          <a:p>
            <a:pPr marL="0" lvl="0" indent="0" fontAlgn="auto">
              <a:spcBef>
                <a:spcPts val="0"/>
              </a:spcBef>
              <a:spcAft>
                <a:spcPts val="0"/>
              </a:spcAft>
              <a:buNone/>
            </a:pPr>
            <a:r>
              <a:rPr lang="en-US" sz="2400" b="1" kern="1200" dirty="0">
                <a:solidFill>
                  <a:srgbClr val="C00000"/>
                </a:solidFill>
                <a:latin typeface="Times New Roman" panose="02020603050405020304" pitchFamily="18" charset="0"/>
              </a:rPr>
              <a:t>Divide the grammar forms given in the table. Fill in the table with given grammar forms.</a:t>
            </a:r>
            <a:endParaRPr lang="en-US" sz="2400" kern="1200" dirty="0">
              <a:solidFill>
                <a:srgbClr val="C00000"/>
              </a:solidFill>
              <a:latin typeface="Times New Roman" panose="02020603050405020304" pitchFamily="18" charset="0"/>
            </a:endParaRPr>
          </a:p>
          <a:p>
            <a:pPr marL="457200" lvl="0" indent="-457200" fontAlgn="auto">
              <a:spcBef>
                <a:spcPts val="0"/>
              </a:spcBef>
              <a:spcAft>
                <a:spcPts val="0"/>
              </a:spcAft>
              <a:buFontTx/>
              <a:buAutoNum type="arabicParenBoth"/>
            </a:pPr>
            <a:r>
              <a:rPr lang="en-US" sz="2400" kern="1200" dirty="0">
                <a:solidFill>
                  <a:prstClr val="black"/>
                </a:solidFill>
                <a:latin typeface="Times New Roman" panose="02020603050405020304" pitchFamily="18" charset="0"/>
              </a:rPr>
              <a:t>potatoes, (2) unfortunately, (3) one hundred and twenty, (4) will make, (5) have been taught, (6) mine, (7) thirty, (8) is raining, (9) necessary, (10) you, (11) ten, (12) the most comfortable, (13) foreign, (14) successfully, (15) nicely, (16) easier, (17) the seventh, (18) him, (19) whole, (20) our, (21) writes, (22) themselves, (23) strategy, (24) two, (25) knowledge, (26) jeans, (27) level, (28) closely, (29) furniture, (30) evident, (31) his, (32) the twenty-first, (33) bought, (34) selling, (35) well, (36) greatly</a:t>
            </a:r>
          </a:p>
          <a:p>
            <a:pPr marL="457200" lvl="0" indent="-457200" fontAlgn="auto">
              <a:spcBef>
                <a:spcPts val="0"/>
              </a:spcBef>
              <a:spcAft>
                <a:spcPts val="0"/>
              </a:spcAft>
              <a:buFontTx/>
              <a:buAutoNum type="arabicParenBoth"/>
            </a:pPr>
            <a:endParaRPr lang="en-US" sz="2400" kern="1200" dirty="0">
              <a:solidFill>
                <a:prstClr val="black"/>
              </a:solidFill>
              <a:latin typeface="Times New Roman" panose="02020603050405020304" pitchFamily="18" charset="0"/>
            </a:endParaRPr>
          </a:p>
          <a:p>
            <a:pPr marL="0" lvl="0" indent="0" fontAlgn="auto">
              <a:spcBef>
                <a:spcPts val="0"/>
              </a:spcBef>
              <a:spcAft>
                <a:spcPts val="0"/>
              </a:spcAft>
              <a:buNone/>
            </a:pPr>
            <a:r>
              <a:rPr lang="de-DE" sz="1800" b="1" kern="1200" dirty="0" err="1" smtClean="0">
                <a:solidFill>
                  <a:srgbClr val="C00000"/>
                </a:solidFill>
                <a:latin typeface="Times New Roman" panose="02020603050405020304" pitchFamily="18" charset="0"/>
              </a:rPr>
              <a:t>Noun</a:t>
            </a:r>
            <a:r>
              <a:rPr lang="ru-RU" sz="1800" kern="1200" dirty="0" smtClean="0">
                <a:solidFill>
                  <a:srgbClr val="C00000"/>
                </a:solidFill>
                <a:latin typeface="Times New Roman" panose="02020603050405020304" pitchFamily="18" charset="0"/>
              </a:rPr>
              <a:t>   </a:t>
            </a:r>
            <a:r>
              <a:rPr lang="de-DE" sz="1800" b="1" kern="1200" dirty="0" err="1" smtClean="0">
                <a:solidFill>
                  <a:srgbClr val="C00000"/>
                </a:solidFill>
                <a:latin typeface="Times New Roman" panose="02020603050405020304" pitchFamily="18" charset="0"/>
              </a:rPr>
              <a:t>Adjective</a:t>
            </a:r>
            <a:r>
              <a:rPr lang="en-US" sz="1800" b="1" kern="1200" dirty="0">
                <a:solidFill>
                  <a:srgbClr val="C00000"/>
                </a:solidFill>
                <a:latin typeface="Times New Roman" panose="02020603050405020304" pitchFamily="18" charset="0"/>
              </a:rPr>
              <a:t> </a:t>
            </a:r>
            <a:r>
              <a:rPr lang="en-US" sz="1800" b="1" kern="1200" dirty="0" smtClean="0">
                <a:solidFill>
                  <a:srgbClr val="C00000"/>
                </a:solidFill>
                <a:latin typeface="Times New Roman" panose="02020603050405020304" pitchFamily="18" charset="0"/>
              </a:rPr>
              <a:t>  </a:t>
            </a:r>
            <a:r>
              <a:rPr lang="ru-RU" sz="1800" b="1" kern="1200" dirty="0" smtClean="0">
                <a:solidFill>
                  <a:srgbClr val="C00000"/>
                </a:solidFill>
                <a:latin typeface="Times New Roman" panose="02020603050405020304" pitchFamily="18" charset="0"/>
              </a:rPr>
              <a:t> </a:t>
            </a:r>
            <a:r>
              <a:rPr lang="en-US" sz="1800" b="1" kern="1200" dirty="0" smtClean="0">
                <a:solidFill>
                  <a:srgbClr val="C00000"/>
                </a:solidFill>
                <a:latin typeface="Times New Roman" panose="02020603050405020304" pitchFamily="18" charset="0"/>
              </a:rPr>
              <a:t>    </a:t>
            </a:r>
            <a:r>
              <a:rPr lang="ru-RU" sz="1800" b="1" kern="1200" dirty="0" smtClean="0">
                <a:solidFill>
                  <a:srgbClr val="C00000"/>
                </a:solidFill>
                <a:latin typeface="Times New Roman" panose="02020603050405020304" pitchFamily="18" charset="0"/>
              </a:rPr>
              <a:t>  </a:t>
            </a:r>
            <a:r>
              <a:rPr lang="de-DE" sz="1800" b="1" kern="1200" dirty="0" err="1" smtClean="0">
                <a:solidFill>
                  <a:srgbClr val="C00000"/>
                </a:solidFill>
                <a:latin typeface="Times New Roman" panose="02020603050405020304" pitchFamily="18" charset="0"/>
              </a:rPr>
              <a:t>Pronoun</a:t>
            </a:r>
            <a:r>
              <a:rPr lang="ru-RU" sz="1800" kern="1200" dirty="0" smtClean="0">
                <a:solidFill>
                  <a:srgbClr val="C00000"/>
                </a:solidFill>
                <a:latin typeface="Times New Roman" panose="02020603050405020304" pitchFamily="18" charset="0"/>
              </a:rPr>
              <a:t>    </a:t>
            </a:r>
            <a:r>
              <a:rPr lang="en-US" sz="1800" kern="1200" dirty="0" smtClean="0">
                <a:solidFill>
                  <a:srgbClr val="C00000"/>
                </a:solidFill>
                <a:latin typeface="Times New Roman" panose="02020603050405020304" pitchFamily="18" charset="0"/>
              </a:rPr>
              <a:t>    </a:t>
            </a:r>
            <a:r>
              <a:rPr lang="ru-RU" sz="1800" kern="1200" dirty="0" smtClean="0">
                <a:solidFill>
                  <a:srgbClr val="C00000"/>
                </a:solidFill>
                <a:latin typeface="Times New Roman" panose="02020603050405020304" pitchFamily="18" charset="0"/>
              </a:rPr>
              <a:t>   </a:t>
            </a:r>
            <a:r>
              <a:rPr lang="de-DE" sz="1800" b="1" kern="1200" dirty="0" err="1" smtClean="0">
                <a:solidFill>
                  <a:srgbClr val="C00000"/>
                </a:solidFill>
                <a:latin typeface="Times New Roman" panose="02020603050405020304" pitchFamily="18" charset="0"/>
              </a:rPr>
              <a:t>Numeral</a:t>
            </a:r>
            <a:r>
              <a:rPr lang="de-DE" sz="1800" kern="1200" dirty="0" smtClean="0">
                <a:solidFill>
                  <a:srgbClr val="C00000"/>
                </a:solidFill>
                <a:latin typeface="Times New Roman" panose="02020603050405020304" pitchFamily="18" charset="0"/>
              </a:rPr>
              <a:t>	</a:t>
            </a:r>
            <a:r>
              <a:rPr lang="ru-RU" sz="1800" kern="1200" dirty="0" smtClean="0">
                <a:solidFill>
                  <a:srgbClr val="C00000"/>
                </a:solidFill>
                <a:latin typeface="Times New Roman" panose="02020603050405020304" pitchFamily="18" charset="0"/>
              </a:rPr>
              <a:t>       </a:t>
            </a:r>
            <a:r>
              <a:rPr lang="de-DE" sz="1800" b="1" kern="1200" dirty="0" smtClean="0">
                <a:solidFill>
                  <a:srgbClr val="C00000"/>
                </a:solidFill>
                <a:latin typeface="Times New Roman" panose="02020603050405020304" pitchFamily="18" charset="0"/>
              </a:rPr>
              <a:t>Verb</a:t>
            </a:r>
            <a:r>
              <a:rPr lang="de-DE" sz="1800" kern="1200" dirty="0" smtClean="0">
                <a:solidFill>
                  <a:srgbClr val="C00000"/>
                </a:solidFill>
                <a:latin typeface="Times New Roman" panose="02020603050405020304" pitchFamily="18" charset="0"/>
              </a:rPr>
              <a:t>	</a:t>
            </a:r>
            <a:r>
              <a:rPr lang="ru-RU" sz="1800" kern="1200" dirty="0" smtClean="0">
                <a:solidFill>
                  <a:srgbClr val="C00000"/>
                </a:solidFill>
                <a:latin typeface="Times New Roman" panose="02020603050405020304" pitchFamily="18" charset="0"/>
              </a:rPr>
              <a:t> </a:t>
            </a:r>
            <a:r>
              <a:rPr lang="en-US" sz="1800" kern="1200" dirty="0" smtClean="0">
                <a:solidFill>
                  <a:srgbClr val="C00000"/>
                </a:solidFill>
                <a:latin typeface="Times New Roman" panose="02020603050405020304" pitchFamily="18" charset="0"/>
              </a:rPr>
              <a:t>               </a:t>
            </a:r>
            <a:r>
              <a:rPr lang="ru-RU" sz="1800" kern="1200" dirty="0" smtClean="0">
                <a:solidFill>
                  <a:srgbClr val="C00000"/>
                </a:solidFill>
                <a:latin typeface="Times New Roman" panose="02020603050405020304" pitchFamily="18" charset="0"/>
              </a:rPr>
              <a:t> </a:t>
            </a:r>
            <a:r>
              <a:rPr lang="en-US" sz="1800" b="1" kern="1200" dirty="0" smtClean="0">
                <a:solidFill>
                  <a:srgbClr val="C00000"/>
                </a:solidFill>
                <a:latin typeface="Times New Roman" panose="02020603050405020304" pitchFamily="18" charset="0"/>
              </a:rPr>
              <a:t>Adverb  </a:t>
            </a:r>
            <a:endParaRPr lang="ru-RU" b="1" dirty="0"/>
          </a:p>
        </p:txBody>
      </p:sp>
    </p:spTree>
    <p:extLst>
      <p:ext uri="{BB962C8B-B14F-4D97-AF65-F5344CB8AC3E}">
        <p14:creationId xmlns:p14="http://schemas.microsoft.com/office/powerpoint/2010/main" xmlns="" val="25474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1070" y="450760"/>
            <a:ext cx="7250806" cy="6124754"/>
          </a:xfrm>
          <a:prstGeom prst="rect">
            <a:avLst/>
          </a:prstGeom>
        </p:spPr>
        <p:txBody>
          <a:bodyPr wrap="square">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Refer the given grammar forms to the parts of speech.</a:t>
            </a:r>
          </a:p>
          <a:p>
            <a:endParaRPr lang="en-US" sz="2800" b="1" dirty="0">
              <a:solidFill>
                <a:srgbClr val="C00000"/>
              </a:solidFill>
              <a:latin typeface="Times New Roman" panose="02020603050405020304" pitchFamily="18" charset="0"/>
              <a:cs typeface="Times New Roman" panose="02020603050405020304" pitchFamily="18" charset="0"/>
            </a:endParaRPr>
          </a:p>
          <a:p>
            <a:endParaRPr lang="en-US" sz="2800" b="1" dirty="0"/>
          </a:p>
          <a:p>
            <a:r>
              <a:rPr lang="en-US" dirty="0"/>
              <a:t>(</a:t>
            </a:r>
            <a:r>
              <a:rPr lang="en-US" sz="2800" dirty="0">
                <a:latin typeface="Times New Roman" panose="02020603050405020304" pitchFamily="18" charset="0"/>
                <a:cs typeface="Times New Roman" panose="02020603050405020304" pitchFamily="18" charset="0"/>
              </a:rPr>
              <a:t>1) cook, (2) leaf, (3) cooks, (4) more often, (5) ten, (6) is cooking, (7) warm, (8) are cooking, (9) am cooking, (10) was cooking, (11) most comfortably, (12) were cooking, (13) cooked, (14) leaves, (15) will cook, (16) will be cooking, (17) have cooked, (18) has cooked, (19) is cooked, (20) had cooked, (21) cooked, (22) cooking, (23) softly, (24) tenth, (25) to cook, (26) will have cooked, (27) the warmest, (28) I, (29) myself, (30) warmer, (31) me, (32) my, (33) mine </a:t>
            </a:r>
          </a:p>
        </p:txBody>
      </p:sp>
    </p:spTree>
    <p:extLst>
      <p:ext uri="{BB962C8B-B14F-4D97-AF65-F5344CB8AC3E}">
        <p14:creationId xmlns:p14="http://schemas.microsoft.com/office/powerpoint/2010/main" xmlns="" val="20797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Цветные карандаши">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Cvetnye-karandashi</Template>
  <TotalTime>2112</TotalTime>
  <Words>1420</Words>
  <Application>Microsoft Office PowerPoint</Application>
  <PresentationFormat>Экран (4:3)</PresentationFormat>
  <Paragraphs>164</Paragraphs>
  <Slides>26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Цветные карандаши</vt:lpstr>
      <vt:lpstr>Grammar</vt:lpstr>
      <vt:lpstr>In order to perform the given task  </vt:lpstr>
      <vt:lpstr>Слайд 3</vt:lpstr>
      <vt:lpstr>Слайд 4</vt:lpstr>
      <vt:lpstr> Parts of speech  </vt:lpstr>
      <vt:lpstr>Parts of speech  </vt:lpstr>
      <vt:lpstr>Match the words and phrases from two columns </vt:lpstr>
      <vt:lpstr>Слайд 8</vt:lpstr>
      <vt:lpstr>Слайд 9</vt:lpstr>
      <vt:lpstr>Титульный слайд</vt:lpstr>
      <vt:lpstr>Слайд 11</vt:lpstr>
      <vt:lpstr>Read the following nouns, form their plural forms</vt:lpstr>
      <vt:lpstr>Divide all the adjectives in the table into three groups.</vt:lpstr>
      <vt:lpstr>Степени сравнения образуются:</vt:lpstr>
      <vt:lpstr>Match the grammar tenses with the verb forms. </vt:lpstr>
      <vt:lpstr>Слайд 16</vt:lpstr>
      <vt:lpstr>Слайд 17</vt:lpstr>
      <vt:lpstr>Слайд 18</vt:lpstr>
      <vt:lpstr>Listening</vt:lpstr>
      <vt:lpstr>There are three main types of listening:</vt:lpstr>
      <vt:lpstr>Слайд 21</vt:lpstr>
      <vt:lpstr>Слайд 22</vt:lpstr>
      <vt:lpstr>Слайд 23</vt:lpstr>
      <vt:lpstr>Слайд 24</vt:lpstr>
      <vt:lpstr>How to improve your listening skills</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Титульный слайд</dc:title>
  <dc:creator>Светлана</dc:creator>
  <cp:lastModifiedBy>AC</cp:lastModifiedBy>
  <cp:revision>36</cp:revision>
  <dcterms:created xsi:type="dcterms:W3CDTF">2016-11-19T08:49:01Z</dcterms:created>
  <dcterms:modified xsi:type="dcterms:W3CDTF">2020-05-11T12:41:52Z</dcterms:modified>
</cp:coreProperties>
</file>