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60" r:id="rId4"/>
    <p:sldId id="296" r:id="rId5"/>
    <p:sldId id="274" r:id="rId6"/>
    <p:sldId id="266" r:id="rId7"/>
    <p:sldId id="268" r:id="rId8"/>
    <p:sldId id="269" r:id="rId9"/>
    <p:sldId id="270" r:id="rId10"/>
    <p:sldId id="275" r:id="rId11"/>
    <p:sldId id="276" r:id="rId12"/>
    <p:sldId id="310" r:id="rId13"/>
    <p:sldId id="279" r:id="rId14"/>
    <p:sldId id="280" r:id="rId15"/>
    <p:sldId id="281" r:id="rId16"/>
    <p:sldId id="309" r:id="rId17"/>
    <p:sldId id="304" r:id="rId18"/>
    <p:sldId id="282" r:id="rId19"/>
    <p:sldId id="283" r:id="rId20"/>
    <p:sldId id="311" r:id="rId21"/>
    <p:sldId id="284" r:id="rId22"/>
    <p:sldId id="286" r:id="rId23"/>
    <p:sldId id="287" r:id="rId24"/>
    <p:sldId id="288" r:id="rId25"/>
    <p:sldId id="306" r:id="rId26"/>
    <p:sldId id="307" r:id="rId27"/>
    <p:sldId id="308" r:id="rId28"/>
    <p:sldId id="289" r:id="rId29"/>
    <p:sldId id="290" r:id="rId30"/>
    <p:sldId id="291" r:id="rId31"/>
    <p:sldId id="292" r:id="rId32"/>
    <p:sldId id="305" r:id="rId33"/>
    <p:sldId id="294" r:id="rId34"/>
    <p:sldId id="312" r:id="rId35"/>
    <p:sldId id="295" r:id="rId3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5F50A-C411-4A1C-9575-9BA72DDD0E9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41367-9477-45FE-82BE-41A6E167A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63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599AC-B0A6-4173-A3FF-0A0060DB8C9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3E67E-15AE-47E0-84F8-29152D7378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3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3E67E-15AE-47E0-84F8-29152D73783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8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3E67E-15AE-47E0-84F8-29152D73783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56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F5E20-2514-45A3-B040-CEB3617DA3C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DAF919-3024-417E-A877-1699A2BC85E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BC17C-5F15-4DA8-B35E-821020C3A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8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8496944" cy="6192688"/>
          </a:xfrm>
          <a:prstGeom prst="roundRect">
            <a:avLst/>
          </a:prstGeom>
          <a:ln w="57150"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image50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5F0"/>
              </a:clrFrom>
              <a:clrTo>
                <a:srgbClr val="F6F5F0">
                  <a:alpha val="0"/>
                </a:srgbClr>
              </a:clrTo>
            </a:clrChange>
          </a:blip>
          <a:srcRect t="10220" b="8759"/>
          <a:stretch>
            <a:fillRect/>
          </a:stretch>
        </p:blipFill>
        <p:spPr>
          <a:xfrm>
            <a:off x="4788024" y="3861048"/>
            <a:ext cx="3914752" cy="2664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12" Type="http://schemas.openxmlformats.org/officeDocument/2006/relationships/image" Target="../media/image14.png"/><Relationship Id="rId2" Type="http://schemas.openxmlformats.org/officeDocument/2006/relationships/audio" Target="file:///D:\MD\&#1053;&#1086;&#1074;&#1099;&#1081;%20&#1075;&#1086;&#1076;\Elochka-MIX.mid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11" Type="http://schemas.openxmlformats.org/officeDocument/2006/relationships/image" Target="../media/image16.png"/><Relationship Id="rId5" Type="http://schemas.openxmlformats.org/officeDocument/2006/relationships/image" Target="../media/image22.png"/><Relationship Id="rId10" Type="http://schemas.openxmlformats.org/officeDocument/2006/relationships/image" Target="../media/image15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shkola\Desktop\&#1052;&#1086;&#1081;%20&#1092;&#1080;&#1083;&#1100;&#1084;.wmv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package" Target="../embeddings/_________Microsoft_Word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terenyplus.lviv.ua/wp-content/uploads/2013/01/yalynka-1.gif" TargetMode="External"/><Relationship Id="rId3" Type="http://schemas.openxmlformats.org/officeDocument/2006/relationships/hyperlink" Target="http://im5-tub-kz.yandex.net/i?id=466776328-37-72&amp;n=21" TargetMode="External"/><Relationship Id="rId7" Type="http://schemas.openxmlformats.org/officeDocument/2006/relationships/hyperlink" Target="http://mp3dot.ru/images/art/4/9/b/d/b_49bd08c477756f6.jpeg" TargetMode="External"/><Relationship Id="rId12" Type="http://schemas.openxmlformats.org/officeDocument/2006/relationships/hyperlink" Target="http://multxit.ru/ded-moroz-i-seryj-volk/" TargetMode="External"/><Relationship Id="rId2" Type="http://schemas.openxmlformats.org/officeDocument/2006/relationships/hyperlink" Target="http://ya-umni4ka.ru/wp-content/uploads/2012/12/5-300x222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5-tub-kz.yandex.net/i?id=273009875-23-72&amp;n=21" TargetMode="External"/><Relationship Id="rId11" Type="http://schemas.openxmlformats.org/officeDocument/2006/relationships/hyperlink" Target="http://multxit.ru/" TargetMode="External"/><Relationship Id="rId5" Type="http://schemas.openxmlformats.org/officeDocument/2006/relationships/hyperlink" Target="http://mirgif.com/3/ded_moroz.gif" TargetMode="External"/><Relationship Id="rId10" Type="http://schemas.openxmlformats.org/officeDocument/2006/relationships/hyperlink" Target="http://img.sotmarket.ru/img/detskie_tovary/novogodnie_tovary/elochnie_igrushki/volshebnaya_strana/f03_volshebnaya_strana_101708.png" TargetMode="External"/><Relationship Id="rId4" Type="http://schemas.openxmlformats.org/officeDocument/2006/relationships/hyperlink" Target="http://animo2.ucoz.ru/_ph/14/2/629513857.gif" TargetMode="External"/><Relationship Id="rId9" Type="http://schemas.openxmlformats.org/officeDocument/2006/relationships/hyperlink" Target="http://miranimashki.ru/_ph/99/2/91659563.gi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Урок</a:t>
            </a:r>
            <a:br>
              <a:rPr lang="ru-RU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математики 2 класс </a:t>
            </a:r>
            <a:br>
              <a:rPr lang="ru-RU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«Что узнали. Чему научились.»</a:t>
            </a:r>
            <a:br>
              <a:rPr lang="ru-RU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5498" y="142852"/>
            <a:ext cx="1413940" cy="14139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500042"/>
            <a:ext cx="6770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5. Увеличь 35 на 4 десятка.</a:t>
            </a:r>
          </a:p>
          <a:p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Какое число получилось?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26598" y="2918564"/>
            <a:ext cx="3697560" cy="936730"/>
            <a:chOff x="658416" y="2416704"/>
            <a:chExt cx="3697560" cy="936730"/>
          </a:xfrm>
        </p:grpSpPr>
        <p:sp>
          <p:nvSpPr>
            <p:cNvPr id="8" name="Овал 7"/>
            <p:cNvSpPr/>
            <p:nvPr/>
          </p:nvSpPr>
          <p:spPr>
            <a:xfrm>
              <a:off x="1115616" y="2416704"/>
              <a:ext cx="324036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75</a:t>
              </a:r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658416" y="243903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А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26598" y="3930234"/>
            <a:ext cx="3697560" cy="936730"/>
            <a:chOff x="658416" y="2416704"/>
            <a:chExt cx="3697560" cy="936730"/>
          </a:xfrm>
        </p:grpSpPr>
        <p:sp>
          <p:nvSpPr>
            <p:cNvPr id="23" name="Овал 22"/>
            <p:cNvSpPr/>
            <p:nvPr/>
          </p:nvSpPr>
          <p:spPr>
            <a:xfrm>
              <a:off x="1115616" y="2416704"/>
              <a:ext cx="324036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39</a:t>
              </a:r>
            </a:p>
          </p:txBody>
        </p:sp>
        <p:sp>
          <p:nvSpPr>
            <p:cNvPr id="24" name="5-конечная звезда 23"/>
            <p:cNvSpPr/>
            <p:nvPr/>
          </p:nvSpPr>
          <p:spPr>
            <a:xfrm>
              <a:off x="658416" y="243903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В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54404" y="5082988"/>
            <a:ext cx="3697560" cy="936730"/>
            <a:chOff x="658416" y="2416704"/>
            <a:chExt cx="3697560" cy="936730"/>
          </a:xfrm>
        </p:grpSpPr>
        <p:sp>
          <p:nvSpPr>
            <p:cNvPr id="26" name="Овал 25"/>
            <p:cNvSpPr/>
            <p:nvPr/>
          </p:nvSpPr>
          <p:spPr>
            <a:xfrm>
              <a:off x="1115616" y="2416704"/>
              <a:ext cx="324036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31</a:t>
              </a:r>
            </a:p>
          </p:txBody>
        </p:sp>
        <p:sp>
          <p:nvSpPr>
            <p:cNvPr id="27" name="5-конечная звезда 26"/>
            <p:cNvSpPr/>
            <p:nvPr/>
          </p:nvSpPr>
          <p:spPr>
            <a:xfrm>
              <a:off x="658416" y="243903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С</a:t>
              </a:r>
            </a:p>
          </p:txBody>
        </p:sp>
      </p:grpSp>
      <p:sp>
        <p:nvSpPr>
          <p:cNvPr id="15" name="Скругленная прямоугольная выноска 14"/>
          <p:cNvSpPr/>
          <p:nvPr/>
        </p:nvSpPr>
        <p:spPr>
          <a:xfrm>
            <a:off x="6660232" y="1225628"/>
            <a:ext cx="1640840" cy="1195705"/>
          </a:xfrm>
          <a:prstGeom prst="wedgeRoundRectCallout">
            <a:avLst>
              <a:gd name="adj1" fmla="val -134532"/>
              <a:gd name="adj2" fmla="val 215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200" dirty="0">
                <a:solidFill>
                  <a:srgbClr val="FFFFFF"/>
                </a:solidFill>
                <a:effectLst/>
                <a:latin typeface="Arial Narrow"/>
                <a:ea typeface="Times New Roman"/>
                <a:cs typeface="Times New Roman"/>
              </a:rPr>
              <a:t>Неверно!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472540" y="1594828"/>
            <a:ext cx="1640840" cy="1195705"/>
          </a:xfrm>
          <a:prstGeom prst="wedgeRoundRectCallout">
            <a:avLst>
              <a:gd name="adj1" fmla="val -134532"/>
              <a:gd name="adj2" fmla="val 215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200" dirty="0">
                <a:solidFill>
                  <a:srgbClr val="FFFFFF"/>
                </a:solidFill>
                <a:effectLst/>
                <a:latin typeface="Arial Narrow"/>
                <a:ea typeface="Times New Roman"/>
                <a:cs typeface="Times New Roman"/>
              </a:rPr>
              <a:t>Неверно!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154151" y="1635442"/>
            <a:ext cx="1640840" cy="1195705"/>
          </a:xfrm>
          <a:prstGeom prst="wedgeRoundRectCallout">
            <a:avLst>
              <a:gd name="adj1" fmla="val -134532"/>
              <a:gd name="adj2" fmla="val 215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200">
                <a:solidFill>
                  <a:srgbClr val="FF0000"/>
                </a:solidFill>
                <a:effectLst/>
                <a:latin typeface="Arial Narrow"/>
                <a:ea typeface="Times New Roman"/>
                <a:cs typeface="Times New Roman"/>
              </a:rPr>
              <a:t>Вариант А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895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с рабочего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00042"/>
            <a:ext cx="36803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  <a:latin typeface="Monotype Corsiva" pitchFamily="66" charset="0"/>
              </a:rPr>
              <a:t>Молодцы!</a:t>
            </a:r>
          </a:p>
          <a:p>
            <a:r>
              <a:rPr lang="ru-RU" sz="4400" b="1" i="1" dirty="0">
                <a:solidFill>
                  <a:srgbClr val="FF0000"/>
                </a:solidFill>
                <a:latin typeface="Monotype Corsiva" pitchFamily="66" charset="0"/>
              </a:rPr>
              <a:t>Работа в тетрадях</a:t>
            </a:r>
          </a:p>
        </p:txBody>
      </p:sp>
      <p:pic>
        <p:nvPicPr>
          <p:cNvPr id="7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42852"/>
            <a:ext cx="1928826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813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5498" y="142852"/>
            <a:ext cx="1413940" cy="14139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500042"/>
            <a:ext cx="6770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9184" y="285293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5 7 9 11 13 15 17 19 21</a:t>
            </a:r>
          </a:p>
        </p:txBody>
      </p:sp>
    </p:spTree>
    <p:extLst>
      <p:ext uri="{BB962C8B-B14F-4D97-AF65-F5344CB8AC3E}">
        <p14:creationId xmlns:p14="http://schemas.microsoft.com/office/powerpoint/2010/main" val="22493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08111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Украшаем  ёлку.</a:t>
            </a:r>
            <a:r>
              <a:rPr lang="ru-RU" b="1" dirty="0">
                <a:latin typeface="Monotype Corsiva" pitchFamily="66" charset="0"/>
              </a:rPr>
              <a:t/>
            </a:r>
            <a:br>
              <a:rPr lang="ru-RU" b="1" dirty="0">
                <a:latin typeface="Monotype Corsiva" pitchFamily="66" charset="0"/>
              </a:rPr>
            </a:b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2808312"/>
          </a:xfrm>
        </p:spPr>
        <p:txBody>
          <a:bodyPr/>
          <a:lstStyle/>
          <a:p>
            <a:pPr algn="just"/>
            <a:r>
              <a:rPr lang="ru-RU" sz="4000" b="1" dirty="0">
                <a:solidFill>
                  <a:schemeClr val="tx1"/>
                </a:solidFill>
                <a:latin typeface="Arial Narrow" pitchFamily="34" charset="0"/>
              </a:rPr>
              <a:t>Для украшения ёлки купили 18 синих шаров и 9 красных шаров. На сколько синих шаров куплено больше, чем красных? </a:t>
            </a:r>
          </a:p>
        </p:txBody>
      </p:sp>
      <p:pic>
        <p:nvPicPr>
          <p:cNvPr id="3074" name="Picture 2" descr="C:\Users\Я\Desktop\елка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37569"/>
            <a:ext cx="84249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1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\Desktop\yalynka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5924"/>
            <a:ext cx="4768788" cy="638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Решение задачи:</a:t>
            </a:r>
            <a:br>
              <a:rPr lang="ru-RU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>
                <a:latin typeface="Arial Narrow"/>
              </a:rPr>
              <a:t>18 – 9 = 9 (ш.)</a:t>
            </a:r>
            <a:br>
              <a:rPr lang="ru-RU" b="1" dirty="0">
                <a:latin typeface="Arial Narrow"/>
              </a:rPr>
            </a:br>
            <a:r>
              <a:rPr lang="ru-RU" b="1" dirty="0">
                <a:latin typeface="Arial Narrow"/>
              </a:rPr>
              <a:t>Ответ: на 9 шаров.</a:t>
            </a:r>
          </a:p>
        </p:txBody>
      </p:sp>
    </p:spTree>
    <p:extLst>
      <p:ext uri="{BB962C8B-B14F-4D97-AF65-F5344CB8AC3E}">
        <p14:creationId xmlns:p14="http://schemas.microsoft.com/office/powerpoint/2010/main" val="337101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08111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Готовим  подарки.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3525" y="1556792"/>
            <a:ext cx="6928875" cy="3384376"/>
          </a:xfrm>
        </p:spPr>
        <p:txBody>
          <a:bodyPr/>
          <a:lstStyle/>
          <a:p>
            <a:pPr algn="l"/>
            <a:r>
              <a:rPr lang="ru-RU" sz="4000" b="1" dirty="0">
                <a:solidFill>
                  <a:schemeClr val="tx1"/>
                </a:solidFill>
                <a:latin typeface="Arial Narrow" pitchFamily="34" charset="0"/>
              </a:rPr>
              <a:t>Мама купила к празднику 46 шоколадных конфет, а карамелек на 6 меньше. Сколько всего конфет</a:t>
            </a:r>
          </a:p>
          <a:p>
            <a:pPr algn="l"/>
            <a:r>
              <a:rPr lang="ru-RU" sz="4000" b="1" dirty="0">
                <a:solidFill>
                  <a:schemeClr val="tx1"/>
                </a:solidFill>
                <a:latin typeface="Arial Narrow" pitchFamily="34" charset="0"/>
              </a:rPr>
              <a:t>купила мама?</a:t>
            </a:r>
          </a:p>
        </p:txBody>
      </p:sp>
      <p:pic>
        <p:nvPicPr>
          <p:cNvPr id="5122" name="Picture 2" descr="C:\Users\Я\Desktop\под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5" y="5013176"/>
            <a:ext cx="2216307" cy="124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50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951893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Шоколадных – 46</a:t>
            </a:r>
            <a:r>
              <a:rPr lang="en-US" sz="3600" dirty="0"/>
              <a:t> </a:t>
            </a:r>
            <a:r>
              <a:rPr lang="ru-RU" sz="3600" dirty="0"/>
              <a:t>к.</a:t>
            </a:r>
          </a:p>
          <a:p>
            <a:r>
              <a:rPr lang="ru-RU" sz="3600" dirty="0"/>
              <a:t>Карамелек – ? на 6 меньше          ? 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6516216" y="1789702"/>
            <a:ext cx="288032" cy="15247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001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08111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Готовим  подарки.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7304856" cy="3384376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Решение задачи:</a:t>
            </a:r>
          </a:p>
          <a:p>
            <a:pPr algn="l"/>
            <a:r>
              <a:rPr lang="ru-RU" sz="4000" b="1" dirty="0">
                <a:solidFill>
                  <a:schemeClr val="tx1"/>
                </a:solidFill>
                <a:latin typeface="Arial Narrow"/>
              </a:rPr>
              <a:t>1) 46 – 6 = 40 (к.) - карамель</a:t>
            </a:r>
            <a:br>
              <a:rPr lang="ru-RU" sz="4000" b="1" dirty="0">
                <a:solidFill>
                  <a:schemeClr val="tx1"/>
                </a:solidFill>
                <a:latin typeface="Arial Narrow"/>
              </a:rPr>
            </a:br>
            <a:r>
              <a:rPr lang="ru-RU" sz="4000" b="1" dirty="0">
                <a:solidFill>
                  <a:schemeClr val="tx1"/>
                </a:solidFill>
                <a:latin typeface="Arial Narrow"/>
              </a:rPr>
              <a:t>2) 46 + 40 = 86 (к.) - всего</a:t>
            </a:r>
          </a:p>
          <a:p>
            <a:pPr algn="l"/>
            <a:r>
              <a:rPr lang="ru-RU" sz="4000" b="1" dirty="0">
                <a:solidFill>
                  <a:schemeClr val="tx1"/>
                </a:solidFill>
                <a:latin typeface="Arial Narrow"/>
              </a:rPr>
              <a:t>Ответ: 86 конфет.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7170" name="Picture 2" descr="C:\Users\Я\Desktop\69841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97" y="4509120"/>
            <a:ext cx="2857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79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1752e61c5c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2285992"/>
            <a:ext cx="3190788" cy="4212000"/>
          </a:xfrm>
          <a:prstGeom prst="rect">
            <a:avLst/>
          </a:prstGeom>
        </p:spPr>
      </p:pic>
      <p:pic>
        <p:nvPicPr>
          <p:cNvPr id="3" name="Рисунок 2" descr="post-56918-125096496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3071802" y="3857628"/>
            <a:ext cx="1428760" cy="2664000"/>
          </a:xfrm>
          <a:prstGeom prst="rect">
            <a:avLst/>
          </a:prstGeom>
        </p:spPr>
      </p:pic>
      <p:pic>
        <p:nvPicPr>
          <p:cNvPr id="4" name="Рисунок 3" descr="post-56918-1250698934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358082" y="3929066"/>
            <a:ext cx="1580640" cy="2664000"/>
          </a:xfrm>
          <a:prstGeom prst="rect">
            <a:avLst/>
          </a:prstGeom>
        </p:spPr>
      </p:pic>
      <p:pic>
        <p:nvPicPr>
          <p:cNvPr id="5" name="Picture 4" descr="Kartinochki (1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5214942" y="4000504"/>
            <a:ext cx="1643074" cy="252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86116" y="628652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Витя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2132" y="6357958"/>
            <a:ext cx="128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Марат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0958" y="6357958"/>
            <a:ext cx="121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Коля</a:t>
            </a:r>
          </a:p>
        </p:txBody>
      </p:sp>
      <p:pic>
        <p:nvPicPr>
          <p:cNvPr id="10" name="Рисунок 9" descr="2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860" y="642918"/>
            <a:ext cx="1620000" cy="1620000"/>
          </a:xfrm>
          <a:prstGeom prst="rect">
            <a:avLst/>
          </a:prstGeom>
        </p:spPr>
      </p:pic>
      <p:pic>
        <p:nvPicPr>
          <p:cNvPr id="11" name="Рисунок 10" descr="14ee58ce6195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572264" y="500042"/>
            <a:ext cx="2157234" cy="2016000"/>
          </a:xfrm>
          <a:prstGeom prst="rect">
            <a:avLst/>
          </a:prstGeom>
        </p:spPr>
      </p:pic>
      <p:pic>
        <p:nvPicPr>
          <p:cNvPr id="12" name="Рисунок 11" descr="96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572000" y="642918"/>
            <a:ext cx="1836000" cy="1836000"/>
          </a:xfrm>
          <a:prstGeom prst="rect">
            <a:avLst/>
          </a:prstGeom>
        </p:spPr>
      </p:pic>
      <p:pic>
        <p:nvPicPr>
          <p:cNvPr id="22" name="~PP255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21" name="Picture 2" descr="D:\картинки\детские картинки-блестяшки анимашки\bestgif_narod_ru_1087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0" y="0"/>
            <a:ext cx="2362785" cy="2110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204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st-56918-125096496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86512" y="1071546"/>
            <a:ext cx="2316928" cy="4320000"/>
          </a:xfrm>
          <a:prstGeom prst="rect">
            <a:avLst/>
          </a:prstGeom>
        </p:spPr>
      </p:pic>
      <p:pic>
        <p:nvPicPr>
          <p:cNvPr id="4" name="Рисунок 3" descr="96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-1320000">
            <a:off x="8069388" y="1675144"/>
            <a:ext cx="1121620" cy="964418"/>
          </a:xfrm>
          <a:prstGeom prst="rect">
            <a:avLst/>
          </a:prstGeom>
        </p:spPr>
      </p:pic>
      <p:pic>
        <p:nvPicPr>
          <p:cNvPr id="5" name="Рисунок 4" descr="9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286512" y="1214422"/>
            <a:ext cx="2357454" cy="751419"/>
          </a:xfrm>
          <a:prstGeom prst="rect">
            <a:avLst/>
          </a:prstGeom>
        </p:spPr>
      </p:pic>
      <p:pic>
        <p:nvPicPr>
          <p:cNvPr id="6" name="Рисунок 5" descr="96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flipH="1" flipV="1">
            <a:off x="5857884" y="1357298"/>
            <a:ext cx="1088376" cy="935833"/>
          </a:xfrm>
          <a:prstGeom prst="rect">
            <a:avLst/>
          </a:prstGeom>
        </p:spPr>
      </p:pic>
      <p:pic>
        <p:nvPicPr>
          <p:cNvPr id="7" name="Рисунок 6" descr="18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2133" y="0"/>
            <a:ext cx="3571868" cy="1095352"/>
          </a:xfrm>
          <a:prstGeom prst="rect">
            <a:avLst/>
          </a:prstGeom>
        </p:spPr>
      </p:pic>
      <p:pic>
        <p:nvPicPr>
          <p:cNvPr id="8" name="Рисунок 7" descr="18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4546" y="0"/>
            <a:ext cx="3571868" cy="1095352"/>
          </a:xfrm>
          <a:prstGeom prst="rect">
            <a:avLst/>
          </a:prstGeom>
        </p:spPr>
      </p:pic>
      <p:pic>
        <p:nvPicPr>
          <p:cNvPr id="9" name="Рисунок 8" descr="18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3143240" cy="1095352"/>
          </a:xfrm>
          <a:prstGeom prst="rect">
            <a:avLst/>
          </a:prstGeom>
        </p:spPr>
      </p:pic>
      <p:pic>
        <p:nvPicPr>
          <p:cNvPr id="13" name="Elochka-MIX.mid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428596" y="0"/>
            <a:ext cx="304800" cy="304800"/>
          </a:xfrm>
          <a:prstGeom prst="rect">
            <a:avLst/>
          </a:prstGeom>
        </p:spPr>
      </p:pic>
      <p:pic>
        <p:nvPicPr>
          <p:cNvPr id="12" name="Picture 4" descr="Kartinochki (1)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928662" y="1357298"/>
            <a:ext cx="2071702" cy="3948760"/>
          </a:xfrm>
          <a:prstGeom prst="rect">
            <a:avLst/>
          </a:prstGeom>
          <a:noFill/>
        </p:spPr>
      </p:pic>
      <p:pic>
        <p:nvPicPr>
          <p:cNvPr id="14" name="Рисунок 13" descr="2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214554"/>
            <a:ext cx="1620000" cy="1620000"/>
          </a:xfrm>
          <a:prstGeom prst="rect">
            <a:avLst/>
          </a:prstGeom>
        </p:spPr>
      </p:pic>
      <p:pic>
        <p:nvPicPr>
          <p:cNvPr id="15" name="Рисунок 14" descr="post-56918-1250698934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857620" y="1428736"/>
            <a:ext cx="1714512" cy="3571900"/>
          </a:xfrm>
          <a:prstGeom prst="rect">
            <a:avLst/>
          </a:prstGeom>
        </p:spPr>
      </p:pic>
      <p:pic>
        <p:nvPicPr>
          <p:cNvPr id="16" name="Рисунок 15" descr="14ee58ce6195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2643174" y="3643314"/>
            <a:ext cx="2157234" cy="201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71538" y="5786454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Марат           Коля                Витя      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83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J:\с рабочего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70" y="34327"/>
            <a:ext cx="9144000" cy="68837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357166"/>
            <a:ext cx="5429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Приглашаются</a:t>
            </a:r>
          </a:p>
          <a:p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ученики 2  класса в математическое новогоднее путешествие!</a:t>
            </a:r>
          </a:p>
          <a:p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42852"/>
            <a:ext cx="1928826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03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с рабочего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43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00042"/>
            <a:ext cx="36803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  <a:latin typeface="Arial Narrow" pitchFamily="34" charset="0"/>
              </a:rPr>
              <a:t>Физ. минутка</a:t>
            </a:r>
            <a:endParaRPr lang="ru-RU" sz="4400" b="1" dirty="0">
              <a:solidFill>
                <a:srgbClr val="C00000"/>
              </a:solidFill>
              <a:latin typeface="Arial Narrow" pitchFamily="34" charset="0"/>
            </a:endParaRPr>
          </a:p>
          <a:p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7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42852"/>
            <a:ext cx="1928826" cy="1928826"/>
          </a:xfrm>
          <a:prstGeom prst="rect">
            <a:avLst/>
          </a:prstGeom>
          <a:noFill/>
        </p:spPr>
      </p:pic>
      <p:pic>
        <p:nvPicPr>
          <p:cNvPr id="8" name="Picture 2" descr="http://animoving.ru/galleryimages/obich/obprazd/obzimprazd1/207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116143"/>
            <a:ext cx="2956286" cy="3284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987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с рабочего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00042"/>
            <a:ext cx="61436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b="1" i="1" dirty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ru-RU" sz="4400" b="1" dirty="0">
                <a:solidFill>
                  <a:srgbClr val="FF0000"/>
                </a:solidFill>
                <a:latin typeface="Arial Narrow" pitchFamily="34" charset="0"/>
              </a:rPr>
              <a:t>Решение примеров на сложение и вычитание. </a:t>
            </a:r>
          </a:p>
          <a:p>
            <a:endParaRPr lang="ru-RU" sz="4400" dirty="0">
              <a:solidFill>
                <a:srgbClr val="FF0000"/>
              </a:solidFill>
            </a:endParaRPr>
          </a:p>
          <a:p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7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42852"/>
            <a:ext cx="1928826" cy="1928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4143380"/>
            <a:ext cx="6441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601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42852"/>
            <a:ext cx="1928826" cy="1928826"/>
          </a:xfrm>
          <a:prstGeom prst="rect">
            <a:avLst/>
          </a:prstGeom>
          <a:noFill/>
        </p:spPr>
      </p:pic>
      <p:pic>
        <p:nvPicPr>
          <p:cNvPr id="18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1857364"/>
            <a:ext cx="1428760" cy="1357322"/>
          </a:xfrm>
          <a:prstGeom prst="rect">
            <a:avLst/>
          </a:prstGeom>
          <a:noFill/>
        </p:spPr>
      </p:pic>
      <p:pic>
        <p:nvPicPr>
          <p:cNvPr id="20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857364"/>
            <a:ext cx="1428760" cy="1357322"/>
          </a:xfrm>
          <a:prstGeom prst="rect">
            <a:avLst/>
          </a:prstGeom>
          <a:noFill/>
        </p:spPr>
      </p:pic>
      <p:pic>
        <p:nvPicPr>
          <p:cNvPr id="22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779432"/>
            <a:ext cx="1428760" cy="1357322"/>
          </a:xfrm>
          <a:prstGeom prst="rect">
            <a:avLst/>
          </a:prstGeom>
          <a:noFill/>
        </p:spPr>
      </p:pic>
      <p:pic>
        <p:nvPicPr>
          <p:cNvPr id="25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3929066"/>
            <a:ext cx="2428892" cy="2500330"/>
          </a:xfrm>
          <a:prstGeom prst="rect">
            <a:avLst/>
          </a:prstGeom>
          <a:noFill/>
        </p:spPr>
      </p:pic>
      <p:pic>
        <p:nvPicPr>
          <p:cNvPr id="26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1857364"/>
            <a:ext cx="1428760" cy="135732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000232" y="242886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28926" y="235743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0430" y="242886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6248" y="242886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29190" y="250030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40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15008" y="2428868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-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15074" y="242886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50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77427" y="242886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81329" y="5179231"/>
            <a:ext cx="952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3347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42852"/>
            <a:ext cx="1928826" cy="1928826"/>
          </a:xfrm>
          <a:prstGeom prst="rect">
            <a:avLst/>
          </a:prstGeom>
          <a:noFill/>
        </p:spPr>
      </p:pic>
      <p:pic>
        <p:nvPicPr>
          <p:cNvPr id="18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1857364"/>
            <a:ext cx="1428760" cy="1357322"/>
          </a:xfrm>
          <a:prstGeom prst="rect">
            <a:avLst/>
          </a:prstGeom>
          <a:noFill/>
        </p:spPr>
      </p:pic>
      <p:pic>
        <p:nvPicPr>
          <p:cNvPr id="20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857364"/>
            <a:ext cx="1428760" cy="1357322"/>
          </a:xfrm>
          <a:prstGeom prst="rect">
            <a:avLst/>
          </a:prstGeom>
          <a:noFill/>
        </p:spPr>
      </p:pic>
      <p:pic>
        <p:nvPicPr>
          <p:cNvPr id="22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1785926"/>
            <a:ext cx="1428760" cy="1357322"/>
          </a:xfrm>
          <a:prstGeom prst="rect">
            <a:avLst/>
          </a:prstGeom>
          <a:noFill/>
        </p:spPr>
      </p:pic>
      <p:pic>
        <p:nvPicPr>
          <p:cNvPr id="25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3929066"/>
            <a:ext cx="2428892" cy="2500330"/>
          </a:xfrm>
          <a:prstGeom prst="rect">
            <a:avLst/>
          </a:prstGeom>
          <a:noFill/>
        </p:spPr>
      </p:pic>
      <p:pic>
        <p:nvPicPr>
          <p:cNvPr id="26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1857364"/>
            <a:ext cx="1428760" cy="135732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000232" y="242886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28926" y="235743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0430" y="242886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6248" y="242886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29190" y="250030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50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15008" y="2428868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-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15074" y="242886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20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15206" y="242886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57620" y="5214950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60960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42852"/>
            <a:ext cx="1928826" cy="1928826"/>
          </a:xfrm>
          <a:prstGeom prst="rect">
            <a:avLst/>
          </a:prstGeom>
          <a:noFill/>
        </p:spPr>
      </p:pic>
      <p:pic>
        <p:nvPicPr>
          <p:cNvPr id="18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1857364"/>
            <a:ext cx="1428760" cy="1357322"/>
          </a:xfrm>
          <a:prstGeom prst="rect">
            <a:avLst/>
          </a:prstGeom>
          <a:noFill/>
        </p:spPr>
      </p:pic>
      <p:pic>
        <p:nvPicPr>
          <p:cNvPr id="20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857364"/>
            <a:ext cx="1428760" cy="1357322"/>
          </a:xfrm>
          <a:prstGeom prst="rect">
            <a:avLst/>
          </a:prstGeom>
          <a:noFill/>
        </p:spPr>
      </p:pic>
      <p:pic>
        <p:nvPicPr>
          <p:cNvPr id="22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1785926"/>
            <a:ext cx="1428760" cy="1357322"/>
          </a:xfrm>
          <a:prstGeom prst="rect">
            <a:avLst/>
          </a:prstGeom>
          <a:noFill/>
        </p:spPr>
      </p:pic>
      <p:pic>
        <p:nvPicPr>
          <p:cNvPr id="25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3929066"/>
            <a:ext cx="2428892" cy="2500330"/>
          </a:xfrm>
          <a:prstGeom prst="rect">
            <a:avLst/>
          </a:prstGeom>
          <a:noFill/>
        </p:spPr>
      </p:pic>
      <p:pic>
        <p:nvPicPr>
          <p:cNvPr id="26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1857364"/>
            <a:ext cx="1428760" cy="135732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000232" y="242886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28926" y="235743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0430" y="242886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6248" y="242886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29190" y="250030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30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15008" y="2428868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-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15074" y="242886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04290" y="243582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29058" y="5286388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03104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42852"/>
            <a:ext cx="1928826" cy="1928826"/>
          </a:xfrm>
          <a:prstGeom prst="rect">
            <a:avLst/>
          </a:prstGeom>
          <a:noFill/>
        </p:spPr>
      </p:pic>
      <p:pic>
        <p:nvPicPr>
          <p:cNvPr id="18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1857364"/>
            <a:ext cx="1428760" cy="1357322"/>
          </a:xfrm>
          <a:prstGeom prst="rect">
            <a:avLst/>
          </a:prstGeom>
          <a:noFill/>
        </p:spPr>
      </p:pic>
      <p:pic>
        <p:nvPicPr>
          <p:cNvPr id="20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857364"/>
            <a:ext cx="1428760" cy="1357322"/>
          </a:xfrm>
          <a:prstGeom prst="rect">
            <a:avLst/>
          </a:prstGeom>
          <a:noFill/>
        </p:spPr>
      </p:pic>
      <p:pic>
        <p:nvPicPr>
          <p:cNvPr id="22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779432"/>
            <a:ext cx="1428760" cy="1357322"/>
          </a:xfrm>
          <a:prstGeom prst="rect">
            <a:avLst/>
          </a:prstGeom>
          <a:noFill/>
        </p:spPr>
      </p:pic>
      <p:pic>
        <p:nvPicPr>
          <p:cNvPr id="25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3929066"/>
            <a:ext cx="2428892" cy="250033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000232" y="242886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38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28926" y="235743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0430" y="242886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40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6248" y="2428868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29190" y="250030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60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34411" y="238605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51920" y="5179231"/>
            <a:ext cx="952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397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42852"/>
            <a:ext cx="1928826" cy="1928826"/>
          </a:xfrm>
          <a:prstGeom prst="rect">
            <a:avLst/>
          </a:prstGeom>
          <a:noFill/>
        </p:spPr>
      </p:pic>
      <p:pic>
        <p:nvPicPr>
          <p:cNvPr id="18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1857364"/>
            <a:ext cx="1428760" cy="1357322"/>
          </a:xfrm>
          <a:prstGeom prst="rect">
            <a:avLst/>
          </a:prstGeom>
          <a:noFill/>
        </p:spPr>
      </p:pic>
      <p:pic>
        <p:nvPicPr>
          <p:cNvPr id="20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857364"/>
            <a:ext cx="1428760" cy="1357322"/>
          </a:xfrm>
          <a:prstGeom prst="rect">
            <a:avLst/>
          </a:prstGeom>
          <a:noFill/>
        </p:spPr>
      </p:pic>
      <p:pic>
        <p:nvPicPr>
          <p:cNvPr id="22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779432"/>
            <a:ext cx="1428760" cy="1357322"/>
          </a:xfrm>
          <a:prstGeom prst="rect">
            <a:avLst/>
          </a:prstGeom>
          <a:noFill/>
        </p:spPr>
      </p:pic>
      <p:pic>
        <p:nvPicPr>
          <p:cNvPr id="25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3929066"/>
            <a:ext cx="2428892" cy="250033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979712" y="242886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54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28926" y="235743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0430" y="242886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20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6248" y="2428868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29190" y="250030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40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60369" y="242506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81329" y="5179231"/>
            <a:ext cx="952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277974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42852"/>
            <a:ext cx="1928826" cy="1928826"/>
          </a:xfrm>
          <a:prstGeom prst="rect">
            <a:avLst/>
          </a:prstGeom>
          <a:noFill/>
        </p:spPr>
      </p:pic>
      <p:pic>
        <p:nvPicPr>
          <p:cNvPr id="18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1857364"/>
            <a:ext cx="1428760" cy="1357322"/>
          </a:xfrm>
          <a:prstGeom prst="rect">
            <a:avLst/>
          </a:prstGeom>
          <a:noFill/>
        </p:spPr>
      </p:pic>
      <p:pic>
        <p:nvPicPr>
          <p:cNvPr id="20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857364"/>
            <a:ext cx="1428760" cy="1357322"/>
          </a:xfrm>
          <a:prstGeom prst="rect">
            <a:avLst/>
          </a:prstGeom>
          <a:noFill/>
        </p:spPr>
      </p:pic>
      <p:pic>
        <p:nvPicPr>
          <p:cNvPr id="22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779432"/>
            <a:ext cx="1428760" cy="1357322"/>
          </a:xfrm>
          <a:prstGeom prst="rect">
            <a:avLst/>
          </a:prstGeom>
          <a:noFill/>
        </p:spPr>
      </p:pic>
      <p:pic>
        <p:nvPicPr>
          <p:cNvPr id="25" name="Picture 4" descr="http://s41.radikal.ru/i093/0910/3a/74d66f32d4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3929066"/>
            <a:ext cx="2428892" cy="250033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000232" y="242886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67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28926" y="235743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0430" y="242886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6248" y="2428868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29190" y="250030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30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89844" y="244432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81329" y="5179231"/>
            <a:ext cx="952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11414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с рабочего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00042"/>
            <a:ext cx="46434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  <a:latin typeface="Arial Narrow" pitchFamily="34" charset="0"/>
              </a:rPr>
              <a:t>Молодцы!</a:t>
            </a:r>
          </a:p>
          <a:p>
            <a:endParaRPr lang="ru-RU" sz="4400" b="1" i="1" dirty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ru-RU" sz="4400" b="1" dirty="0">
                <a:solidFill>
                  <a:srgbClr val="FF0000"/>
                </a:solidFill>
                <a:latin typeface="Arial Narrow" pitchFamily="34" charset="0"/>
              </a:rPr>
              <a:t>Работа с карточками</a:t>
            </a:r>
          </a:p>
          <a:p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7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42852"/>
            <a:ext cx="1928826" cy="1928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4143380"/>
            <a:ext cx="6441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3717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0"/>
            <a:ext cx="8390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  <a:latin typeface="Arial Narrow" pitchFamily="34" charset="0"/>
            </a:endParaRP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Сравнение выражений.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4612" y="1357298"/>
            <a:ext cx="350288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 Narrow" pitchFamily="34" charset="0"/>
              </a:rPr>
              <a:t>30+20</a:t>
            </a:r>
            <a:r>
              <a:rPr lang="en-US" sz="4000" b="1" dirty="0">
                <a:latin typeface="Arial Narrow" pitchFamily="34" charset="0"/>
              </a:rPr>
              <a:t> &lt; </a:t>
            </a:r>
            <a:r>
              <a:rPr lang="ru-RU" sz="4000" b="1" dirty="0">
                <a:latin typeface="Arial Narrow" pitchFamily="34" charset="0"/>
              </a:rPr>
              <a:t>70-10</a:t>
            </a:r>
          </a:p>
          <a:p>
            <a:r>
              <a:rPr lang="ru-RU" sz="4000" b="1" dirty="0">
                <a:latin typeface="Arial Narrow" pitchFamily="34" charset="0"/>
              </a:rPr>
              <a:t>25+3  </a:t>
            </a:r>
            <a:r>
              <a:rPr lang="en-US" sz="4000" b="1" dirty="0">
                <a:latin typeface="Arial Narrow" pitchFamily="34" charset="0"/>
              </a:rPr>
              <a:t>=</a:t>
            </a:r>
            <a:r>
              <a:rPr lang="ru-RU" sz="4000" b="1" dirty="0">
                <a:latin typeface="Arial Narrow" pitchFamily="34" charset="0"/>
              </a:rPr>
              <a:t> 29-1</a:t>
            </a:r>
          </a:p>
          <a:p>
            <a:r>
              <a:rPr lang="ru-RU" sz="4000" b="1" dirty="0">
                <a:latin typeface="Arial Narrow" pitchFamily="34" charset="0"/>
              </a:rPr>
              <a:t>48-40</a:t>
            </a:r>
            <a:r>
              <a:rPr lang="en-US" sz="4000" b="1" dirty="0">
                <a:latin typeface="Arial Narrow" pitchFamily="34" charset="0"/>
              </a:rPr>
              <a:t> =</a:t>
            </a:r>
            <a:r>
              <a:rPr lang="ru-RU" sz="4000" b="1" dirty="0">
                <a:latin typeface="Arial Narrow" pitchFamily="34" charset="0"/>
              </a:rPr>
              <a:t> 68-60</a:t>
            </a:r>
          </a:p>
          <a:p>
            <a:r>
              <a:rPr lang="ru-RU" sz="4000" b="1" dirty="0">
                <a:latin typeface="Arial Narrow" pitchFamily="34" charset="0"/>
              </a:rPr>
              <a:t>36+20</a:t>
            </a:r>
            <a:r>
              <a:rPr lang="en-US" sz="4000" b="1" dirty="0">
                <a:latin typeface="Arial Narrow" pitchFamily="34" charset="0"/>
              </a:rPr>
              <a:t> = </a:t>
            </a:r>
            <a:r>
              <a:rPr lang="ru-RU" sz="4000" b="1" dirty="0">
                <a:latin typeface="Arial Narrow" pitchFamily="34" charset="0"/>
              </a:rPr>
              <a:t>76-20</a:t>
            </a:r>
          </a:p>
          <a:p>
            <a:r>
              <a:rPr lang="ru-RU" sz="4000" b="1" dirty="0">
                <a:latin typeface="Arial Narrow" pitchFamily="34" charset="0"/>
              </a:rPr>
              <a:t>27+7</a:t>
            </a:r>
            <a:r>
              <a:rPr lang="en-US" sz="4000" b="1" dirty="0">
                <a:latin typeface="Arial Narrow" pitchFamily="34" charset="0"/>
              </a:rPr>
              <a:t> &lt; </a:t>
            </a:r>
            <a:r>
              <a:rPr lang="ru-RU" sz="4000" b="1" dirty="0">
                <a:latin typeface="Arial Narrow" pitchFamily="34" charset="0"/>
              </a:rPr>
              <a:t>41-6</a:t>
            </a:r>
          </a:p>
          <a:p>
            <a:r>
              <a:rPr lang="ru-RU" sz="4000" b="1" dirty="0">
                <a:latin typeface="Arial Narrow" pitchFamily="34" charset="0"/>
              </a:rPr>
              <a:t>4дм 1см</a:t>
            </a:r>
            <a:r>
              <a:rPr lang="en-US" sz="4000" b="1" dirty="0">
                <a:latin typeface="Arial Narrow" pitchFamily="34" charset="0"/>
              </a:rPr>
              <a:t> &gt; </a:t>
            </a:r>
            <a:r>
              <a:rPr lang="ru-RU" sz="4000" b="1" dirty="0">
                <a:latin typeface="Arial Narrow" pitchFamily="34" charset="0"/>
              </a:rPr>
              <a:t>40см</a:t>
            </a:r>
          </a:p>
          <a:p>
            <a:r>
              <a:rPr lang="ru-RU" sz="4000" b="1" dirty="0">
                <a:latin typeface="Arial Narrow" pitchFamily="34" charset="0"/>
              </a:rPr>
              <a:t>25см</a:t>
            </a:r>
            <a:r>
              <a:rPr lang="en-US" sz="4000" b="1" dirty="0">
                <a:latin typeface="Arial Narrow" pitchFamily="34" charset="0"/>
              </a:rPr>
              <a:t> =</a:t>
            </a:r>
            <a:r>
              <a:rPr lang="ru-RU" sz="4000" b="1" dirty="0">
                <a:latin typeface="Arial Narrow" pitchFamily="34" charset="0"/>
              </a:rPr>
              <a:t> 2дм 5см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69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Я\Desktop\письмо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99392"/>
            <a:ext cx="142815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Мой 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3496" y="928670"/>
            <a:ext cx="8897008" cy="50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с рабочего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00042"/>
            <a:ext cx="58030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>
                <a:solidFill>
                  <a:srgbClr val="FF0000"/>
                </a:solidFill>
                <a:latin typeface="Arial Narrow" pitchFamily="34" charset="0"/>
              </a:rPr>
              <a:t>Молодцы!</a:t>
            </a:r>
          </a:p>
          <a:p>
            <a:endParaRPr lang="ru-RU" sz="6000" b="1" i="1" dirty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ru-RU" sz="4400" b="1" dirty="0">
                <a:solidFill>
                  <a:srgbClr val="FF0000"/>
                </a:solidFill>
                <a:latin typeface="Arial Narrow" pitchFamily="34" charset="0"/>
              </a:rPr>
              <a:t>Задание </a:t>
            </a:r>
          </a:p>
          <a:p>
            <a:r>
              <a:rPr lang="ru-RU" sz="4400" b="1" dirty="0">
                <a:solidFill>
                  <a:srgbClr val="FF0000"/>
                </a:solidFill>
                <a:latin typeface="Arial Narrow" pitchFamily="34" charset="0"/>
              </a:rPr>
              <a:t>«Домик Деда Мороза».</a:t>
            </a:r>
          </a:p>
          <a:p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7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42852"/>
            <a:ext cx="1928826" cy="1928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4143380"/>
            <a:ext cx="6441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7679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437404"/>
              </p:ext>
            </p:extLst>
          </p:nvPr>
        </p:nvGraphicFramePr>
        <p:xfrm>
          <a:off x="1115616" y="548680"/>
          <a:ext cx="8215370" cy="592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Документ" r:id="rId4" imgW="9251940" imgH="6676989" progId="Word.Document.12">
                  <p:embed/>
                </p:oleObj>
              </mc:Choice>
              <mc:Fallback>
                <p:oleObj name="Документ" r:id="rId4" imgW="9251940" imgH="6676989" progId="Word.Document.12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48680"/>
                        <a:ext cx="8215370" cy="5929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80084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Я\Desktop\288006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9224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\зима\14.jpg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319600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Narrow" pitchFamily="34" charset="0"/>
              </a:rPr>
              <a:t>Ученики </a:t>
            </a:r>
          </a:p>
          <a:p>
            <a:r>
              <a:rPr lang="ru-RU" sz="4400" b="1" dirty="0">
                <a:solidFill>
                  <a:srgbClr val="FF0000"/>
                </a:solidFill>
                <a:latin typeface="Arial Narrow" pitchFamily="34" charset="0"/>
              </a:rPr>
              <a:t>2 класса – </a:t>
            </a:r>
          </a:p>
          <a:p>
            <a:r>
              <a:rPr lang="ru-RU" sz="4400" b="1" dirty="0">
                <a:solidFill>
                  <a:srgbClr val="FF0000"/>
                </a:solidFill>
                <a:latin typeface="Arial Narrow" pitchFamily="34" charset="0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44520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Домашнее задание </a:t>
            </a:r>
          </a:p>
          <a:p>
            <a:endParaRPr lang="ru-RU" sz="4000" dirty="0">
              <a:solidFill>
                <a:srgbClr val="FF0000"/>
              </a:solidFill>
            </a:endParaRPr>
          </a:p>
          <a:p>
            <a:r>
              <a:rPr lang="ru-RU" sz="4000" dirty="0">
                <a:solidFill>
                  <a:srgbClr val="FF0000"/>
                </a:solidFill>
              </a:rPr>
              <a:t>Стр. </a:t>
            </a:r>
            <a:r>
              <a:rPr lang="ru-RU" sz="4000">
                <a:solidFill>
                  <a:srgbClr val="FF0000"/>
                </a:solidFill>
              </a:rPr>
              <a:t>73, №10, 12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88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9614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Источники: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7920880" cy="4298032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</a:rPr>
              <a:t>Шаблон </a:t>
            </a:r>
            <a:r>
              <a:rPr lang="ru-RU" sz="1600" u="sng" dirty="0">
                <a:solidFill>
                  <a:srgbClr val="FF0000"/>
                </a:solidFill>
                <a:hlinkClick r:id="rId2"/>
              </a:rPr>
              <a:t>http://ya-umni4ka.ru/wp-content/uploads/2012/12/5-300x222.jpg</a:t>
            </a:r>
            <a:endParaRPr lang="ru-RU" sz="1600" dirty="0">
              <a:solidFill>
                <a:srgbClr val="FF0000"/>
              </a:solidFill>
            </a:endParaRPr>
          </a:p>
          <a:p>
            <a:pPr algn="l"/>
            <a:r>
              <a:rPr lang="ru-RU" sz="1600" dirty="0">
                <a:solidFill>
                  <a:srgbClr val="FF0000"/>
                </a:solidFill>
              </a:rPr>
              <a:t>Дед Мороз  </a:t>
            </a:r>
            <a:r>
              <a:rPr lang="ru-RU" sz="1600" u="sng" dirty="0">
                <a:solidFill>
                  <a:srgbClr val="FF0000"/>
                </a:solidFill>
                <a:hlinkClick r:id="rId3"/>
              </a:rPr>
              <a:t>http://im5-tub-kz.yandex.net/i?id=466776328-37-72&amp;n=21</a:t>
            </a:r>
            <a:endParaRPr lang="ru-RU" sz="1600" dirty="0">
              <a:solidFill>
                <a:srgbClr val="FF0000"/>
              </a:solidFill>
            </a:endParaRPr>
          </a:p>
          <a:p>
            <a:pPr algn="l"/>
            <a:r>
              <a:rPr lang="ru-RU" sz="1600" dirty="0">
                <a:solidFill>
                  <a:srgbClr val="FF0000"/>
                </a:solidFill>
              </a:rPr>
              <a:t>Письмо </a:t>
            </a:r>
            <a:r>
              <a:rPr lang="ru-RU" sz="1600" u="sng" dirty="0">
                <a:solidFill>
                  <a:srgbClr val="FF0000"/>
                </a:solidFill>
                <a:hlinkClick r:id="rId4"/>
              </a:rPr>
              <a:t>http://animo2.ucoz.ru/_ph/14/2/629513857.gif</a:t>
            </a:r>
            <a:endParaRPr lang="ru-RU" sz="1600" dirty="0">
              <a:solidFill>
                <a:srgbClr val="FF0000"/>
              </a:solidFill>
            </a:endParaRPr>
          </a:p>
          <a:p>
            <a:pPr algn="l"/>
            <a:r>
              <a:rPr lang="ru-RU" sz="1600" dirty="0">
                <a:solidFill>
                  <a:srgbClr val="FF0000"/>
                </a:solidFill>
              </a:rPr>
              <a:t>Дед </a:t>
            </a:r>
            <a:r>
              <a:rPr lang="ru-RU" sz="1600" u="sng" dirty="0">
                <a:solidFill>
                  <a:srgbClr val="FF0000"/>
                </a:solidFill>
                <a:hlinkClick r:id="rId5"/>
              </a:rPr>
              <a:t>http://mirgif.com/3/ded_moroz.gif</a:t>
            </a:r>
            <a:endParaRPr lang="ru-RU" sz="1600" dirty="0">
              <a:solidFill>
                <a:srgbClr val="FF0000"/>
              </a:solidFill>
            </a:endParaRPr>
          </a:p>
          <a:p>
            <a:pPr algn="l"/>
            <a:r>
              <a:rPr lang="ru-RU" sz="1600" dirty="0">
                <a:solidFill>
                  <a:srgbClr val="FF0000"/>
                </a:solidFill>
              </a:rPr>
              <a:t>Снеговики </a:t>
            </a:r>
            <a:r>
              <a:rPr lang="ru-RU" sz="1600" u="sng" dirty="0">
                <a:solidFill>
                  <a:srgbClr val="FF0000"/>
                </a:solidFill>
                <a:hlinkClick r:id="rId6"/>
              </a:rPr>
              <a:t>http://im5-tub-kz.yandex.net/i?id=273009875-23-72&amp;n=21</a:t>
            </a:r>
            <a:endParaRPr lang="ru-RU" sz="1600" dirty="0">
              <a:solidFill>
                <a:srgbClr val="FF0000"/>
              </a:solidFill>
            </a:endParaRPr>
          </a:p>
          <a:p>
            <a:pPr algn="l"/>
            <a:r>
              <a:rPr lang="ru-RU" sz="1600" dirty="0">
                <a:solidFill>
                  <a:srgbClr val="FF0000"/>
                </a:solidFill>
              </a:rPr>
              <a:t>Елка </a:t>
            </a:r>
            <a:r>
              <a:rPr lang="ru-RU" sz="1600" u="sng" dirty="0">
                <a:solidFill>
                  <a:srgbClr val="FF0000"/>
                </a:solidFill>
                <a:hlinkClick r:id="rId7"/>
              </a:rPr>
              <a:t>http://mp3dot.ru/images/art/4/9/b/d/b_49bd08c477756f6.jpeg</a:t>
            </a:r>
            <a:endParaRPr lang="ru-RU" sz="1600" dirty="0">
              <a:solidFill>
                <a:srgbClr val="FF0000"/>
              </a:solidFill>
            </a:endParaRPr>
          </a:p>
          <a:p>
            <a:pPr algn="l"/>
            <a:r>
              <a:rPr lang="ru-RU" sz="1600" dirty="0">
                <a:solidFill>
                  <a:srgbClr val="FF0000"/>
                </a:solidFill>
              </a:rPr>
              <a:t>Елка </a:t>
            </a:r>
            <a:r>
              <a:rPr lang="ru-RU" sz="1600" u="sng" dirty="0">
                <a:solidFill>
                  <a:srgbClr val="FF0000"/>
                </a:solidFill>
                <a:hlinkClick r:id="rId8"/>
              </a:rPr>
              <a:t>http://terenyplus.lviv.ua/wp-content/uploads/2013/01/yalynka-1.gif</a:t>
            </a:r>
            <a:endParaRPr lang="ru-RU" sz="1600" dirty="0">
              <a:solidFill>
                <a:srgbClr val="FF0000"/>
              </a:solidFill>
            </a:endParaRPr>
          </a:p>
          <a:p>
            <a:pPr algn="l"/>
            <a:r>
              <a:rPr lang="ru-RU" sz="1600" dirty="0">
                <a:solidFill>
                  <a:srgbClr val="FF0000"/>
                </a:solidFill>
              </a:rPr>
              <a:t>Подарок </a:t>
            </a:r>
            <a:r>
              <a:rPr lang="ru-RU" sz="1600" u="sng" dirty="0">
                <a:solidFill>
                  <a:srgbClr val="FF0000"/>
                </a:solidFill>
                <a:hlinkClick r:id="rId9"/>
              </a:rPr>
              <a:t>http://miranimashki.ru/_ph/99/2/91659563.gif</a:t>
            </a:r>
            <a:endParaRPr lang="ru-RU" sz="1600" u="sng" dirty="0">
              <a:solidFill>
                <a:srgbClr val="FF0000"/>
              </a:solidFill>
            </a:endParaRPr>
          </a:p>
          <a:p>
            <a:pPr algn="l"/>
            <a:r>
              <a:rPr lang="ru-RU" sz="1600" u="sng" dirty="0">
                <a:solidFill>
                  <a:srgbClr val="FF0000"/>
                </a:solidFill>
              </a:rPr>
              <a:t>Ёлочный шар   </a:t>
            </a:r>
            <a:r>
              <a:rPr lang="en-US" sz="1600" u="sng" dirty="0">
                <a:solidFill>
                  <a:srgbClr val="FF0000"/>
                </a:solidFill>
                <a:hlinkClick r:id="rId10"/>
              </a:rPr>
              <a:t>http://img.sotmarket.ru/img/detskie_tovary/novogodnie_tovary/elochnie_igrushki/volshebnaya_strana/f03_volshebnaya_strana_101708.png</a:t>
            </a:r>
            <a:r>
              <a:rPr lang="ru-RU" sz="1600" u="sng" dirty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ru-RU" sz="1600" u="sng" dirty="0">
                <a:solidFill>
                  <a:srgbClr val="FF0000"/>
                </a:solidFill>
              </a:rPr>
              <a:t>Фрагменты мультфильма «Дед мороз и серый волк» (1978 год) </a:t>
            </a:r>
            <a:r>
              <a:rPr lang="en-US" sz="1600" dirty="0" err="1">
                <a:hlinkClick r:id="rId11"/>
              </a:rPr>
              <a:t>multxit.ru</a:t>
            </a:r>
            <a:r>
              <a:rPr lang="en-US" sz="1600" dirty="0" err="1"/>
              <a:t>›</a:t>
            </a:r>
            <a:r>
              <a:rPr lang="en-US" sz="1600" b="1" dirty="0" err="1">
                <a:hlinkClick r:id="rId12"/>
              </a:rPr>
              <a:t>ded</a:t>
            </a:r>
            <a:r>
              <a:rPr lang="en-US" sz="1600" dirty="0">
                <a:hlinkClick r:id="rId12"/>
              </a:rPr>
              <a:t>-</a:t>
            </a:r>
            <a:r>
              <a:rPr lang="en-US" sz="1600" b="1" dirty="0" err="1">
                <a:hlinkClick r:id="rId12"/>
              </a:rPr>
              <a:t>moroz</a:t>
            </a:r>
            <a:r>
              <a:rPr lang="en-US" sz="1600" dirty="0">
                <a:hlinkClick r:id="rId12"/>
              </a:rPr>
              <a:t>-</a:t>
            </a:r>
            <a:r>
              <a:rPr lang="en-US" sz="1600" b="1" dirty="0">
                <a:hlinkClick r:id="rId12"/>
              </a:rPr>
              <a:t>i</a:t>
            </a:r>
            <a:r>
              <a:rPr lang="en-US" sz="1600" dirty="0">
                <a:hlinkClick r:id="rId12"/>
              </a:rPr>
              <a:t>-</a:t>
            </a:r>
            <a:r>
              <a:rPr lang="en-US" sz="1600" b="1" dirty="0" err="1">
                <a:hlinkClick r:id="rId12"/>
              </a:rPr>
              <a:t>seryj</a:t>
            </a:r>
            <a:r>
              <a:rPr lang="en-US" sz="1600" dirty="0">
                <a:hlinkClick r:id="rId12"/>
              </a:rPr>
              <a:t>-</a:t>
            </a:r>
            <a:r>
              <a:rPr lang="en-US" sz="1600" b="1" dirty="0" err="1">
                <a:hlinkClick r:id="rId12"/>
              </a:rPr>
              <a:t>volk</a:t>
            </a:r>
            <a:r>
              <a:rPr lang="en-US" sz="1600" dirty="0">
                <a:hlinkClick r:id="rId12"/>
              </a:rPr>
              <a:t>/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4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4514056"/>
          </a:xfrm>
        </p:spPr>
        <p:txBody>
          <a:bodyPr/>
          <a:lstStyle/>
          <a:p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Волк похитил подарки!</a:t>
            </a:r>
          </a:p>
          <a:p>
            <a:pPr algn="l"/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На пути у волка встречаются задания. Помогите мне с ними справиться, чтобы вернуть подарки. </a:t>
            </a:r>
          </a:p>
          <a:p>
            <a:pPr algn="l"/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Ваш Дедушка Мороз.</a:t>
            </a:r>
          </a:p>
        </p:txBody>
      </p:sp>
      <p:pic>
        <p:nvPicPr>
          <p:cNvPr id="4" name="Picture 3" descr="C:\Users\Я\Desktop\письмо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99392"/>
            <a:ext cx="142815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05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с рабочего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00042"/>
            <a:ext cx="414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Narrow" pitchFamily="34" charset="0"/>
              </a:rPr>
              <a:t>Устный счет</a:t>
            </a:r>
          </a:p>
        </p:txBody>
      </p:sp>
      <p:pic>
        <p:nvPicPr>
          <p:cNvPr id="7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42852"/>
            <a:ext cx="1928826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489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5778" y="142852"/>
            <a:ext cx="1413940" cy="14139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500042"/>
            <a:ext cx="60580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1. Выбери знак, пропущенный</a:t>
            </a:r>
          </a:p>
          <a:p>
            <a: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в записи: </a:t>
            </a:r>
          </a:p>
          <a:p>
            <a:r>
              <a:rPr lang="ru-RU" sz="4000" b="1" i="1" dirty="0">
                <a:solidFill>
                  <a:srgbClr val="C00000"/>
                </a:solidFill>
                <a:latin typeface="Monotype Corsiva" pitchFamily="66" charset="0"/>
              </a:rPr>
              <a:t>40 мин…1 час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86222" y="2439034"/>
            <a:ext cx="3697560" cy="936730"/>
            <a:chOff x="658416" y="2416704"/>
            <a:chExt cx="3697560" cy="936730"/>
          </a:xfrm>
        </p:grpSpPr>
        <p:sp>
          <p:nvSpPr>
            <p:cNvPr id="8" name="Овал 7"/>
            <p:cNvSpPr/>
            <p:nvPr/>
          </p:nvSpPr>
          <p:spPr>
            <a:xfrm>
              <a:off x="1115616" y="2416704"/>
              <a:ext cx="324036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=</a:t>
              </a:r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658416" y="243903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А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86222" y="3450704"/>
            <a:ext cx="3697560" cy="936730"/>
            <a:chOff x="658416" y="2416704"/>
            <a:chExt cx="3697560" cy="936730"/>
          </a:xfrm>
        </p:grpSpPr>
        <p:sp>
          <p:nvSpPr>
            <p:cNvPr id="23" name="Овал 22"/>
            <p:cNvSpPr/>
            <p:nvPr/>
          </p:nvSpPr>
          <p:spPr>
            <a:xfrm>
              <a:off x="1115616" y="2416704"/>
              <a:ext cx="324036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 Narrow" pitchFamily="34" charset="0"/>
                </a:rPr>
                <a:t>&lt;</a:t>
              </a:r>
              <a:endParaRPr lang="ru-RU" sz="4000" b="1" dirty="0">
                <a:latin typeface="Arial Narrow" pitchFamily="34" charset="0"/>
              </a:endParaRPr>
            </a:p>
          </p:txBody>
        </p:sp>
        <p:sp>
          <p:nvSpPr>
            <p:cNvPr id="24" name="5-конечная звезда 23"/>
            <p:cNvSpPr/>
            <p:nvPr/>
          </p:nvSpPr>
          <p:spPr>
            <a:xfrm>
              <a:off x="658416" y="243903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В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14028" y="4603458"/>
            <a:ext cx="3697560" cy="936730"/>
            <a:chOff x="658416" y="2416704"/>
            <a:chExt cx="3697560" cy="936730"/>
          </a:xfrm>
        </p:grpSpPr>
        <p:sp>
          <p:nvSpPr>
            <p:cNvPr id="26" name="Овал 25"/>
            <p:cNvSpPr/>
            <p:nvPr/>
          </p:nvSpPr>
          <p:spPr>
            <a:xfrm>
              <a:off x="1115616" y="2416704"/>
              <a:ext cx="324036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 Narrow" pitchFamily="34" charset="0"/>
                </a:rPr>
                <a:t>&gt;</a:t>
              </a:r>
              <a:endParaRPr lang="ru-RU" sz="4000" b="1" dirty="0">
                <a:latin typeface="Arial Narrow" pitchFamily="34" charset="0"/>
              </a:endParaRPr>
            </a:p>
          </p:txBody>
        </p:sp>
        <p:sp>
          <p:nvSpPr>
            <p:cNvPr id="27" name="5-конечная звезда 26"/>
            <p:cNvSpPr/>
            <p:nvPr/>
          </p:nvSpPr>
          <p:spPr>
            <a:xfrm>
              <a:off x="658416" y="243903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С</a:t>
              </a:r>
            </a:p>
          </p:txBody>
        </p:sp>
      </p:grpSp>
      <p:sp>
        <p:nvSpPr>
          <p:cNvPr id="7" name="Скругленная прямоугольная выноска 6"/>
          <p:cNvSpPr/>
          <p:nvPr/>
        </p:nvSpPr>
        <p:spPr>
          <a:xfrm>
            <a:off x="6581772" y="1550845"/>
            <a:ext cx="1640976" cy="1196162"/>
          </a:xfrm>
          <a:prstGeom prst="wedgeRoundRectCallout">
            <a:avLst>
              <a:gd name="adj1" fmla="val -134532"/>
              <a:gd name="adj2" fmla="val 215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 Narrow" pitchFamily="34" charset="0"/>
              </a:rPr>
              <a:t>Неверно!</a:t>
            </a: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6986731" y="1635442"/>
            <a:ext cx="1640840" cy="1195705"/>
          </a:xfrm>
          <a:prstGeom prst="wedgeRoundRectCallout">
            <a:avLst>
              <a:gd name="adj1" fmla="val -134532"/>
              <a:gd name="adj2" fmla="val 215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200" dirty="0">
                <a:solidFill>
                  <a:srgbClr val="FFFFFF"/>
                </a:solidFill>
                <a:effectLst/>
                <a:latin typeface="Arial Narrow"/>
                <a:ea typeface="Times New Roman"/>
                <a:cs typeface="Times New Roman"/>
              </a:rPr>
              <a:t>Неверно!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6534094" y="1469538"/>
            <a:ext cx="1640840" cy="1195705"/>
          </a:xfrm>
          <a:prstGeom prst="wedgeRoundRectCallout">
            <a:avLst>
              <a:gd name="adj1" fmla="val -134532"/>
              <a:gd name="adj2" fmla="val 215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200">
                <a:solidFill>
                  <a:srgbClr val="FF0000"/>
                </a:solidFill>
                <a:effectLst/>
                <a:latin typeface="Arial Narrow"/>
                <a:ea typeface="Times New Roman"/>
                <a:cs typeface="Times New Roman"/>
              </a:rPr>
              <a:t>Вариант В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555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5778" y="142852"/>
            <a:ext cx="1413940" cy="14139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0680" y="340963"/>
            <a:ext cx="71261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2. Маша сделала из бумаги 9 фонариков, а Алеша – на 3 фонарика больше. Сколько фонариков сделал Алеша?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86222" y="2439034"/>
            <a:ext cx="4029793" cy="936730"/>
            <a:chOff x="658416" y="2416704"/>
            <a:chExt cx="4029793" cy="936730"/>
          </a:xfrm>
        </p:grpSpPr>
        <p:sp>
          <p:nvSpPr>
            <p:cNvPr id="8" name="Овал 7"/>
            <p:cNvSpPr/>
            <p:nvPr/>
          </p:nvSpPr>
          <p:spPr>
            <a:xfrm>
              <a:off x="1192310" y="2416704"/>
              <a:ext cx="3495899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6 фон. </a:t>
              </a:r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658416" y="243903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А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86222" y="3450704"/>
            <a:ext cx="4317826" cy="936730"/>
            <a:chOff x="658416" y="2416704"/>
            <a:chExt cx="3697560" cy="936730"/>
          </a:xfrm>
        </p:grpSpPr>
        <p:sp>
          <p:nvSpPr>
            <p:cNvPr id="23" name="Овал 22"/>
            <p:cNvSpPr/>
            <p:nvPr/>
          </p:nvSpPr>
          <p:spPr>
            <a:xfrm>
              <a:off x="1115616" y="2416704"/>
              <a:ext cx="324036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12 фон.</a:t>
              </a:r>
            </a:p>
          </p:txBody>
        </p:sp>
        <p:sp>
          <p:nvSpPr>
            <p:cNvPr id="24" name="5-конечная звезда 23"/>
            <p:cNvSpPr/>
            <p:nvPr/>
          </p:nvSpPr>
          <p:spPr>
            <a:xfrm>
              <a:off x="658416" y="243903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В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14028" y="4603458"/>
            <a:ext cx="4290020" cy="936730"/>
            <a:chOff x="658416" y="2416704"/>
            <a:chExt cx="3697560" cy="936730"/>
          </a:xfrm>
        </p:grpSpPr>
        <p:sp>
          <p:nvSpPr>
            <p:cNvPr id="26" name="Овал 25"/>
            <p:cNvSpPr/>
            <p:nvPr/>
          </p:nvSpPr>
          <p:spPr>
            <a:xfrm>
              <a:off x="1115616" y="2416704"/>
              <a:ext cx="324036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21 фон.</a:t>
              </a:r>
            </a:p>
          </p:txBody>
        </p:sp>
        <p:sp>
          <p:nvSpPr>
            <p:cNvPr id="27" name="5-конечная звезда 26"/>
            <p:cNvSpPr/>
            <p:nvPr/>
          </p:nvSpPr>
          <p:spPr>
            <a:xfrm>
              <a:off x="658416" y="243903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С</a:t>
              </a:r>
            </a:p>
          </p:txBody>
        </p:sp>
      </p:grpSp>
      <p:sp>
        <p:nvSpPr>
          <p:cNvPr id="17" name="Скругленная прямоугольная выноска 16"/>
          <p:cNvSpPr/>
          <p:nvPr/>
        </p:nvSpPr>
        <p:spPr>
          <a:xfrm>
            <a:off x="6804248" y="2026581"/>
            <a:ext cx="1640840" cy="1195705"/>
          </a:xfrm>
          <a:prstGeom prst="wedgeRoundRectCallout">
            <a:avLst>
              <a:gd name="adj1" fmla="val -134532"/>
              <a:gd name="adj2" fmla="val 215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200" dirty="0">
                <a:solidFill>
                  <a:srgbClr val="FFFFFF"/>
                </a:solidFill>
                <a:effectLst/>
                <a:latin typeface="Arial Narrow"/>
                <a:ea typeface="Times New Roman"/>
                <a:cs typeface="Times New Roman"/>
              </a:rPr>
              <a:t>Неверно!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695358" y="1863511"/>
            <a:ext cx="1640840" cy="1195705"/>
          </a:xfrm>
          <a:prstGeom prst="wedgeRoundRectCallout">
            <a:avLst>
              <a:gd name="adj1" fmla="val -134532"/>
              <a:gd name="adj2" fmla="val 215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200">
                <a:solidFill>
                  <a:srgbClr val="FF0000"/>
                </a:solidFill>
                <a:effectLst/>
                <a:latin typeface="Arial Narrow"/>
                <a:ea typeface="Times New Roman"/>
                <a:cs typeface="Times New Roman"/>
              </a:rPr>
              <a:t>Вариант В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806674" y="1776242"/>
            <a:ext cx="1640840" cy="1195705"/>
          </a:xfrm>
          <a:prstGeom prst="wedgeRoundRectCallout">
            <a:avLst>
              <a:gd name="adj1" fmla="val -134532"/>
              <a:gd name="adj2" fmla="val 215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200" dirty="0">
                <a:solidFill>
                  <a:srgbClr val="FFFFFF"/>
                </a:solidFill>
                <a:effectLst/>
                <a:latin typeface="Arial Narrow"/>
                <a:ea typeface="Times New Roman"/>
                <a:cs typeface="Times New Roman"/>
              </a:rPr>
              <a:t>Неверно!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317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3810" y="142852"/>
            <a:ext cx="1125908" cy="11259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500042"/>
            <a:ext cx="72298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3. Найди сумму длин трёх отрезков </a:t>
            </a:r>
          </a:p>
          <a:p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мишуры, если первый имеет длину</a:t>
            </a:r>
          </a:p>
          <a:p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5 см, второй 4 см, третий 3 см.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86222" y="2439034"/>
            <a:ext cx="3697560" cy="936730"/>
            <a:chOff x="658416" y="2416704"/>
            <a:chExt cx="3697560" cy="936730"/>
          </a:xfrm>
        </p:grpSpPr>
        <p:sp>
          <p:nvSpPr>
            <p:cNvPr id="8" name="Овал 7"/>
            <p:cNvSpPr/>
            <p:nvPr/>
          </p:nvSpPr>
          <p:spPr>
            <a:xfrm>
              <a:off x="1115616" y="2416704"/>
              <a:ext cx="324036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13 см</a:t>
              </a:r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658416" y="243903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А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86222" y="3450704"/>
            <a:ext cx="3697560" cy="936730"/>
            <a:chOff x="658416" y="2416704"/>
            <a:chExt cx="3697560" cy="936730"/>
          </a:xfrm>
        </p:grpSpPr>
        <p:sp>
          <p:nvSpPr>
            <p:cNvPr id="23" name="Овал 22"/>
            <p:cNvSpPr/>
            <p:nvPr/>
          </p:nvSpPr>
          <p:spPr>
            <a:xfrm>
              <a:off x="1115616" y="2416704"/>
              <a:ext cx="324036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9 см</a:t>
              </a:r>
            </a:p>
          </p:txBody>
        </p:sp>
        <p:sp>
          <p:nvSpPr>
            <p:cNvPr id="24" name="5-конечная звезда 23"/>
            <p:cNvSpPr/>
            <p:nvPr/>
          </p:nvSpPr>
          <p:spPr>
            <a:xfrm>
              <a:off x="658416" y="243903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В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14028" y="4603458"/>
            <a:ext cx="3697560" cy="936730"/>
            <a:chOff x="658416" y="2416704"/>
            <a:chExt cx="3697560" cy="936730"/>
          </a:xfrm>
        </p:grpSpPr>
        <p:sp>
          <p:nvSpPr>
            <p:cNvPr id="26" name="Овал 25"/>
            <p:cNvSpPr/>
            <p:nvPr/>
          </p:nvSpPr>
          <p:spPr>
            <a:xfrm>
              <a:off x="1115616" y="2416704"/>
              <a:ext cx="324036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12 см</a:t>
              </a:r>
            </a:p>
          </p:txBody>
        </p:sp>
        <p:sp>
          <p:nvSpPr>
            <p:cNvPr id="27" name="5-конечная звезда 26"/>
            <p:cNvSpPr/>
            <p:nvPr/>
          </p:nvSpPr>
          <p:spPr>
            <a:xfrm>
              <a:off x="658416" y="243903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С</a:t>
              </a:r>
            </a:p>
          </p:txBody>
        </p:sp>
      </p:grpSp>
      <p:sp>
        <p:nvSpPr>
          <p:cNvPr id="15" name="Скругленная прямоугольная выноска 14"/>
          <p:cNvSpPr/>
          <p:nvPr/>
        </p:nvSpPr>
        <p:spPr>
          <a:xfrm>
            <a:off x="6517686" y="2461447"/>
            <a:ext cx="1640840" cy="1195705"/>
          </a:xfrm>
          <a:prstGeom prst="wedgeRoundRectCallout">
            <a:avLst>
              <a:gd name="adj1" fmla="val -134532"/>
              <a:gd name="adj2" fmla="val 215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200" dirty="0">
                <a:solidFill>
                  <a:srgbClr val="FFFFFF"/>
                </a:solidFill>
                <a:effectLst/>
                <a:latin typeface="Arial Narrow"/>
                <a:ea typeface="Times New Roman"/>
                <a:cs typeface="Times New Roman"/>
              </a:rPr>
              <a:t>Неверно!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725924" y="2320711"/>
            <a:ext cx="1640840" cy="1195705"/>
          </a:xfrm>
          <a:prstGeom prst="wedgeRoundRectCallout">
            <a:avLst>
              <a:gd name="adj1" fmla="val -134532"/>
              <a:gd name="adj2" fmla="val 215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200">
                <a:solidFill>
                  <a:srgbClr val="FFFFFF"/>
                </a:solidFill>
                <a:effectLst/>
                <a:latin typeface="Arial Narrow"/>
                <a:ea typeface="Times New Roman"/>
                <a:cs typeface="Times New Roman"/>
              </a:rPr>
              <a:t>Неверно!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876256" y="2298381"/>
            <a:ext cx="1640840" cy="1195705"/>
          </a:xfrm>
          <a:prstGeom prst="wedgeRoundRectCallout">
            <a:avLst>
              <a:gd name="adj1" fmla="val -134532"/>
              <a:gd name="adj2" fmla="val 215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200">
                <a:solidFill>
                  <a:srgbClr val="FF0000"/>
                </a:solidFill>
                <a:effectLst/>
                <a:latin typeface="Arial Narrow"/>
                <a:ea typeface="Times New Roman"/>
                <a:cs typeface="Times New Roman"/>
              </a:rPr>
              <a:t>Вариант С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303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498" y="142852"/>
            <a:ext cx="1413940" cy="14139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500042"/>
            <a:ext cx="74126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4. В коробке было 2 десятка пуговиц. </a:t>
            </a:r>
          </a:p>
          <a:p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К новогоднему костюму пришили </a:t>
            </a:r>
          </a:p>
          <a:p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5 больших и 3 маленьких пуговицы. </a:t>
            </a:r>
          </a:p>
          <a:p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Сколько пуговиц осталось?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26598" y="2918564"/>
            <a:ext cx="4637490" cy="936730"/>
            <a:chOff x="658416" y="2416704"/>
            <a:chExt cx="3697560" cy="936730"/>
          </a:xfrm>
        </p:grpSpPr>
        <p:sp>
          <p:nvSpPr>
            <p:cNvPr id="8" name="Овал 7"/>
            <p:cNvSpPr/>
            <p:nvPr/>
          </p:nvSpPr>
          <p:spPr>
            <a:xfrm>
              <a:off x="1115616" y="2416704"/>
              <a:ext cx="324036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latin typeface="Arial Narrow" pitchFamily="34" charset="0"/>
                </a:rPr>
                <a:t>12 пуговиц</a:t>
              </a:r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658416" y="243903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А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26598" y="3930234"/>
            <a:ext cx="4637490" cy="936730"/>
            <a:chOff x="658416" y="2416704"/>
            <a:chExt cx="3697560" cy="936730"/>
          </a:xfrm>
        </p:grpSpPr>
        <p:sp>
          <p:nvSpPr>
            <p:cNvPr id="23" name="Овал 22"/>
            <p:cNvSpPr/>
            <p:nvPr/>
          </p:nvSpPr>
          <p:spPr>
            <a:xfrm>
              <a:off x="1115616" y="2416704"/>
              <a:ext cx="324036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latin typeface="Arial Narrow" pitchFamily="34" charset="0"/>
                </a:rPr>
                <a:t>11 пуговиц</a:t>
              </a:r>
            </a:p>
          </p:txBody>
        </p:sp>
        <p:sp>
          <p:nvSpPr>
            <p:cNvPr id="24" name="5-конечная звезда 23"/>
            <p:cNvSpPr/>
            <p:nvPr/>
          </p:nvSpPr>
          <p:spPr>
            <a:xfrm>
              <a:off x="658416" y="243903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В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54404" y="5082988"/>
            <a:ext cx="4465668" cy="936730"/>
            <a:chOff x="658416" y="2416704"/>
            <a:chExt cx="3697560" cy="936730"/>
          </a:xfrm>
        </p:grpSpPr>
        <p:sp>
          <p:nvSpPr>
            <p:cNvPr id="26" name="Овал 25"/>
            <p:cNvSpPr/>
            <p:nvPr/>
          </p:nvSpPr>
          <p:spPr>
            <a:xfrm>
              <a:off x="1115616" y="2416704"/>
              <a:ext cx="324036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latin typeface="Arial Narrow" pitchFamily="34" charset="0"/>
                </a:rPr>
                <a:t>10 пуговиц</a:t>
              </a:r>
            </a:p>
          </p:txBody>
        </p:sp>
        <p:sp>
          <p:nvSpPr>
            <p:cNvPr id="27" name="5-конечная звезда 26"/>
            <p:cNvSpPr/>
            <p:nvPr/>
          </p:nvSpPr>
          <p:spPr>
            <a:xfrm>
              <a:off x="658416" y="243903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Narrow" pitchFamily="34" charset="0"/>
                </a:rPr>
                <a:t>С</a:t>
              </a:r>
            </a:p>
          </p:txBody>
        </p:sp>
      </p:grpSp>
      <p:sp>
        <p:nvSpPr>
          <p:cNvPr id="16" name="Скругленная прямоугольная выноска 15"/>
          <p:cNvSpPr/>
          <p:nvPr/>
        </p:nvSpPr>
        <p:spPr>
          <a:xfrm>
            <a:off x="6516216" y="2903316"/>
            <a:ext cx="1640840" cy="1195705"/>
          </a:xfrm>
          <a:prstGeom prst="wedgeRoundRectCallout">
            <a:avLst>
              <a:gd name="adj1" fmla="val -134532"/>
              <a:gd name="adj2" fmla="val 215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200">
                <a:solidFill>
                  <a:srgbClr val="FF0000"/>
                </a:solidFill>
                <a:effectLst/>
                <a:latin typeface="Arial Narrow"/>
                <a:ea typeface="Times New Roman"/>
                <a:cs typeface="Times New Roman"/>
              </a:rPr>
              <a:t>Вариант А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876256" y="2610443"/>
            <a:ext cx="1640840" cy="1195705"/>
          </a:xfrm>
          <a:prstGeom prst="wedgeRoundRectCallout">
            <a:avLst>
              <a:gd name="adj1" fmla="val -134532"/>
              <a:gd name="adj2" fmla="val 215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200" dirty="0">
                <a:solidFill>
                  <a:srgbClr val="FFFFFF"/>
                </a:solidFill>
                <a:effectLst/>
                <a:latin typeface="Arial Narrow"/>
                <a:ea typeface="Times New Roman"/>
                <a:cs typeface="Times New Roman"/>
              </a:rPr>
              <a:t>Неверно!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7092280" y="2343041"/>
            <a:ext cx="1640840" cy="1195705"/>
          </a:xfrm>
          <a:prstGeom prst="wedgeRoundRectCallout">
            <a:avLst>
              <a:gd name="adj1" fmla="val -134532"/>
              <a:gd name="adj2" fmla="val 215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200">
                <a:solidFill>
                  <a:srgbClr val="FFFFFF"/>
                </a:solidFill>
                <a:effectLst/>
                <a:latin typeface="Arial Narrow"/>
                <a:ea typeface="Times New Roman"/>
                <a:cs typeface="Times New Roman"/>
              </a:rPr>
              <a:t>Неверно!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26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шаблон5</Template>
  <TotalTime>705</TotalTime>
  <Words>484</Words>
  <Application>Microsoft Office PowerPoint</Application>
  <PresentationFormat>Экран (4:3)</PresentationFormat>
  <Paragraphs>175</Paragraphs>
  <Slides>35</Slides>
  <Notes>3</Notes>
  <HiddenSlides>0</HiddenSlides>
  <MMClips>3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Arial Narrow</vt:lpstr>
      <vt:lpstr>Calibri</vt:lpstr>
      <vt:lpstr>Monotype Corsiva</vt:lpstr>
      <vt:lpstr>Times New Roman</vt:lpstr>
      <vt:lpstr>шаблон5</vt:lpstr>
      <vt:lpstr>Документ</vt:lpstr>
      <vt:lpstr>Урок математики 2 класс  «Что узнали. Чему научились.»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Украшаем  ёлку. </vt:lpstr>
      <vt:lpstr>Решение задачи: 18 – 9 = 9 (ш.) Ответ: на 9 шаров.</vt:lpstr>
      <vt:lpstr>Готовим  подарки.</vt:lpstr>
      <vt:lpstr>Презентация PowerPoint</vt:lpstr>
      <vt:lpstr>Готовим  подарки.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2 класс «Закрепление»</dc:title>
  <dc:creator>Я</dc:creator>
  <cp:lastModifiedBy>Пользователь</cp:lastModifiedBy>
  <cp:revision>58</cp:revision>
  <cp:lastPrinted>2016-12-03T13:48:27Z</cp:lastPrinted>
  <dcterms:created xsi:type="dcterms:W3CDTF">2013-12-17T06:21:16Z</dcterms:created>
  <dcterms:modified xsi:type="dcterms:W3CDTF">2020-05-15T10:35:55Z</dcterms:modified>
</cp:coreProperties>
</file>