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2" r:id="rId14"/>
    <p:sldId id="280" r:id="rId15"/>
    <p:sldId id="267" r:id="rId16"/>
    <p:sldId id="268" r:id="rId17"/>
    <p:sldId id="269" r:id="rId18"/>
    <p:sldId id="270" r:id="rId19"/>
    <p:sldId id="271" r:id="rId20"/>
    <p:sldId id="279" r:id="rId21"/>
    <p:sldId id="273" r:id="rId22"/>
    <p:sldId id="278" r:id="rId23"/>
    <p:sldId id="275" r:id="rId24"/>
    <p:sldId id="276" r:id="rId25"/>
    <p:sldId id="277" r:id="rId26"/>
    <p:sldId id="281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72FE8-06CE-428E-BCFE-7FDE810D3B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6B64DE-E5FD-466E-9F4B-8FE0AC4A55D8}" type="pres">
      <dgm:prSet presAssocID="{8A772FE8-06CE-428E-BCFE-7FDE810D3B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B490333-621F-4893-B8BA-67F7AB4B28FF}" type="presOf" srcId="{8A772FE8-06CE-428E-BCFE-7FDE810D3BA0}" destId="{B36B64DE-E5FD-466E-9F4B-8FE0AC4A55D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98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1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330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2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3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443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1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9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0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9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48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79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2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85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3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98B543-9495-40FA-BD0A-40870AB7D47D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2E3672-FB2D-4E00-AE23-4EECCC09D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6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130" y="185531"/>
            <a:ext cx="9872870" cy="1152939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</a:rPr>
              <a:t>Класс Птицы</a:t>
            </a:r>
            <a:endParaRPr lang="ru-RU" sz="8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43" y="3643123"/>
            <a:ext cx="7763378" cy="32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4661" y="1777997"/>
            <a:ext cx="72754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класс оперённых, теплокровных, яйцекладущих позвоночных, чьи передние конечности имеют форму крыльев. Изначально строение тела птиц приспособлено к полёту, хотя в настоящее время существует много видов нелетающих птиц. Ещё одним отличительным признаком птиц является также наличие клюва. На сегодняшний день на Земле обитает более 9800 различных видов.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4319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68" y="628512"/>
            <a:ext cx="9157254" cy="559586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86122" y="1669775"/>
            <a:ext cx="1497495" cy="3147346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>
                <a:solidFill>
                  <a:srgbClr val="00B050"/>
                </a:solidFill>
                <a:cs typeface="Tahoma" panose="020B0604030504040204" pitchFamily="34" charset="0"/>
              </a:rPr>
              <a:t>Органы выделения птиц – крупные бобовидные тазовые почки</a:t>
            </a:r>
            <a:r>
              <a:rPr lang="ru-RU" dirty="0">
                <a:solidFill>
                  <a:srgbClr val="172C07"/>
                </a:solidFill>
                <a:cs typeface="Tahoma" panose="020B060403050404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07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374" y="742120"/>
            <a:ext cx="3713552" cy="13782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72C07"/>
                </a:solidFill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rgbClr val="172C07"/>
                </a:solidFill>
                <a:cs typeface="Tahoma" panose="020B0604030504040204" pitchFamily="34" charset="0"/>
              </a:rPr>
            </a:br>
            <a:r>
              <a:rPr lang="ru-RU" dirty="0">
                <a:solidFill>
                  <a:srgbClr val="172C07"/>
                </a:solidFill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172C07"/>
                </a:solidFill>
                <a:cs typeface="Tahoma" panose="020B060403050404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cs typeface="Tahoma" panose="020B0604030504040204" pitchFamily="34" charset="0"/>
              </a:rPr>
              <a:t>Головной </a:t>
            </a:r>
            <a:r>
              <a:rPr lang="ru-RU" dirty="0">
                <a:solidFill>
                  <a:srgbClr val="FF0000"/>
                </a:solidFill>
                <a:cs typeface="Tahoma" panose="020B0604030504040204" pitchFamily="34" charset="0"/>
              </a:rPr>
              <a:t>мозг </a:t>
            </a:r>
            <a:r>
              <a:rPr lang="ru-RU" dirty="0">
                <a:solidFill>
                  <a:srgbClr val="172C07"/>
                </a:solidFill>
                <a:cs typeface="Tahoma" panose="020B0604030504040204" pitchFamily="34" charset="0"/>
              </a:rPr>
              <a:t>достаточно большой, развиты большие </a:t>
            </a:r>
            <a:r>
              <a:rPr lang="ru-RU" dirty="0" smtClean="0">
                <a:solidFill>
                  <a:srgbClr val="172C07"/>
                </a:solidFill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rgbClr val="172C07"/>
                </a:solidFill>
                <a:cs typeface="Tahoma" panose="020B0604030504040204" pitchFamily="34" charset="0"/>
              </a:rPr>
            </a:br>
            <a:r>
              <a:rPr lang="ru-RU" dirty="0" smtClean="0">
                <a:solidFill>
                  <a:srgbClr val="172C07"/>
                </a:solidFill>
                <a:cs typeface="Tahoma" panose="020B0604030504040204" pitchFamily="34" charset="0"/>
              </a:rPr>
              <a:t>полушария </a:t>
            </a:r>
            <a:r>
              <a:rPr lang="ru-RU" dirty="0">
                <a:solidFill>
                  <a:srgbClr val="172C07"/>
                </a:solidFill>
                <a:cs typeface="Tahoma" panose="020B0604030504040204" pitchFamily="34" charset="0"/>
              </a:rPr>
              <a:t>и мозжечок. </a:t>
            </a:r>
            <a:br>
              <a:rPr lang="ru-RU" dirty="0">
                <a:solidFill>
                  <a:srgbClr val="172C07"/>
                </a:solidFill>
                <a:cs typeface="Tahoma" panose="020B0604030504040204" pitchFamily="34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48" y="742121"/>
            <a:ext cx="6228522" cy="531412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1148" y="2014330"/>
            <a:ext cx="4121426" cy="329611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172C07"/>
                </a:solidFill>
                <a:cs typeface="Tahoma" panose="020B0604030504040204" pitchFamily="34" charset="0"/>
              </a:rPr>
              <a:t>У </a:t>
            </a:r>
            <a:r>
              <a:rPr lang="ru-RU" sz="2000" dirty="0">
                <a:solidFill>
                  <a:srgbClr val="172C07"/>
                </a:solidFill>
                <a:cs typeface="Tahoma" panose="020B0604030504040204" pitchFamily="34" charset="0"/>
              </a:rPr>
              <a:t>птиц </a:t>
            </a:r>
            <a:r>
              <a:rPr lang="ru-RU" sz="2000" dirty="0">
                <a:solidFill>
                  <a:srgbClr val="FF0000"/>
                </a:solidFill>
                <a:cs typeface="Tahoma" panose="020B0604030504040204" pitchFamily="34" charset="0"/>
              </a:rPr>
              <a:t>хорошо развиты зрение, </a:t>
            </a:r>
            <a:r>
              <a:rPr lang="ru-RU" sz="2000" dirty="0" smtClean="0">
                <a:solidFill>
                  <a:srgbClr val="FF0000"/>
                </a:solidFill>
                <a:cs typeface="Tahoma" panose="020B0604030504040204" pitchFamily="34" charset="0"/>
              </a:rPr>
              <a:t>слух,</a:t>
            </a:r>
            <a:r>
              <a:rPr lang="ru-RU" sz="2000" dirty="0" smtClean="0">
                <a:solidFill>
                  <a:srgbClr val="172C07"/>
                </a:solidFill>
                <a:cs typeface="Tahoma" panose="020B0604030504040204" pitchFamily="34" charset="0"/>
              </a:rPr>
              <a:t> а </a:t>
            </a:r>
            <a:r>
              <a:rPr lang="ru-RU" sz="2000" dirty="0">
                <a:solidFill>
                  <a:srgbClr val="172C07"/>
                </a:solidFill>
                <a:cs typeface="Tahoma" panose="020B0604030504040204" pitchFamily="34" charset="0"/>
              </a:rPr>
              <a:t>чувство равновесия; обоняние и вкус развиты плохо</a:t>
            </a:r>
            <a:r>
              <a:rPr lang="ru-RU" sz="2000" dirty="0" smtClean="0">
                <a:solidFill>
                  <a:srgbClr val="172C07"/>
                </a:solidFill>
                <a:cs typeface="Tahoma" panose="020B060403050404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cs typeface="Tahoma" panose="020B0604030504040204" pitchFamily="34" charset="0"/>
              </a:rPr>
              <a:t>Глазные яблоки большие и малоподвижные</a:t>
            </a:r>
            <a:r>
              <a:rPr lang="ru-RU" sz="2000" dirty="0">
                <a:solidFill>
                  <a:srgbClr val="172C07"/>
                </a:solidFill>
                <a:cs typeface="Tahoma" panose="020B0604030504040204" pitchFamily="34" charset="0"/>
              </a:rPr>
              <a:t>; ограниченность поля зрения компенсируется подвижностью шеи</a:t>
            </a:r>
            <a:r>
              <a:rPr lang="ru-RU" sz="2000" dirty="0" smtClean="0">
                <a:solidFill>
                  <a:srgbClr val="172C07"/>
                </a:solidFill>
                <a:cs typeface="Tahoma" panose="020B060403050404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00B050"/>
                </a:solidFill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cs typeface="Tahoma" panose="020B0604030504040204" pitchFamily="34" charset="0"/>
              </a:rPr>
              <a:t>Слух особенно хорошо развит у охотящихся в темноте птиц</a:t>
            </a:r>
            <a:r>
              <a:rPr lang="ru-RU" sz="2000" dirty="0">
                <a:solidFill>
                  <a:srgbClr val="172C07"/>
                </a:solidFill>
                <a:cs typeface="Tahoma" panose="020B0604030504040204" pitchFamily="34" charset="0"/>
              </a:rPr>
              <a:t>; пещерные птицы ориентируются при помощи </a:t>
            </a:r>
            <a:r>
              <a:rPr lang="ru-RU" sz="2000" dirty="0" err="1">
                <a:solidFill>
                  <a:srgbClr val="00B050"/>
                </a:solidFill>
                <a:cs typeface="Tahoma" panose="020B0604030504040204" pitchFamily="34" charset="0"/>
              </a:rPr>
              <a:t>эхолокации</a:t>
            </a:r>
            <a:r>
              <a:rPr lang="ru-RU" sz="2000" dirty="0">
                <a:solidFill>
                  <a:srgbClr val="00B050"/>
                </a:solidFill>
                <a:cs typeface="Tahoma" panose="020B0604030504040204" pitchFamily="34" charset="0"/>
              </a:rPr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540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722726"/>
            <a:ext cx="7252251" cy="78716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Пищеварение птиц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1563755"/>
            <a:ext cx="7142922" cy="44262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38052" y="1232452"/>
            <a:ext cx="333954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72C07"/>
                </a:solidFill>
                <a:cs typeface="Tahoma" panose="020B0604030504040204" pitchFamily="34" charset="0"/>
              </a:rPr>
              <a:t>В расширении пищевода – </a:t>
            </a:r>
            <a:r>
              <a:rPr lang="ru-RU" sz="2000" b="1" dirty="0">
                <a:solidFill>
                  <a:srgbClr val="FF0000"/>
                </a:solidFill>
                <a:cs typeface="Tahoma" panose="020B0604030504040204" pitchFamily="34" charset="0"/>
              </a:rPr>
              <a:t>зобе </a:t>
            </a:r>
            <a:r>
              <a:rPr lang="ru-RU" sz="2000" b="1" dirty="0">
                <a:solidFill>
                  <a:srgbClr val="002060"/>
                </a:solidFill>
                <a:cs typeface="Tahoma" panose="020B0604030504040204" pitchFamily="34" charset="0"/>
              </a:rPr>
              <a:t>– пища может временно храниться, размягчаясь</a:t>
            </a:r>
            <a:r>
              <a:rPr lang="ru-RU" sz="2000" b="1" dirty="0" smtClean="0">
                <a:solidFill>
                  <a:srgbClr val="002060"/>
                </a:solidFill>
                <a:cs typeface="Tahoma" panose="020B0604030504040204" pitchFamily="34" charset="0"/>
              </a:rPr>
              <a:t>.</a:t>
            </a:r>
          </a:p>
          <a:p>
            <a:endParaRPr lang="ru-RU" sz="2000" b="1" dirty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Tahoma" panose="020B0604030504040204" pitchFamily="34" charset="0"/>
              </a:rPr>
              <a:t>В мускульном отделе желудка </a:t>
            </a:r>
            <a:r>
              <a:rPr lang="ru-RU" sz="2000" b="1" dirty="0">
                <a:solidFill>
                  <a:srgbClr val="002060"/>
                </a:solidFill>
                <a:cs typeface="Tahoma" panose="020B0604030504040204" pitchFamily="34" charset="0"/>
              </a:rPr>
              <a:t>пища тщательно перетирается </a:t>
            </a:r>
            <a:r>
              <a:rPr lang="ru-RU" sz="2000" b="1" dirty="0">
                <a:solidFill>
                  <a:srgbClr val="172C07"/>
                </a:solidFill>
                <a:cs typeface="Tahoma" panose="020B0604030504040204" pitchFamily="34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cs typeface="Tahoma" panose="020B0604030504040204" pitchFamily="34" charset="0"/>
              </a:rPr>
              <a:t>напомним, что у птиц нет зубов</a:t>
            </a:r>
            <a:r>
              <a:rPr lang="ru-RU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);</a:t>
            </a:r>
          </a:p>
          <a:p>
            <a:r>
              <a:rPr lang="ru-RU" sz="20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Tahoma" panose="020B0604030504040204" pitchFamily="34" charset="0"/>
              </a:rPr>
              <a:t>в железистом отделе желудка и кишечнике </a:t>
            </a:r>
            <a:r>
              <a:rPr lang="ru-RU" sz="2000" b="1" dirty="0">
                <a:solidFill>
                  <a:srgbClr val="002060"/>
                </a:solidFill>
                <a:cs typeface="Tahoma" panose="020B0604030504040204" pitchFamily="34" charset="0"/>
              </a:rPr>
              <a:t>пища переваривается под действием ферментов. </a:t>
            </a:r>
            <a:endParaRPr lang="ru-RU" sz="2000" b="1" dirty="0" smtClean="0">
              <a:solidFill>
                <a:srgbClr val="002060"/>
              </a:solidFill>
              <a:cs typeface="Tahoma" panose="020B060403050404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cs typeface="Tahoma" panose="020B0604030504040204" pitchFamily="34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cs typeface="Tahoma" panose="020B0604030504040204" pitchFamily="34" charset="0"/>
              </a:rPr>
              <a:t>Толстая </a:t>
            </a:r>
            <a:r>
              <a:rPr lang="ru-RU" sz="2000" dirty="0">
                <a:solidFill>
                  <a:srgbClr val="7030A0"/>
                </a:solidFill>
                <a:cs typeface="Tahoma" panose="020B0604030504040204" pitchFamily="34" charset="0"/>
              </a:rPr>
              <a:t>кишка впадает в клоаку.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5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7" y="704212"/>
            <a:ext cx="8097080" cy="55956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24730" y="1384349"/>
            <a:ext cx="22793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cs typeface="Tahoma" panose="020B0604030504040204" pitchFamily="34" charset="0"/>
              </a:rPr>
              <a:t>. У самцов 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развиты </a:t>
            </a:r>
            <a:r>
              <a:rPr lang="ru-RU" b="1" dirty="0">
                <a:solidFill>
                  <a:srgbClr val="002060"/>
                </a:solidFill>
                <a:cs typeface="Tahoma" panose="020B0604030504040204" pitchFamily="34" charset="0"/>
              </a:rPr>
              <a:t>парные половые железы – семенники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, в то время как </a:t>
            </a:r>
            <a:r>
              <a:rPr lang="ru-RU" b="1" dirty="0">
                <a:solidFill>
                  <a:srgbClr val="FF0000"/>
                </a:solidFill>
                <a:cs typeface="Tahoma" panose="020B0604030504040204" pitchFamily="34" charset="0"/>
              </a:rPr>
              <a:t>у самок </a:t>
            </a:r>
            <a:r>
              <a:rPr lang="ru-RU" b="1" dirty="0">
                <a:solidFill>
                  <a:srgbClr val="002060"/>
                </a:solidFill>
                <a:cs typeface="Tahoma" panose="020B0604030504040204" pitchFamily="34" charset="0"/>
              </a:rPr>
              <a:t>сохраняются только левый яичник и яйцевод. </a:t>
            </a:r>
            <a:endParaRPr lang="ru-RU" b="1" dirty="0" smtClean="0">
              <a:solidFill>
                <a:srgbClr val="002060"/>
              </a:solidFill>
              <a:cs typeface="Tahoma" panose="020B0604030504040204" pitchFamily="34" charset="0"/>
            </a:endParaRPr>
          </a:p>
          <a:p>
            <a:endParaRPr lang="ru-RU" b="1" dirty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Семяпроводы 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от семенников </a:t>
            </a:r>
            <a:r>
              <a:rPr lang="ru-RU" b="1" dirty="0">
                <a:solidFill>
                  <a:srgbClr val="FF0000"/>
                </a:solidFill>
                <a:cs typeface="Tahoma" panose="020B0604030504040204" pitchFamily="34" charset="0"/>
              </a:rPr>
              <a:t>впадают в клоаку 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(лишь у примитивных птиц имеется </a:t>
            </a:r>
            <a:r>
              <a:rPr lang="ru-RU" b="1" dirty="0" err="1">
                <a:solidFill>
                  <a:srgbClr val="172C07"/>
                </a:solidFill>
                <a:cs typeface="Tahoma" panose="020B0604030504040204" pitchFamily="34" charset="0"/>
              </a:rPr>
              <a:t>копулятивный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 орган</a:t>
            </a:r>
            <a:r>
              <a:rPr lang="ru-RU" dirty="0">
                <a:solidFill>
                  <a:srgbClr val="172C07"/>
                </a:solidFill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904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662608"/>
            <a:ext cx="10469217" cy="55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9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020" y="766393"/>
            <a:ext cx="3718455" cy="1371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Обитание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0B050"/>
                </a:solidFill>
                <a:cs typeface="Tahoma" panose="020B0604030504040204" pitchFamily="34" charset="0"/>
              </a:rPr>
              <a:t>Птицы – экологически успешная группа животных, «захватившая» воздушную стихию от Арктики до Антарктиды, от уровня моря до высокогорий. </a:t>
            </a:r>
          </a:p>
          <a:p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Picture 6" descr="C:\Documents and Settings\LG\Рабочий стол\биология\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0397" y="766393"/>
            <a:ext cx="5353464" cy="53727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15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109" y="692061"/>
            <a:ext cx="2998752" cy="7686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Отряды птиц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66053" y="789289"/>
            <a:ext cx="5314121" cy="5287617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Отряд Страусообразные</a:t>
            </a:r>
          </a:p>
          <a:p>
            <a:r>
              <a:rPr lang="ru-RU" sz="2600" b="1" dirty="0" smtClean="0"/>
              <a:t>характеризуются </a:t>
            </a:r>
            <a:r>
              <a:rPr lang="ru-RU" sz="2600" b="1" dirty="0"/>
              <a:t>общими </a:t>
            </a:r>
            <a:r>
              <a:rPr lang="ru-RU" sz="2600" b="1" dirty="0" smtClean="0"/>
              <a:t>чертами- </a:t>
            </a:r>
            <a:r>
              <a:rPr lang="ru-RU" sz="2300" b="1" dirty="0" smtClean="0">
                <a:solidFill>
                  <a:srgbClr val="FF0000"/>
                </a:solidFill>
              </a:rPr>
              <a:t>отсутствием </a:t>
            </a:r>
            <a:r>
              <a:rPr lang="ru-RU" sz="2300" b="1" dirty="0">
                <a:solidFill>
                  <a:srgbClr val="FF0000"/>
                </a:solidFill>
              </a:rPr>
              <a:t>способностей летать</a:t>
            </a:r>
            <a:r>
              <a:rPr lang="ru-RU" sz="23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300" b="1" dirty="0" smtClean="0"/>
              <a:t> </a:t>
            </a:r>
            <a:r>
              <a:rPr lang="ru-RU" sz="2300" b="1" dirty="0"/>
              <a:t>У всех </a:t>
            </a:r>
            <a:r>
              <a:rPr lang="ru-RU" sz="2300" b="1" dirty="0" smtClean="0">
                <a:solidFill>
                  <a:srgbClr val="FF0000"/>
                </a:solidFill>
              </a:rPr>
              <a:t>недоразвиты </a:t>
            </a:r>
            <a:r>
              <a:rPr lang="ru-RU" sz="2300" b="1" dirty="0">
                <a:solidFill>
                  <a:srgbClr val="FF0000"/>
                </a:solidFill>
              </a:rPr>
              <a:t>крылья</a:t>
            </a:r>
            <a:r>
              <a:rPr lang="ru-RU" sz="2300" b="1" dirty="0"/>
              <a:t>, </a:t>
            </a:r>
            <a:r>
              <a:rPr lang="ru-RU" sz="2300" b="1" dirty="0">
                <a:solidFill>
                  <a:srgbClr val="FF0000"/>
                </a:solidFill>
              </a:rPr>
              <a:t>но развиты ноги</a:t>
            </a:r>
            <a:r>
              <a:rPr lang="ru-RU" sz="2300" b="1" dirty="0"/>
              <a:t>, на </a:t>
            </a:r>
            <a:r>
              <a:rPr lang="ru-RU" sz="2300" b="1" dirty="0">
                <a:solidFill>
                  <a:srgbClr val="002060"/>
                </a:solidFill>
              </a:rPr>
              <a:t>которых бывает от двух до четырёх </a:t>
            </a:r>
            <a:r>
              <a:rPr lang="ru-RU" sz="2300" b="1" dirty="0" smtClean="0">
                <a:solidFill>
                  <a:srgbClr val="002060"/>
                </a:solidFill>
              </a:rPr>
              <a:t>пальцев, направленных </a:t>
            </a:r>
            <a:r>
              <a:rPr lang="ru-RU" sz="2300" b="1" dirty="0">
                <a:solidFill>
                  <a:srgbClr val="002060"/>
                </a:solidFill>
              </a:rPr>
              <a:t>вперёд, </a:t>
            </a:r>
            <a:endParaRPr lang="ru-RU" sz="2300" b="1" dirty="0" smtClean="0">
              <a:solidFill>
                <a:srgbClr val="002060"/>
              </a:solidFill>
            </a:endParaRPr>
          </a:p>
          <a:p>
            <a:r>
              <a:rPr lang="ru-RU" sz="2900" b="1" dirty="0"/>
              <a:t>С</a:t>
            </a:r>
            <a:r>
              <a:rPr lang="ru-RU" sz="2900" b="1" dirty="0" smtClean="0"/>
              <a:t>амцы </a:t>
            </a:r>
            <a:r>
              <a:rPr lang="ru-RU" sz="2900" b="1" dirty="0"/>
              <a:t>бывают высотой 2,7 м и массой 90 кг. </a:t>
            </a:r>
            <a:endParaRPr lang="ru-RU" sz="2900" b="1" dirty="0" smtClean="0"/>
          </a:p>
          <a:p>
            <a:r>
              <a:rPr lang="ru-RU" sz="2300" b="1" dirty="0" smtClean="0">
                <a:solidFill>
                  <a:srgbClr val="FF0000"/>
                </a:solidFill>
              </a:rPr>
              <a:t>Все хорошо </a:t>
            </a:r>
            <a:r>
              <a:rPr lang="ru-RU" sz="2300" b="1" dirty="0">
                <a:solidFill>
                  <a:srgbClr val="FF0000"/>
                </a:solidFill>
              </a:rPr>
              <a:t>бегают, </a:t>
            </a:r>
            <a:r>
              <a:rPr lang="ru-RU" sz="2300" b="1" dirty="0"/>
              <a:t>развивая скорость около 50 км/ч</a:t>
            </a:r>
            <a:r>
              <a:rPr lang="ru-RU" sz="2300" b="1" dirty="0" smtClean="0"/>
              <a:t>.</a:t>
            </a:r>
          </a:p>
          <a:p>
            <a:r>
              <a:rPr lang="ru-RU" sz="2900" b="1" dirty="0" smtClean="0"/>
              <a:t> </a:t>
            </a:r>
            <a:r>
              <a:rPr lang="ru-RU" sz="2900" b="1" dirty="0"/>
              <a:t>Скелет не </a:t>
            </a:r>
            <a:r>
              <a:rPr lang="ru-RU" sz="2900" b="1" dirty="0" err="1"/>
              <a:t>пневматизирован</a:t>
            </a:r>
            <a:r>
              <a:rPr lang="ru-RU" sz="2300" b="1" dirty="0"/>
              <a:t>, </a:t>
            </a:r>
            <a:r>
              <a:rPr lang="ru-RU" sz="2300" b="1" dirty="0">
                <a:solidFill>
                  <a:srgbClr val="FF0000"/>
                </a:solidFill>
              </a:rPr>
              <a:t>киль отсутствует, перья имеют простое строение (без бородок). </a:t>
            </a:r>
            <a:endParaRPr lang="ru-RU" sz="2300" b="1" dirty="0" smtClean="0">
              <a:solidFill>
                <a:srgbClr val="FF0000"/>
              </a:solidFill>
            </a:endParaRPr>
          </a:p>
          <a:p>
            <a:r>
              <a:rPr lang="ru-RU" sz="2300" b="1" dirty="0" smtClean="0">
                <a:solidFill>
                  <a:srgbClr val="002060"/>
                </a:solidFill>
              </a:rPr>
              <a:t>Их объединяют </a:t>
            </a:r>
            <a:r>
              <a:rPr lang="ru-RU" sz="2300" b="1" dirty="0">
                <a:solidFill>
                  <a:srgbClr val="002060"/>
                </a:solidFill>
              </a:rPr>
              <a:t>общие особенности брачного поведения:</a:t>
            </a:r>
            <a:r>
              <a:rPr lang="ru-RU" sz="2300" b="1" dirty="0"/>
              <a:t> </a:t>
            </a:r>
            <a:r>
              <a:rPr lang="ru-RU" sz="2600" b="1" dirty="0"/>
              <a:t>насиживанием яиц и воспитанием птенцов занимаются самцы. </a:t>
            </a:r>
            <a:endParaRPr lang="ru-RU" sz="2600" b="1" dirty="0" smtClean="0"/>
          </a:p>
          <a:p>
            <a:r>
              <a:rPr lang="ru-RU" sz="2300" b="1" dirty="0" smtClean="0">
                <a:solidFill>
                  <a:srgbClr val="00B050"/>
                </a:solidFill>
              </a:rPr>
              <a:t>Эти </a:t>
            </a:r>
            <a:r>
              <a:rPr lang="ru-RU" sz="2300" b="1" dirty="0">
                <a:solidFill>
                  <a:srgbClr val="00B050"/>
                </a:solidFill>
              </a:rPr>
              <a:t>птицы-кочующие</a:t>
            </a:r>
            <a:r>
              <a:rPr lang="ru-RU" sz="2300" b="1" dirty="0"/>
              <a:t>, один самец водит 3-4 самок. В гнездах страусов, живущих на юге Африки, бывает до 80 яиц. Насиживают кладку по </a:t>
            </a:r>
            <a:r>
              <a:rPr lang="ru-RU" sz="2300" b="1" dirty="0" err="1"/>
              <a:t>очереди:днем-самка</a:t>
            </a:r>
            <a:r>
              <a:rPr lang="ru-RU" sz="2300" b="1" dirty="0"/>
              <a:t>, ночью-самец. </a:t>
            </a:r>
            <a:r>
              <a:rPr lang="ru-RU" sz="2300" b="1" dirty="0">
                <a:solidFill>
                  <a:srgbClr val="FF0000"/>
                </a:solidFill>
              </a:rPr>
              <a:t>Инкубация длится 42 дня</a:t>
            </a:r>
            <a:r>
              <a:rPr lang="ru-RU" sz="23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300" b="1" dirty="0" smtClean="0"/>
              <a:t> </a:t>
            </a:r>
            <a:r>
              <a:rPr lang="ru-RU" sz="2600" b="1" dirty="0">
                <a:solidFill>
                  <a:srgbClr val="00B050"/>
                </a:solidFill>
              </a:rPr>
              <a:t>Страусята вылупляются зрячие, покрытые пухом и способные к </a:t>
            </a:r>
            <a:r>
              <a:rPr lang="ru-RU" sz="2600" b="1" dirty="0" smtClean="0">
                <a:solidFill>
                  <a:srgbClr val="00B050"/>
                </a:solidFill>
              </a:rPr>
              <a:t>передвижению.(выводковые</a:t>
            </a:r>
            <a:r>
              <a:rPr lang="ru-RU" sz="2600" dirty="0" smtClean="0">
                <a:solidFill>
                  <a:srgbClr val="00B050"/>
                </a:solidFill>
              </a:rPr>
              <a:t>)</a:t>
            </a:r>
            <a:endParaRPr lang="ru-RU" sz="26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7676" y="999296"/>
            <a:ext cx="2703442" cy="4354582"/>
          </a:xfr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109" y="1506606"/>
            <a:ext cx="2640944" cy="3847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0662" y="5399798"/>
            <a:ext cx="23853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Африканский страус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80174" y="5540273"/>
            <a:ext cx="2114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/>
              <a:t>Самец страуса </a:t>
            </a:r>
          </a:p>
        </p:txBody>
      </p:sp>
    </p:spTree>
    <p:extLst>
      <p:ext uri="{BB962C8B-B14F-4D97-AF65-F5344CB8AC3E}">
        <p14:creationId xmlns:p14="http://schemas.microsoft.com/office/powerpoint/2010/main" val="183711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249" y="714515"/>
            <a:ext cx="4170017" cy="8985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Отряд </a:t>
            </a:r>
            <a:r>
              <a:rPr lang="ru-RU" sz="3600" b="1" dirty="0" err="1">
                <a:solidFill>
                  <a:srgbClr val="C00000"/>
                </a:solidFill>
              </a:rPr>
              <a:t>Нандуобразные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0335" y="738439"/>
            <a:ext cx="6066047" cy="5423822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/>
              <a:t>Отряд </a:t>
            </a:r>
            <a:r>
              <a:rPr lang="ru-RU" sz="3300" b="1" dirty="0" err="1"/>
              <a:t>Нандуобразные</a:t>
            </a:r>
            <a:r>
              <a:rPr lang="ru-RU" sz="3300" b="1" dirty="0"/>
              <a:t>, Бегающие, или Бескилевые птицы - объединяет</a:t>
            </a:r>
            <a:r>
              <a:rPr lang="ru-RU" sz="2900" b="1" dirty="0"/>
              <a:t> </a:t>
            </a:r>
            <a:r>
              <a:rPr lang="ru-RU" sz="2900" b="1" dirty="0">
                <a:solidFill>
                  <a:srgbClr val="FF0000"/>
                </a:solidFill>
              </a:rPr>
              <a:t>крупных нелетающих птицы, значительно мельче страусов. </a:t>
            </a:r>
            <a:r>
              <a:rPr lang="ru-RU" sz="3300" b="1" dirty="0"/>
              <a:t>Рост самца нанду  около 150 см, масса 50 кг</a:t>
            </a:r>
            <a:r>
              <a:rPr lang="ru-RU" sz="3300" b="1" dirty="0" smtClean="0"/>
              <a:t>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Киль </a:t>
            </a:r>
            <a:r>
              <a:rPr lang="ru-RU" sz="3200" b="1" dirty="0">
                <a:solidFill>
                  <a:srgbClr val="002060"/>
                </a:solidFill>
              </a:rPr>
              <a:t>грудины отсутствует, передняя конечность </a:t>
            </a:r>
            <a:r>
              <a:rPr lang="ru-RU" sz="3200" b="1" dirty="0" smtClean="0">
                <a:solidFill>
                  <a:srgbClr val="002060"/>
                </a:solidFill>
              </a:rPr>
              <a:t>недоразвита, </a:t>
            </a:r>
            <a:r>
              <a:rPr lang="ru-RU" sz="3200" b="1" dirty="0">
                <a:solidFill>
                  <a:srgbClr val="002060"/>
                </a:solidFill>
              </a:rPr>
              <a:t>скелет не </a:t>
            </a:r>
            <a:r>
              <a:rPr lang="ru-RU" sz="3200" b="1" dirty="0" err="1">
                <a:solidFill>
                  <a:srgbClr val="002060"/>
                </a:solidFill>
              </a:rPr>
              <a:t>пневматичен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300" b="1" dirty="0" smtClean="0"/>
              <a:t>Голова </a:t>
            </a:r>
            <a:r>
              <a:rPr lang="ru-RU" sz="3300" b="1" dirty="0"/>
              <a:t>и длинная шея покрыты </a:t>
            </a:r>
            <a:r>
              <a:rPr lang="ru-RU" sz="2900" b="1" dirty="0">
                <a:solidFill>
                  <a:srgbClr val="FF0000"/>
                </a:solidFill>
              </a:rPr>
              <a:t>мелкими перышками</a:t>
            </a:r>
            <a:r>
              <a:rPr lang="ru-RU" sz="2900" b="1" dirty="0"/>
              <a:t>, </a:t>
            </a:r>
            <a:r>
              <a:rPr lang="ru-RU" sz="3300" b="1" dirty="0">
                <a:solidFill>
                  <a:srgbClr val="002060"/>
                </a:solidFill>
              </a:rPr>
              <a:t>ноги сильные</a:t>
            </a:r>
            <a:r>
              <a:rPr lang="ru-RU" sz="2900" b="1" dirty="0"/>
              <a:t>, но уже </a:t>
            </a:r>
            <a:r>
              <a:rPr lang="ru-RU" sz="3600" b="1" dirty="0">
                <a:solidFill>
                  <a:srgbClr val="FF0000"/>
                </a:solidFill>
              </a:rPr>
              <a:t>не с двумя, а с тремя пальцами</a:t>
            </a:r>
            <a:r>
              <a:rPr lang="ru-RU" sz="3600" b="1" dirty="0"/>
              <a:t>. </a:t>
            </a:r>
            <a:endParaRPr lang="ru-RU" sz="3600" b="1" dirty="0" smtClean="0"/>
          </a:p>
          <a:p>
            <a:r>
              <a:rPr lang="ru-RU" sz="2900" b="1" dirty="0" smtClean="0">
                <a:solidFill>
                  <a:srgbClr val="002060"/>
                </a:solidFill>
              </a:rPr>
              <a:t>Рулевых </a:t>
            </a:r>
            <a:r>
              <a:rPr lang="ru-RU" sz="2900" b="1" dirty="0">
                <a:solidFill>
                  <a:srgbClr val="002060"/>
                </a:solidFill>
              </a:rPr>
              <a:t>перьев нет. Оперение серого цвета</a:t>
            </a:r>
            <a:r>
              <a:rPr lang="ru-RU" sz="29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900" b="1" dirty="0" smtClean="0"/>
              <a:t> </a:t>
            </a:r>
            <a:r>
              <a:rPr lang="ru-RU" sz="2900" b="1" dirty="0"/>
              <a:t>Самцы отличаются от самок </a:t>
            </a:r>
            <a:r>
              <a:rPr lang="ru-RU" sz="2900" b="1" dirty="0">
                <a:solidFill>
                  <a:srgbClr val="FF0000"/>
                </a:solidFill>
              </a:rPr>
              <a:t>только размерами</a:t>
            </a:r>
            <a:r>
              <a:rPr lang="ru-RU" sz="2900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900" b="1" dirty="0">
                <a:solidFill>
                  <a:srgbClr val="FF0000"/>
                </a:solidFill>
              </a:rPr>
              <a:t>В отряде одно семейство</a:t>
            </a:r>
            <a:r>
              <a:rPr lang="ru-RU" sz="2900" b="1" dirty="0"/>
              <a:t>. Распространен отряд в Южной Америке. </a:t>
            </a:r>
            <a:r>
              <a:rPr lang="ru-RU" sz="2900" b="1" dirty="0">
                <a:solidFill>
                  <a:srgbClr val="00B050"/>
                </a:solidFill>
              </a:rPr>
              <a:t>Северный нанду </a:t>
            </a:r>
            <a:r>
              <a:rPr lang="ru-RU" sz="2900" b="1" dirty="0"/>
              <a:t>населяет степи Бразилии и Аргентины, </a:t>
            </a:r>
            <a:r>
              <a:rPr lang="ru-RU" sz="2900" b="1" dirty="0">
                <a:solidFill>
                  <a:srgbClr val="00B050"/>
                </a:solidFill>
              </a:rPr>
              <a:t>а длинноклювый</a:t>
            </a:r>
            <a:r>
              <a:rPr lang="ru-RU" sz="2900" b="1" dirty="0"/>
              <a:t>, или дарвинов, нанду  распространен в </a:t>
            </a:r>
            <a:r>
              <a:rPr lang="ru-RU" sz="2900" b="1" dirty="0" err="1"/>
              <a:t>Патагонии</a:t>
            </a:r>
            <a:r>
              <a:rPr lang="ru-RU" sz="2900" b="1" dirty="0"/>
              <a:t> и в горных степях Анд. Он мельче северного нанду, темнее, имеет более слабые ноги и более длинный клюв. </a:t>
            </a:r>
            <a:br>
              <a:rPr lang="ru-RU" sz="2900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300" b="1" dirty="0">
                <a:solidFill>
                  <a:srgbClr val="C00000"/>
                </a:solidFill>
              </a:rPr>
              <a:t>Питаются нанду растительной пищей, а кроме того моллюсками, ящерицами и червями. </a:t>
            </a:r>
          </a:p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939" y="1868557"/>
            <a:ext cx="4147931" cy="3763617"/>
          </a:xfrm>
        </p:spPr>
      </p:pic>
    </p:spTree>
    <p:extLst>
      <p:ext uri="{BB962C8B-B14F-4D97-AF65-F5344CB8AC3E}">
        <p14:creationId xmlns:p14="http://schemas.microsoft.com/office/powerpoint/2010/main" val="81579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174" y="861391"/>
            <a:ext cx="4358493" cy="89599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Отряд </a:t>
            </a:r>
            <a:r>
              <a:rPr lang="ru-RU" sz="3200" b="1" dirty="0" err="1">
                <a:solidFill>
                  <a:srgbClr val="C00000"/>
                </a:solidFill>
              </a:rPr>
              <a:t>Казуарообразные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/>
              <a:t>Крупные </a:t>
            </a:r>
            <a:r>
              <a:rPr lang="ru-RU" dirty="0">
                <a:solidFill>
                  <a:srgbClr val="FF0000"/>
                </a:solidFill>
              </a:rPr>
              <a:t>нелетающие птицы</a:t>
            </a:r>
            <a:r>
              <a:rPr lang="ru-RU" dirty="0"/>
              <a:t>, имеющие еще </a:t>
            </a:r>
            <a:r>
              <a:rPr lang="ru-RU" dirty="0">
                <a:solidFill>
                  <a:srgbClr val="FF0000"/>
                </a:solidFill>
              </a:rPr>
              <a:t>более недоразвитые передние конечности.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Рулевых </a:t>
            </a:r>
            <a:r>
              <a:rPr lang="ru-RU" dirty="0">
                <a:solidFill>
                  <a:srgbClr val="002060"/>
                </a:solidFill>
              </a:rPr>
              <a:t>перьев </a:t>
            </a:r>
            <a:r>
              <a:rPr lang="ru-RU" dirty="0">
                <a:solidFill>
                  <a:srgbClr val="FF0000"/>
                </a:solidFill>
              </a:rPr>
              <a:t>нет.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Ноги </a:t>
            </a:r>
            <a:r>
              <a:rPr lang="ru-RU" dirty="0">
                <a:solidFill>
                  <a:srgbClr val="002060"/>
                </a:solidFill>
              </a:rPr>
              <a:t>сильные, </a:t>
            </a:r>
            <a:r>
              <a:rPr lang="ru-RU" dirty="0">
                <a:solidFill>
                  <a:srgbClr val="FF0000"/>
                </a:solidFill>
              </a:rPr>
              <a:t>трехпалые.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FF0000"/>
                </a:solidFill>
              </a:rPr>
              <a:t>Перья </a:t>
            </a:r>
            <a:r>
              <a:rPr lang="ru-RU" dirty="0">
                <a:solidFill>
                  <a:srgbClr val="FF0000"/>
                </a:solidFill>
              </a:rPr>
              <a:t>двуветвистые</a:t>
            </a:r>
            <a:r>
              <a:rPr lang="ru-RU" dirty="0"/>
              <a:t>, так как побочный ствол пера имеет такие же размеры, как и основной.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Отряд </a:t>
            </a:r>
            <a:r>
              <a:rPr lang="ru-RU" dirty="0"/>
              <a:t>распространен в Австралии, на Новой Гвинее и на некоторых рядом расположенных островах. </a:t>
            </a:r>
            <a:r>
              <a:rPr lang="ru-RU" dirty="0">
                <a:solidFill>
                  <a:srgbClr val="FF0000"/>
                </a:solidFill>
              </a:rPr>
              <a:t>В отряде 2 семейства: </a:t>
            </a:r>
            <a:r>
              <a:rPr lang="ru-RU" dirty="0" err="1">
                <a:solidFill>
                  <a:srgbClr val="FF0000"/>
                </a:solidFill>
              </a:rPr>
              <a:t>казуаровые</a:t>
            </a:r>
            <a:r>
              <a:rPr lang="ru-RU" dirty="0">
                <a:solidFill>
                  <a:srgbClr val="FF0000"/>
                </a:solidFill>
              </a:rPr>
              <a:t> и эму. Всего 4 вида.</a:t>
            </a:r>
          </a:p>
          <a:p>
            <a:pPr>
              <a:lnSpc>
                <a:spcPct val="80000"/>
              </a:lnSpc>
            </a:pPr>
            <a:r>
              <a:rPr lang="ru-RU" dirty="0"/>
              <a:t>    </a:t>
            </a:r>
            <a:r>
              <a:rPr lang="ru-RU" dirty="0">
                <a:solidFill>
                  <a:srgbClr val="00B050"/>
                </a:solidFill>
              </a:rPr>
              <a:t> К семейству </a:t>
            </a:r>
            <a:r>
              <a:rPr lang="ru-RU" dirty="0" err="1">
                <a:solidFill>
                  <a:srgbClr val="00B050"/>
                </a:solidFill>
              </a:rPr>
              <a:t>казуаровых</a:t>
            </a:r>
            <a:r>
              <a:rPr lang="ru-RU" dirty="0">
                <a:solidFill>
                  <a:srgbClr val="00B050"/>
                </a:solidFill>
              </a:rPr>
              <a:t> принадлежат крупные тяжеловесные птицы</a:t>
            </a:r>
            <a:r>
              <a:rPr lang="ru-RU" dirty="0"/>
              <a:t>, имеющие сжатый с боков клюв и роговой «шлем» на голове</a:t>
            </a:r>
            <a:r>
              <a:rPr lang="ru-RU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В </a:t>
            </a:r>
            <a:r>
              <a:rPr lang="ru-RU" dirty="0"/>
              <a:t>отличие от других не летающих птиц (</a:t>
            </a:r>
            <a:r>
              <a:rPr lang="ru-RU" dirty="0" err="1"/>
              <a:t>страусоподобных</a:t>
            </a:r>
            <a:r>
              <a:rPr lang="ru-RU" dirty="0"/>
              <a:t>), казуары </a:t>
            </a:r>
            <a:r>
              <a:rPr lang="ru-RU" dirty="0">
                <a:solidFill>
                  <a:srgbClr val="FF0000"/>
                </a:solidFill>
              </a:rPr>
              <a:t>населяют лесные заросли. </a:t>
            </a:r>
            <a:r>
              <a:rPr lang="ru-RU" dirty="0"/>
              <a:t>Распространены они на Новой Гвинее и прилежащих островах (Ару, Серам и др.) и на полуострове Кейп-Йорк (Австралия).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149" y="2027583"/>
            <a:ext cx="4517520" cy="4098580"/>
          </a:xfrm>
        </p:spPr>
      </p:pic>
    </p:spTree>
    <p:extLst>
      <p:ext uri="{BB962C8B-B14F-4D97-AF65-F5344CB8AC3E}">
        <p14:creationId xmlns:p14="http://schemas.microsoft.com/office/powerpoint/2010/main" val="3146617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426" y="781878"/>
            <a:ext cx="3938840" cy="49033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Отряд </a:t>
            </a:r>
            <a:r>
              <a:rPr lang="ru-RU" sz="2800" b="1" dirty="0" err="1">
                <a:solidFill>
                  <a:srgbClr val="C00000"/>
                </a:solidFill>
              </a:rPr>
              <a:t>Гусеобразные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Гусеобра́зные, или </a:t>
            </a:r>
            <a:r>
              <a:rPr lang="ru-RU" dirty="0" err="1">
                <a:solidFill>
                  <a:srgbClr val="00B050"/>
                </a:solidFill>
              </a:rPr>
              <a:t>пластинчатоклю́вые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 — отряд </a:t>
            </a:r>
            <a:r>
              <a:rPr lang="ru-RU" dirty="0" err="1"/>
              <a:t>новонёбных</a:t>
            </a:r>
            <a:r>
              <a:rPr lang="ru-RU" dirty="0"/>
              <a:t> птиц, в котором наряду с такими знакомыми птицами </a:t>
            </a:r>
            <a:r>
              <a:rPr lang="ru-RU" dirty="0">
                <a:solidFill>
                  <a:srgbClr val="0070C0"/>
                </a:solidFill>
              </a:rPr>
              <a:t>как гуси, утки, лебеди состоят и более экзотические семейства, как например </a:t>
            </a:r>
            <a:r>
              <a:rPr lang="ru-RU" dirty="0" err="1">
                <a:solidFill>
                  <a:srgbClr val="0070C0"/>
                </a:solidFill>
              </a:rPr>
              <a:t>паламедеи</a:t>
            </a:r>
            <a:r>
              <a:rPr lang="ru-RU" dirty="0">
                <a:solidFill>
                  <a:srgbClr val="0070C0"/>
                </a:solidFill>
              </a:rPr>
              <a:t> из Южной Америки. </a:t>
            </a:r>
            <a:r>
              <a:rPr lang="ru-RU" dirty="0" err="1"/>
              <a:t>Гусеобразные</a:t>
            </a:r>
            <a:r>
              <a:rPr lang="ru-RU" dirty="0"/>
              <a:t> являются весьма </a:t>
            </a:r>
            <a:r>
              <a:rPr lang="ru-RU" dirty="0">
                <a:solidFill>
                  <a:srgbClr val="FF0000"/>
                </a:solidFill>
              </a:rPr>
              <a:t>распространённым отрядом </a:t>
            </a:r>
            <a:r>
              <a:rPr lang="ru-RU" dirty="0"/>
              <a:t>и играют большую роль в биосфере умеренных широт Земли</a:t>
            </a:r>
            <a:r>
              <a:rPr lang="ru-RU" dirty="0">
                <a:solidFill>
                  <a:srgbClr val="0070C0"/>
                </a:solidFill>
              </a:rPr>
              <a:t>. Некоторые виды </a:t>
            </a:r>
            <a:r>
              <a:rPr lang="ru-RU" dirty="0" err="1">
                <a:solidFill>
                  <a:srgbClr val="0070C0"/>
                </a:solidFill>
              </a:rPr>
              <a:t>гусеобразных</a:t>
            </a:r>
            <a:r>
              <a:rPr lang="ru-RU" dirty="0">
                <a:solidFill>
                  <a:srgbClr val="0070C0"/>
                </a:solidFill>
              </a:rPr>
              <a:t> имеют также сельскохозяйственное значение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3258" y="3244334"/>
            <a:ext cx="3718455" cy="24384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050" y="1541602"/>
            <a:ext cx="4826617" cy="3771805"/>
          </a:xfrm>
        </p:spPr>
      </p:pic>
      <p:sp>
        <p:nvSpPr>
          <p:cNvPr id="6" name="Прямоугольник 5"/>
          <p:cNvSpPr/>
          <p:nvPr/>
        </p:nvSpPr>
        <p:spPr>
          <a:xfrm>
            <a:off x="2080591" y="5334259"/>
            <a:ext cx="223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Лебедь-шипун</a:t>
            </a:r>
            <a:r>
              <a:rPr lang="ru-RU" dirty="0"/>
              <a:t>.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918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2209" y="967409"/>
            <a:ext cx="7871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cs typeface="Tahoma" panose="020B0604030504040204" pitchFamily="34" charset="0"/>
              </a:rPr>
              <a:t>Птицы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  <a:cs typeface="Tahoma" panose="020B0604030504040204" pitchFamily="34" charset="0"/>
              </a:rPr>
              <a:t>– класс высокоразвитых теплокровных позвоночных животных, передние конечности которых в ходе эволюции превратились в крылья.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0991" y="2167738"/>
            <a:ext cx="8044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Внешнее строение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72209" y="2928731"/>
            <a:ext cx="43069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72C07"/>
                </a:solidFill>
                <a:cs typeface="Tahoma" panose="020B0604030504040204" pitchFamily="34" charset="0"/>
              </a:rPr>
              <a:t>Тело птицы </a:t>
            </a:r>
            <a:r>
              <a:rPr lang="ru-RU" sz="2000" b="1" dirty="0">
                <a:solidFill>
                  <a:srgbClr val="002060"/>
                </a:solidFill>
                <a:cs typeface="Tahoma" panose="020B0604030504040204" pitchFamily="34" charset="0"/>
              </a:rPr>
              <a:t>состоит из головы, шеи, туловища, передних и задних конечностей и хвоста. </a:t>
            </a:r>
            <a:endParaRPr lang="ru-RU" sz="2000" b="1" dirty="0" smtClean="0">
              <a:solidFill>
                <a:srgbClr val="002060"/>
              </a:solidFill>
              <a:cs typeface="Tahoma" panose="020B0604030504040204" pitchFamily="34" charset="0"/>
            </a:endParaRPr>
          </a:p>
          <a:p>
            <a:endParaRPr lang="ru-RU" sz="2000" b="1" dirty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На </a:t>
            </a:r>
            <a:r>
              <a:rPr lang="ru-RU" sz="2000" b="1" dirty="0">
                <a:solidFill>
                  <a:srgbClr val="172C07"/>
                </a:solidFill>
                <a:cs typeface="Tahoma" panose="020B0604030504040204" pitchFamily="34" charset="0"/>
              </a:rPr>
              <a:t>голове расположены </a:t>
            </a:r>
            <a:r>
              <a:rPr lang="ru-RU" sz="2000" b="1" dirty="0">
                <a:solidFill>
                  <a:srgbClr val="002060"/>
                </a:solidFill>
                <a:cs typeface="Tahoma" panose="020B0604030504040204" pitchFamily="34" charset="0"/>
              </a:rPr>
              <a:t>ротовая полость и органы чувств. </a:t>
            </a:r>
            <a:endParaRPr lang="ru-RU" sz="2000" b="1" dirty="0" smtClean="0">
              <a:solidFill>
                <a:srgbClr val="002060"/>
              </a:solidFill>
              <a:cs typeface="Tahoma" panose="020B0604030504040204" pitchFamily="34" charset="0"/>
            </a:endParaRPr>
          </a:p>
          <a:p>
            <a:endParaRPr lang="ru-RU" sz="2000" b="1" dirty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Челюсти </a:t>
            </a:r>
            <a:r>
              <a:rPr lang="ru-RU" sz="2000" b="1" dirty="0">
                <a:solidFill>
                  <a:srgbClr val="172C07"/>
                </a:solidFill>
                <a:cs typeface="Tahoma" panose="020B0604030504040204" pitchFamily="34" charset="0"/>
              </a:rPr>
              <a:t>заканчиваются роговыми покровами, </a:t>
            </a:r>
            <a:r>
              <a:rPr lang="ru-RU" sz="2000" b="1" dirty="0">
                <a:solidFill>
                  <a:srgbClr val="002060"/>
                </a:solidFill>
                <a:cs typeface="Tahoma" panose="020B0604030504040204" pitchFamily="34" charset="0"/>
              </a:rPr>
              <a:t>образующими клюв.</a:t>
            </a:r>
          </a:p>
        </p:txBody>
      </p:sp>
      <p:pic>
        <p:nvPicPr>
          <p:cNvPr id="6" name="Picture 6" descr="C:\Documents and Settings\LG\Рабочий стол\биология\0606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2416" y="2167738"/>
            <a:ext cx="5817705" cy="39282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37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922" y="861392"/>
            <a:ext cx="4267199" cy="8802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Отряд Дневные Хищные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1480" y="1143089"/>
            <a:ext cx="6354058" cy="499947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Самые крупные из хищных птиц нашей страны — </a:t>
            </a:r>
            <a:r>
              <a:rPr lang="ru-RU" b="1" dirty="0" err="1"/>
              <a:t>белоплечий</a:t>
            </a:r>
            <a:r>
              <a:rPr lang="ru-RU" b="1" dirty="0"/>
              <a:t> орлан и черный гриф (общая длина 110— 115 см, размах крыльев около 2,5 м, масса 8—10 кг), самый мелкий — амурский кобчик (общая длина 27—30 см, масса 120—150 г</a:t>
            </a:r>
            <a:r>
              <a:rPr lang="ru-RU" b="1" dirty="0" smtClean="0"/>
              <a:t>).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Для всех видов хищных птиц </a:t>
            </a:r>
            <a:r>
              <a:rPr lang="ru-RU" b="1" dirty="0">
                <a:solidFill>
                  <a:srgbClr val="FF0000"/>
                </a:solidFill>
              </a:rPr>
              <a:t>характерен крепкий, загнутый крючком клюв, основание которого одето </a:t>
            </a:r>
            <a:r>
              <a:rPr lang="ru-RU" b="1" dirty="0"/>
              <a:t>голой ярко окрашенной (обычно в желтый цвет), подчас будто лакированной кожей — </a:t>
            </a:r>
            <a:r>
              <a:rPr lang="ru-RU" b="1" dirty="0" err="1">
                <a:solidFill>
                  <a:srgbClr val="FF0000"/>
                </a:solidFill>
              </a:rPr>
              <a:t>восковицей</a:t>
            </a:r>
            <a:r>
              <a:rPr lang="ru-RU" b="1" dirty="0"/>
              <a:t>, где открываются наружные отверстия ноздрей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Ноги умеренной длины </a:t>
            </a:r>
            <a:r>
              <a:rPr lang="ru-RU" b="1" dirty="0"/>
              <a:t>(кроме длинноногой птицы-секретаря</a:t>
            </a:r>
            <a:r>
              <a:rPr lang="ru-RU" b="1" dirty="0">
                <a:solidFill>
                  <a:srgbClr val="00B050"/>
                </a:solidFill>
              </a:rPr>
              <a:t>), но очень сильные, с серповидно-изогнутыми острыми когтями </a:t>
            </a:r>
            <a:r>
              <a:rPr lang="ru-RU" b="1" dirty="0"/>
              <a:t>(слабые, почти плоские когти у птицы-секретаря да у </a:t>
            </a:r>
            <a:r>
              <a:rPr lang="ru-RU" b="1" dirty="0" err="1"/>
              <a:t>падалщиков</a:t>
            </a:r>
            <a:r>
              <a:rPr lang="ru-RU" b="1" dirty="0"/>
              <a:t>: кондоров, грифов, </a:t>
            </a:r>
            <a:r>
              <a:rPr lang="ru-RU" b="1" dirty="0" err="1"/>
              <a:t>каракар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 </a:t>
            </a:r>
            <a:r>
              <a:rPr lang="ru-RU" b="1" dirty="0"/>
              <a:t>Пальцы относительно длинные, на подошвенной их стороне имеются подушечки, помогающие удерживать добычу.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6923" y="2045454"/>
            <a:ext cx="3965344" cy="34240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0504" y="5773235"/>
            <a:ext cx="3697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Сип Белоголовый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377728"/>
              </p:ext>
            </p:extLst>
          </p:nvPr>
        </p:nvGraphicFramePr>
        <p:xfrm>
          <a:off x="5012267" y="715432"/>
          <a:ext cx="6372485" cy="553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958290" y="982131"/>
            <a:ext cx="2929843" cy="4893735"/>
          </a:xfrm>
        </p:spPr>
        <p:txBody>
          <a:bodyPr>
            <a:normAutofit/>
          </a:bodyPr>
          <a:lstStyle/>
          <a:p>
            <a:endParaRPr lang="ru-RU" sz="1000" dirty="0" smtClean="0"/>
          </a:p>
          <a:p>
            <a:endParaRPr lang="ru-RU" sz="1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375" y="1795158"/>
            <a:ext cx="4267198" cy="387677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55375" y="2277797"/>
            <a:ext cx="2584173" cy="730445"/>
          </a:xfrm>
        </p:spPr>
        <p:txBody>
          <a:bodyPr>
            <a:normAutofit fontScale="40000" lnSpcReduction="20000"/>
          </a:bodyPr>
          <a:lstStyle/>
          <a:p>
            <a:r>
              <a:rPr lang="ru-RU" sz="5100" b="1" dirty="0"/>
              <a:t>Гриф Гималайский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134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90109" y="597002"/>
            <a:ext cx="4134691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FF0000"/>
                </a:solidFill>
              </a:rPr>
              <a:t>Телосложение плотное, оперение жесткое, прилегающее</a:t>
            </a:r>
            <a:r>
              <a:rPr lang="ru-RU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Лапы </a:t>
            </a:r>
            <a:r>
              <a:rPr lang="ru-RU" b="1" dirty="0">
                <a:solidFill>
                  <a:srgbClr val="002060"/>
                </a:solidFill>
              </a:rPr>
              <a:t>у многих видов желтые </a:t>
            </a:r>
            <a:r>
              <a:rPr lang="ru-RU" b="1" dirty="0"/>
              <a:t>(реже красные или серо-синие</a:t>
            </a:r>
            <a:r>
              <a:rPr lang="ru-RU" b="1" dirty="0">
                <a:solidFill>
                  <a:srgbClr val="FF0000"/>
                </a:solidFill>
              </a:rPr>
              <a:t>), глаза </a:t>
            </a:r>
            <a:r>
              <a:rPr lang="ru-RU" b="1" dirty="0">
                <a:solidFill>
                  <a:srgbClr val="002060"/>
                </a:solidFill>
              </a:rPr>
              <a:t>коричневые или серые</a:t>
            </a:r>
            <a:r>
              <a:rPr lang="ru-RU" b="1" dirty="0"/>
              <a:t> (очень редко желтые</a:t>
            </a:r>
            <a:r>
              <a:rPr lang="ru-RU" b="1" dirty="0" smtClean="0"/>
              <a:t>).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</a:t>
            </a:r>
            <a:r>
              <a:rPr lang="ru-RU" b="1" dirty="0"/>
              <a:t>У большинства видов </a:t>
            </a:r>
            <a:r>
              <a:rPr lang="ru-RU" b="1" dirty="0">
                <a:solidFill>
                  <a:srgbClr val="FF0000"/>
                </a:solidFill>
              </a:rPr>
              <a:t>самцы и самки окрашены сходно</a:t>
            </a:r>
            <a:r>
              <a:rPr lang="ru-RU" b="1" dirty="0">
                <a:solidFill>
                  <a:srgbClr val="002060"/>
                </a:solidFill>
              </a:rPr>
              <a:t>, но птицы-первогодки (иногда и старше) отличаются от взрослых более бурым однотонным цветом; как правило, молодые окраской оперения напоминают самок.</a:t>
            </a:r>
            <a:r>
              <a:rPr lang="ru-RU" b="1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649357"/>
            <a:ext cx="3511826" cy="276209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0776" y="3641515"/>
            <a:ext cx="5534441" cy="24544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4297" y="4005123"/>
            <a:ext cx="1550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Птица-секретарь.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75373" y="3063698"/>
            <a:ext cx="2385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Коршун черный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850" y="617401"/>
            <a:ext cx="3114259" cy="29012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15882" y="789816"/>
            <a:ext cx="2597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Сип Белоголовый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9413" y="3883628"/>
            <a:ext cx="2771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Обычно самцы мельче самок </a:t>
            </a:r>
            <a:r>
              <a:rPr lang="ru-RU" b="1" dirty="0" smtClean="0"/>
              <a:t>(у хищников, добывающих птиц,— на 30—40</a:t>
            </a:r>
            <a:r>
              <a:rPr lang="ru-RU" b="1" dirty="0" smtClean="0">
                <a:solidFill>
                  <a:srgbClr val="FF0000"/>
                </a:solidFill>
              </a:rPr>
              <a:t>%), но у грифов оба пола одинаковых размеров,</a:t>
            </a:r>
            <a:r>
              <a:rPr lang="ru-RU" b="1" dirty="0" smtClean="0"/>
              <a:t> а у кондоров самцы немного крупнее самок.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051235" y="4005123"/>
            <a:ext cx="209550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Распространены </a:t>
            </a:r>
            <a:r>
              <a:rPr lang="ru-RU" b="1" dirty="0" err="1">
                <a:solidFill>
                  <a:srgbClr val="FF0000"/>
                </a:solidFill>
              </a:rPr>
              <a:t>соколообразные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по всему свету: нет их только в Антарктике и на некоторых океанических островах.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1568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8766" y="845987"/>
            <a:ext cx="51948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Это так называемые </a:t>
            </a:r>
            <a:r>
              <a:rPr lang="ru-RU" b="1" dirty="0">
                <a:solidFill>
                  <a:srgbClr val="FF0000"/>
                </a:solidFill>
              </a:rPr>
              <a:t>ночные хищные </a:t>
            </a:r>
            <a:r>
              <a:rPr lang="ru-RU" b="1" dirty="0"/>
              <a:t>птицы. Надклювье </a:t>
            </a:r>
            <a:r>
              <a:rPr lang="ru-RU" b="1" dirty="0">
                <a:solidFill>
                  <a:srgbClr val="FF0000"/>
                </a:solidFill>
              </a:rPr>
              <a:t>загнутое</a:t>
            </a:r>
            <a:r>
              <a:rPr lang="ru-RU" b="1" dirty="0"/>
              <a:t>, с острыми режущими краями и крючковатой вершиной. Основание клюва одето </a:t>
            </a:r>
            <a:r>
              <a:rPr lang="ru-RU" b="1" dirty="0">
                <a:solidFill>
                  <a:srgbClr val="FF0000"/>
                </a:solidFill>
              </a:rPr>
              <a:t>мягкой,</a:t>
            </a:r>
            <a:r>
              <a:rPr lang="ru-RU" b="1" dirty="0"/>
              <a:t> голой, часто вздутой кожей </a:t>
            </a: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ru-RU" b="1" dirty="0" err="1">
                <a:solidFill>
                  <a:srgbClr val="FF0000"/>
                </a:solidFill>
              </a:rPr>
              <a:t>восковицей</a:t>
            </a:r>
            <a:r>
              <a:rPr lang="ru-RU" b="1" dirty="0">
                <a:solidFill>
                  <a:srgbClr val="FF0000"/>
                </a:solidFill>
              </a:rPr>
              <a:t>), </a:t>
            </a:r>
            <a:r>
              <a:rPr lang="ru-RU" b="1" dirty="0"/>
              <a:t>прикрытой волосовидными перышками </a:t>
            </a:r>
            <a:r>
              <a:rPr lang="ru-RU" b="1" dirty="0">
                <a:solidFill>
                  <a:srgbClr val="FF0000"/>
                </a:solidFill>
              </a:rPr>
              <a:t>(</a:t>
            </a:r>
            <a:r>
              <a:rPr lang="ru-RU" b="1" dirty="0" err="1">
                <a:solidFill>
                  <a:srgbClr val="FF0000"/>
                </a:solidFill>
              </a:rPr>
              <a:t>вибриссами</a:t>
            </a:r>
            <a:r>
              <a:rPr lang="ru-RU" b="1" dirty="0"/>
              <a:t>), направленными вперед.</a:t>
            </a:r>
          </a:p>
          <a:p>
            <a:r>
              <a:rPr lang="ru-RU" b="1" dirty="0"/>
              <a:t> Глаза большие, </a:t>
            </a:r>
            <a:r>
              <a:rPr lang="ru-RU" b="1" dirty="0">
                <a:solidFill>
                  <a:srgbClr val="FF0000"/>
                </a:solidFill>
              </a:rPr>
              <a:t>обращенные вперед.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Ушные отверстия </a:t>
            </a:r>
            <a:r>
              <a:rPr lang="ru-RU" b="1" dirty="0">
                <a:solidFill>
                  <a:srgbClr val="FF0000"/>
                </a:solidFill>
              </a:rPr>
              <a:t>очень велики и часто снабжены кожистой складкой</a:t>
            </a:r>
            <a:r>
              <a:rPr lang="ru-RU" b="1" dirty="0"/>
              <a:t>, нередко асимметричны.</a:t>
            </a:r>
          </a:p>
          <a:p>
            <a:r>
              <a:rPr lang="ru-RU" b="1" dirty="0"/>
              <a:t>Оперение лица образует так называемый лицевой диск и отделено от оперения лба, горла и шеи короткими плотными перышками. Нередко на голове торчат 2 пучка перьев — перьевые «ушки». Все это придает голове сов определенную и характерную физиономию.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79443" y="874643"/>
            <a:ext cx="5670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Отряд Совы.</a:t>
            </a:r>
            <a:endParaRPr lang="ru-RU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887" y="1645420"/>
            <a:ext cx="5194851" cy="40018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37515" y="5710192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Филин.</a:t>
            </a:r>
          </a:p>
        </p:txBody>
      </p:sp>
    </p:spTree>
    <p:extLst>
      <p:ext uri="{BB962C8B-B14F-4D97-AF65-F5344CB8AC3E}">
        <p14:creationId xmlns:p14="http://schemas.microsoft.com/office/powerpoint/2010/main" val="1765210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6868" y="760593"/>
            <a:ext cx="4287081" cy="564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b="1" dirty="0">
                <a:solidFill>
                  <a:srgbClr val="FF0000"/>
                </a:solidFill>
              </a:rPr>
              <a:t>Ноги короткие или умеренной </a:t>
            </a:r>
            <a:r>
              <a:rPr lang="ru-RU" b="1" dirty="0"/>
              <a:t>длины; исключение составляют обладающая длинной цевкой американская пещерная сова голоногая сова и сипухи </a:t>
            </a:r>
            <a:endParaRPr lang="ru-RU" b="1" dirty="0" smtClean="0"/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Наружный </a:t>
            </a:r>
            <a:r>
              <a:rPr lang="ru-RU" b="1" dirty="0">
                <a:solidFill>
                  <a:srgbClr val="FF0000"/>
                </a:solidFill>
              </a:rPr>
              <a:t>(четвертый) палец оборотный, </a:t>
            </a:r>
            <a:r>
              <a:rPr lang="ru-RU" b="1" dirty="0"/>
              <a:t>т. е. может быть обращен и вперед и назад. </a:t>
            </a:r>
            <a:r>
              <a:rPr lang="ru-RU" b="1" dirty="0">
                <a:solidFill>
                  <a:srgbClr val="002060"/>
                </a:solidFill>
              </a:rPr>
              <a:t>Цевка, </a:t>
            </a:r>
            <a:r>
              <a:rPr lang="ru-RU" b="1" dirty="0" smtClean="0">
                <a:solidFill>
                  <a:srgbClr val="002060"/>
                </a:solidFill>
              </a:rPr>
              <a:t>a у </a:t>
            </a:r>
            <a:r>
              <a:rPr lang="ru-RU" b="1" dirty="0">
                <a:solidFill>
                  <a:srgbClr val="002060"/>
                </a:solidFill>
              </a:rPr>
              <a:t>большинства видов и пальцы ног оперены.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Крылья </a:t>
            </a:r>
            <a:r>
              <a:rPr lang="ru-RU" b="1" dirty="0">
                <a:solidFill>
                  <a:srgbClr val="FF0000"/>
                </a:solidFill>
              </a:rPr>
              <a:t>длинные</a:t>
            </a:r>
            <a:r>
              <a:rPr lang="ru-RU" b="1" dirty="0"/>
              <a:t>, с широкими </a:t>
            </a:r>
            <a:r>
              <a:rPr lang="ru-RU" b="1" dirty="0" smtClean="0"/>
              <a:t>и закругленными </a:t>
            </a:r>
            <a:r>
              <a:rPr lang="ru-RU" b="1" dirty="0"/>
              <a:t>на </a:t>
            </a:r>
            <a:r>
              <a:rPr lang="ru-RU" b="1" dirty="0" smtClean="0"/>
              <a:t>вершине </a:t>
            </a:r>
            <a:r>
              <a:rPr lang="ru-RU" b="1" dirty="0"/>
              <a:t>первостепенными маховыми. </a:t>
            </a:r>
            <a:endParaRPr lang="ru-RU" b="1" dirty="0" smtClean="0"/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Хвост </a:t>
            </a:r>
            <a:r>
              <a:rPr lang="ru-RU" b="1" dirty="0">
                <a:solidFill>
                  <a:srgbClr val="FF0000"/>
                </a:solidFill>
              </a:rPr>
              <a:t>у сов относительно короткий</a:t>
            </a:r>
            <a:r>
              <a:rPr lang="ru-RU" b="1" dirty="0"/>
              <a:t>, более юн менее закругленный на конце, обычно из 12 рулевых </a:t>
            </a:r>
            <a:r>
              <a:rPr lang="ru-RU" b="1" dirty="0" smtClean="0"/>
              <a:t>перьев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Оперение </a:t>
            </a:r>
            <a:r>
              <a:rPr lang="ru-RU" b="1" dirty="0">
                <a:solidFill>
                  <a:srgbClr val="FF0000"/>
                </a:solidFill>
              </a:rPr>
              <a:t>густое, мягкое и рыхлое. </a:t>
            </a:r>
            <a:r>
              <a:rPr lang="ru-RU" b="1" dirty="0">
                <a:solidFill>
                  <a:srgbClr val="002060"/>
                </a:solidFill>
              </a:rPr>
              <a:t>Окраска неяркая, чаще всего сероватая или буроватая, </a:t>
            </a:r>
            <a:r>
              <a:rPr lang="ru-RU" b="1" dirty="0" err="1">
                <a:solidFill>
                  <a:srgbClr val="002060"/>
                </a:solidFill>
              </a:rPr>
              <a:t>пестринами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 smtClean="0"/>
              <a:t>Самцы </a:t>
            </a:r>
            <a:r>
              <a:rPr lang="ru-RU" b="1" dirty="0"/>
              <a:t>и самки у сов окрашены сход но, но </a:t>
            </a:r>
            <a:r>
              <a:rPr lang="ru-RU" b="1" dirty="0">
                <a:solidFill>
                  <a:srgbClr val="FF0000"/>
                </a:solidFill>
              </a:rPr>
              <a:t>самки превышают самцов по </a:t>
            </a:r>
            <a:r>
              <a:rPr lang="ru-RU" b="1" dirty="0" smtClean="0">
                <a:solidFill>
                  <a:srgbClr val="FF0000"/>
                </a:solidFill>
              </a:rPr>
              <a:t>величине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" y="983336"/>
            <a:ext cx="3008244" cy="442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3219" y="666750"/>
            <a:ext cx="3472067" cy="30719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83219" y="3738719"/>
            <a:ext cx="3346172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Совы имеют различные размеры. </a:t>
            </a:r>
            <a:r>
              <a:rPr lang="ru-RU" dirty="0">
                <a:solidFill>
                  <a:srgbClr val="002060"/>
                </a:solidFill>
              </a:rPr>
              <a:t>Самая большая из сов — филин—</a:t>
            </a:r>
            <a:r>
              <a:rPr lang="ru-RU" dirty="0"/>
              <a:t> имеет </a:t>
            </a:r>
            <a:r>
              <a:rPr lang="ru-RU" dirty="0" smtClean="0"/>
              <a:t>длину </a:t>
            </a:r>
            <a:r>
              <a:rPr lang="ru-RU" dirty="0"/>
              <a:t>62—72 см, при размахе крыльев </a:t>
            </a:r>
            <a:r>
              <a:rPr lang="ru-RU" dirty="0" smtClean="0"/>
              <a:t>150—180см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Самая мелкая из встречающихся </a:t>
            </a:r>
            <a:r>
              <a:rPr lang="ru-RU" dirty="0" smtClean="0">
                <a:solidFill>
                  <a:srgbClr val="002060"/>
                </a:solidFill>
              </a:rPr>
              <a:t>в России  -воробьиный </a:t>
            </a:r>
            <a:r>
              <a:rPr lang="ru-RU" dirty="0" err="1">
                <a:solidFill>
                  <a:srgbClr val="002060"/>
                </a:solidFill>
              </a:rPr>
              <a:t>сычик</a:t>
            </a:r>
            <a:r>
              <a:rPr lang="ru-RU" dirty="0"/>
              <a:t>— длиной 17—20 см, при размахе крыльев 40—45 см. </a:t>
            </a:r>
            <a:r>
              <a:rPr lang="ru-RU" dirty="0">
                <a:solidFill>
                  <a:srgbClr val="FF0000"/>
                </a:solidFill>
              </a:rPr>
              <a:t>Размножаются совы 1 раз в году. 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8746433" y="861391"/>
            <a:ext cx="266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Сова белая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720217"/>
            <a:ext cx="284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Сова ушастая.</a:t>
            </a:r>
          </a:p>
        </p:txBody>
      </p:sp>
    </p:spTree>
    <p:extLst>
      <p:ext uri="{BB962C8B-B14F-4D97-AF65-F5344CB8AC3E}">
        <p14:creationId xmlns:p14="http://schemas.microsoft.com/office/powerpoint/2010/main" val="2130279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632" y="-626900"/>
            <a:ext cx="4217136" cy="205776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Отряд Куриные.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Отряд </a:t>
            </a:r>
            <a:r>
              <a:rPr lang="ru-RU" b="1" dirty="0" err="1">
                <a:solidFill>
                  <a:srgbClr val="FF0000"/>
                </a:solidFill>
              </a:rPr>
              <a:t>курообразных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— широко распространенная и хорошо обособленная древняя группа птиц. </a:t>
            </a:r>
            <a:endParaRPr lang="ru-RU" b="1" dirty="0" smtClean="0"/>
          </a:p>
          <a:p>
            <a:r>
              <a:rPr lang="ru-RU" b="1" dirty="0" smtClean="0"/>
              <a:t>Основную </a:t>
            </a:r>
            <a:r>
              <a:rPr lang="ru-RU" b="1" dirty="0"/>
              <a:t>массу ее составляют </a:t>
            </a:r>
            <a:r>
              <a:rPr lang="ru-RU" b="1" dirty="0">
                <a:solidFill>
                  <a:srgbClr val="FF0000"/>
                </a:solidFill>
              </a:rPr>
              <a:t>птицы средней величины; </a:t>
            </a:r>
            <a:r>
              <a:rPr lang="ru-RU" b="1" dirty="0"/>
              <a:t>крупных и мелких птиц мало. Масса перепела 80—120 г, глухаря — до 6 кг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Внешний вид куриных птиц </a:t>
            </a:r>
            <a:r>
              <a:rPr lang="ru-RU" b="1" dirty="0" smtClean="0"/>
              <a:t>соответствует наземному образу </a:t>
            </a:r>
            <a:r>
              <a:rPr lang="ru-RU" b="1" dirty="0"/>
              <a:t>жизни, </a:t>
            </a:r>
            <a:r>
              <a:rPr lang="ru-RU" b="1" dirty="0" smtClean="0"/>
              <a:t>характерен </a:t>
            </a:r>
            <a:r>
              <a:rPr lang="ru-RU" b="1" dirty="0"/>
              <a:t>для большинства представителей этого отряда. </a:t>
            </a:r>
            <a:endParaRPr lang="ru-RU" b="1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Телосложение </a:t>
            </a:r>
            <a:r>
              <a:rPr lang="ru-RU" b="1" dirty="0">
                <a:solidFill>
                  <a:srgbClr val="00B050"/>
                </a:solidFill>
              </a:rPr>
              <a:t>их плотное, голова небольшая, шея короткая, клюв короткий, сильный, слегка выпуклый, </a:t>
            </a:r>
            <a:r>
              <a:rPr lang="ru-RU" b="1" dirty="0"/>
              <a:t>приспособленный для добывания грубого, преимущественно растительного корма с поверхности земли или с древесно-кустарниковой растительности.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88" y="1664988"/>
            <a:ext cx="4210878" cy="380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871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1513" y="1152939"/>
            <a:ext cx="6374296" cy="453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/>
              <a:t>. </a:t>
            </a:r>
            <a:r>
              <a:rPr lang="ru-RU" sz="2000" b="1" dirty="0">
                <a:solidFill>
                  <a:srgbClr val="00B050"/>
                </a:solidFill>
              </a:rPr>
              <a:t>Крылья короткие и широкие, облегчающие быстрый вертикальный подъем</a:t>
            </a:r>
            <a:r>
              <a:rPr lang="ru-RU" sz="2000" b="1" dirty="0"/>
              <a:t>, что часто бывает важно для наземных птиц, особенно живущих в лесу</a:t>
            </a:r>
            <a:r>
              <a:rPr lang="ru-RU" sz="2000" b="1" dirty="0" smtClean="0"/>
              <a:t>.</a:t>
            </a:r>
          </a:p>
          <a:p>
            <a:pPr>
              <a:lnSpc>
                <a:spcPct val="80000"/>
              </a:lnSpc>
            </a:pPr>
            <a:endParaRPr lang="ru-RU" sz="2000" b="1" dirty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 </a:t>
            </a:r>
            <a:r>
              <a:rPr lang="ru-RU" sz="2000" b="1" dirty="0">
                <a:solidFill>
                  <a:srgbClr val="00B050"/>
                </a:solidFill>
              </a:rPr>
              <a:t>Полет куриных птиц быстрый, но тяжелый, обычно совершается на короткое расстояние</a:t>
            </a:r>
            <a:r>
              <a:rPr lang="ru-RU" sz="2000" b="1" dirty="0"/>
              <a:t>. Дальний полет свойствен лишь немногим перелетным видам, например перепелу, у которого, в отличие от других куриных, крыло не тупое, а относительно острое</a:t>
            </a:r>
            <a:r>
              <a:rPr lang="ru-RU" sz="2000" b="1" dirty="0" smtClean="0"/>
              <a:t>.</a:t>
            </a:r>
          </a:p>
          <a:p>
            <a:pPr>
              <a:lnSpc>
                <a:spcPct val="80000"/>
              </a:lnSpc>
            </a:pPr>
            <a:endParaRPr lang="ru-RU" sz="2000" b="1" dirty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Взлетают </a:t>
            </a:r>
            <a:r>
              <a:rPr lang="ru-RU" sz="2000" b="1" dirty="0"/>
              <a:t>птицы, как правило, стремительно и с шумом; набрав высоту, летят по прямой линии, чередуя частые взмахи крыльев с планированием</a:t>
            </a:r>
            <a:r>
              <a:rPr lang="ru-RU" sz="2000" b="1" dirty="0" smtClean="0"/>
              <a:t>.</a:t>
            </a:r>
          </a:p>
          <a:p>
            <a:pPr>
              <a:lnSpc>
                <a:spcPct val="80000"/>
              </a:lnSpc>
            </a:pPr>
            <a:endParaRPr lang="ru-RU" sz="2000" b="1" dirty="0"/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Ноги у куриных средней длины, сильные, с крепкими пальцами и короткими, слегка изогнутыми когтями; </a:t>
            </a:r>
            <a:r>
              <a:rPr lang="ru-RU" sz="2000" b="1" dirty="0"/>
              <a:t>с их помощью многие птицы разгребают поверхность почвы при поиске пищи. 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5" y="947748"/>
            <a:ext cx="3792607" cy="50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41961" y="5539409"/>
            <a:ext cx="1720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Павлин.</a:t>
            </a:r>
          </a:p>
        </p:txBody>
      </p:sp>
    </p:spTree>
    <p:extLst>
      <p:ext uri="{BB962C8B-B14F-4D97-AF65-F5344CB8AC3E}">
        <p14:creationId xmlns:p14="http://schemas.microsoft.com/office/powerpoint/2010/main" val="3788113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2610" y="742122"/>
            <a:ext cx="5579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Отряд </a:t>
            </a:r>
            <a:r>
              <a:rPr lang="ru-RU" sz="3200" b="1" dirty="0" err="1">
                <a:solidFill>
                  <a:srgbClr val="C00000"/>
                </a:solidFill>
              </a:rPr>
              <a:t>Воробьинообразные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253" y="1452828"/>
            <a:ext cx="4943061" cy="253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Воробьинообра́зные- устаревшее русское название — </a:t>
            </a:r>
            <a:r>
              <a:rPr lang="ru-RU" b="1" dirty="0" err="1"/>
              <a:t>воробьи́ные</a:t>
            </a:r>
            <a:r>
              <a:rPr lang="ru-RU" b="1" dirty="0"/>
              <a:t> — самый </a:t>
            </a:r>
            <a:r>
              <a:rPr lang="ru-RU" b="1" dirty="0">
                <a:solidFill>
                  <a:srgbClr val="00B050"/>
                </a:solidFill>
              </a:rPr>
              <a:t>многочисленный отряд птиц </a:t>
            </a:r>
            <a:r>
              <a:rPr lang="ru-RU" b="1" dirty="0"/>
              <a:t>(около 5 400 видов). </a:t>
            </a:r>
            <a:endParaRPr lang="ru-RU" b="1" dirty="0" smtClean="0"/>
          </a:p>
          <a:p>
            <a:pPr>
              <a:lnSpc>
                <a:spcPct val="80000"/>
              </a:lnSpc>
            </a:pP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Преимущественно </a:t>
            </a:r>
            <a:r>
              <a:rPr lang="ru-RU" b="1" dirty="0">
                <a:solidFill>
                  <a:srgbClr val="00B050"/>
                </a:solidFill>
              </a:rPr>
              <a:t>мелкие и средней величины птицы,</a:t>
            </a:r>
            <a:r>
              <a:rPr lang="ru-RU" b="1" dirty="0"/>
              <a:t> значительно различающиеся по внешнему виду, образу жизни, условиям обитания и способам добывания пищи. </a:t>
            </a:r>
            <a:r>
              <a:rPr lang="ru-RU" b="1" dirty="0">
                <a:solidFill>
                  <a:srgbClr val="00B050"/>
                </a:solidFill>
              </a:rPr>
              <a:t>Распространены по всему свету.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4539" y="887896"/>
            <a:ext cx="4949686" cy="33130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5130" y="3892249"/>
            <a:ext cx="4943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Имеют </a:t>
            </a:r>
            <a:r>
              <a:rPr lang="ru-RU" b="1" dirty="0">
                <a:solidFill>
                  <a:srgbClr val="FF0000"/>
                </a:solidFill>
              </a:rPr>
              <a:t>различной формы клюв, никогда не покрытый у основания </a:t>
            </a:r>
            <a:r>
              <a:rPr lang="ru-RU" b="1" dirty="0" err="1">
                <a:solidFill>
                  <a:srgbClr val="FF0000"/>
                </a:solidFill>
              </a:rPr>
              <a:t>восковицей</a:t>
            </a:r>
            <a:r>
              <a:rPr lang="ru-RU" b="1" dirty="0"/>
              <a:t>. </a:t>
            </a:r>
            <a:endParaRPr lang="ru-RU" b="1" dirty="0" smtClean="0"/>
          </a:p>
          <a:p>
            <a:pPr>
              <a:lnSpc>
                <a:spcPct val="80000"/>
              </a:lnSpc>
            </a:pP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B050"/>
                </a:solidFill>
              </a:rPr>
              <a:t>Ноги </a:t>
            </a:r>
            <a:r>
              <a:rPr lang="ru-RU" b="1" dirty="0">
                <a:solidFill>
                  <a:srgbClr val="00B050"/>
                </a:solidFill>
              </a:rPr>
              <a:t>оперены до пяточного сочленения и спереди покрыты несколькими </a:t>
            </a:r>
            <a:r>
              <a:rPr lang="ru-RU" b="1" dirty="0"/>
              <a:t>(по большей части семью) б</a:t>
            </a:r>
            <a:r>
              <a:rPr lang="ru-RU" b="1" dirty="0">
                <a:solidFill>
                  <a:srgbClr val="00B050"/>
                </a:solidFill>
              </a:rPr>
              <a:t>олее крупными пластинками</a:t>
            </a:r>
            <a:r>
              <a:rPr lang="ru-RU" b="1" dirty="0"/>
              <a:t>. </a:t>
            </a:r>
            <a:r>
              <a:rPr lang="ru-RU" b="1" dirty="0">
                <a:solidFill>
                  <a:srgbClr val="FF0000"/>
                </a:solidFill>
              </a:rPr>
              <a:t>Пальцев четыре</a:t>
            </a:r>
            <a:r>
              <a:rPr lang="ru-RU" b="1" dirty="0"/>
              <a:t>, из них </a:t>
            </a:r>
            <a:r>
              <a:rPr lang="ru-RU" b="1" dirty="0">
                <a:solidFill>
                  <a:srgbClr val="FF0000"/>
                </a:solidFill>
              </a:rPr>
              <a:t>три направлены вперёд, а один назад;</a:t>
            </a:r>
            <a:r>
              <a:rPr lang="ru-RU" b="1" dirty="0"/>
              <a:t> два наружных пальца на всём протяжении первого сустава соединены между собой перепонкой.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53809" y="4335447"/>
            <a:ext cx="4949686" cy="187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</a:rPr>
              <a:t>Приспособлены к жизни на деревьях</a:t>
            </a:r>
            <a:r>
              <a:rPr lang="ru-RU" b="1" dirty="0"/>
              <a:t>, немногие, видимо вторично, перешли к жизни на земле (например, жаворонки) или скалах, некоторые добывают пищу в воде</a:t>
            </a:r>
            <a:r>
              <a:rPr lang="ru-RU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В тропиках </a:t>
            </a:r>
            <a:r>
              <a:rPr lang="ru-RU" b="1" dirty="0"/>
              <a:t>преимущественно </a:t>
            </a:r>
            <a:r>
              <a:rPr lang="ru-RU" b="1" dirty="0" err="1">
                <a:solidFill>
                  <a:srgbClr val="002060"/>
                </a:solidFill>
              </a:rPr>
              <a:t>осёдлые</a:t>
            </a:r>
            <a:r>
              <a:rPr lang="ru-RU" b="1" dirty="0">
                <a:solidFill>
                  <a:srgbClr val="002060"/>
                </a:solidFill>
              </a:rPr>
              <a:t> или кочующие</a:t>
            </a:r>
            <a:r>
              <a:rPr lang="ru-RU" b="1" dirty="0"/>
              <a:t>, </a:t>
            </a:r>
            <a:r>
              <a:rPr lang="ru-RU" b="1" dirty="0">
                <a:solidFill>
                  <a:srgbClr val="FF0000"/>
                </a:solidFill>
              </a:rPr>
              <a:t>в умеренных поясах</a:t>
            </a:r>
            <a:r>
              <a:rPr lang="ru-RU" b="1" dirty="0"/>
              <a:t> — </a:t>
            </a:r>
            <a:r>
              <a:rPr lang="ru-RU" b="1" dirty="0">
                <a:solidFill>
                  <a:srgbClr val="002060"/>
                </a:solidFill>
              </a:rPr>
              <a:t>перелётные</a:t>
            </a:r>
            <a:r>
              <a:rPr lang="ru-RU" b="1" dirty="0"/>
              <a:t>. Вне периода гнездования многие образуют стайки.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32105" y="1142231"/>
            <a:ext cx="3101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Домовый воробей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2402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7409" y="742122"/>
            <a:ext cx="234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Отряд Голенастые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05809" y="742122"/>
            <a:ext cx="8070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Голенастые птицы, </a:t>
            </a:r>
            <a:r>
              <a:rPr lang="ru-RU" b="1" dirty="0"/>
              <a:t>или, как их еще иногда называют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аистообразные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/>
              <a:t>эволюционно </a:t>
            </a:r>
            <a:r>
              <a:rPr lang="ru-RU" b="1" dirty="0">
                <a:solidFill>
                  <a:srgbClr val="FF0000"/>
                </a:solidFill>
              </a:rPr>
              <a:t>приспособились к жизни на мелководьях или в заболоченных местностях</a:t>
            </a:r>
            <a:r>
              <a:rPr lang="ru-RU" b="1" dirty="0"/>
              <a:t>. Некоторые из них перешли к «сухопутному» образу жизни, но это явление уже вторичного характера.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7304" y="1908314"/>
            <a:ext cx="50490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. Строение голенастых очень характерно. </a:t>
            </a:r>
            <a:r>
              <a:rPr lang="ru-RU" b="1" dirty="0">
                <a:solidFill>
                  <a:srgbClr val="0070C0"/>
                </a:solidFill>
              </a:rPr>
              <a:t>Высокие ноги с широко расставленными пальцами</a:t>
            </a:r>
            <a:r>
              <a:rPr lang="ru-RU" b="1" dirty="0"/>
              <a:t> позволяют им передвигаться по топкому грунту и неглубокой воде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длинная шея и сильный клюв </a:t>
            </a:r>
            <a:r>
              <a:rPr lang="ru-RU" b="1" dirty="0"/>
              <a:t>— схватывать подвижных водных животных, составляющих основную пищу </a:t>
            </a:r>
            <a:r>
              <a:rPr lang="ru-RU" b="1" dirty="0" err="1"/>
              <a:t>аистообразных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Вместе с тем они могут садиться на ветви деревьев, даже очень тонкие, а некоторые виды прекрасно лазают по стеблям тростника. </a:t>
            </a:r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Клюв </a:t>
            </a:r>
            <a:r>
              <a:rPr lang="ru-RU" b="1" dirty="0">
                <a:solidFill>
                  <a:srgbClr val="FF0000"/>
                </a:solidFill>
              </a:rPr>
              <a:t>обычно прямой и острый, конический</a:t>
            </a:r>
            <a:r>
              <a:rPr lang="ru-RU" b="1" dirty="0"/>
              <a:t>, у некоторых видов </a:t>
            </a:r>
            <a:r>
              <a:rPr lang="ru-RU" b="1" dirty="0">
                <a:solidFill>
                  <a:srgbClr val="0070C0"/>
                </a:solidFill>
              </a:rPr>
              <a:t>дугообразно</a:t>
            </a:r>
            <a:r>
              <a:rPr lang="ru-RU" b="1" dirty="0"/>
              <a:t> изогнут, изредка </a:t>
            </a:r>
            <a:r>
              <a:rPr lang="ru-RU" b="1" dirty="0">
                <a:solidFill>
                  <a:srgbClr val="0070C0"/>
                </a:solidFill>
              </a:rPr>
              <a:t>широкий и массивный</a:t>
            </a:r>
            <a:r>
              <a:rPr lang="ru-RU" b="1" dirty="0"/>
              <a:t>, а в отдельных случаях </a:t>
            </a:r>
            <a:r>
              <a:rPr lang="ru-RU" b="1" dirty="0">
                <a:solidFill>
                  <a:srgbClr val="0070C0"/>
                </a:solidFill>
              </a:rPr>
              <a:t>может быть расширен на конце.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123" y="2024963"/>
            <a:ext cx="5753408" cy="4150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8382" y="2148074"/>
            <a:ext cx="3385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Цапля Белая Большая</a:t>
            </a:r>
          </a:p>
        </p:txBody>
      </p:sp>
    </p:spTree>
    <p:extLst>
      <p:ext uri="{BB962C8B-B14F-4D97-AF65-F5344CB8AC3E}">
        <p14:creationId xmlns:p14="http://schemas.microsoft.com/office/powerpoint/2010/main" val="78516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120" y="954157"/>
            <a:ext cx="4704523" cy="519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Ноги у голенастых четырехпалые</a:t>
            </a:r>
            <a:r>
              <a:rPr lang="ru-RU" b="1" dirty="0"/>
              <a:t>, причем пальцы по большей части длинные</a:t>
            </a:r>
            <a:r>
              <a:rPr lang="ru-RU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Нижняя </a:t>
            </a:r>
            <a:r>
              <a:rPr lang="ru-RU" b="1" dirty="0">
                <a:solidFill>
                  <a:srgbClr val="FF0000"/>
                </a:solidFill>
              </a:rPr>
              <a:t>часть голени не оперена</a:t>
            </a:r>
            <a:r>
              <a:rPr lang="ru-RU" b="1" dirty="0"/>
              <a:t>. </a:t>
            </a:r>
            <a:r>
              <a:rPr lang="ru-RU" b="1" dirty="0">
                <a:solidFill>
                  <a:srgbClr val="00B050"/>
                </a:solidFill>
              </a:rPr>
              <a:t>Не оперены также уздечка и кольцо вокруг глаза</a:t>
            </a:r>
            <a:r>
              <a:rPr lang="ru-RU" b="1" dirty="0"/>
              <a:t>, у некоторых ибисов не оперены голова и шея, а у марабу голова и шея покрыты редким пухом. </a:t>
            </a:r>
            <a:endParaRPr lang="ru-RU" b="1" dirty="0" smtClean="0"/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 У ряда </a:t>
            </a:r>
            <a:r>
              <a:rPr lang="ru-RU" b="1" dirty="0"/>
              <a:t>видов цапель в гнездовое время развиваются украшающие рассученные перья на голове, спине и зобе. </a:t>
            </a:r>
            <a:endParaRPr lang="ru-RU" b="1" dirty="0" smtClean="0"/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Крыло </a:t>
            </a:r>
            <a:r>
              <a:rPr lang="ru-RU" b="1" dirty="0">
                <a:solidFill>
                  <a:srgbClr val="FF0000"/>
                </a:solidFill>
              </a:rPr>
              <a:t>сравнительно большое, широкое и тупое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</a:t>
            </a:r>
            <a:r>
              <a:rPr lang="ru-RU" b="1" dirty="0">
                <a:solidFill>
                  <a:srgbClr val="0070C0"/>
                </a:solidFill>
              </a:rPr>
              <a:t>Хвост короткий, округлый</a:t>
            </a:r>
            <a:r>
              <a:rPr lang="ru-RU" b="1" dirty="0"/>
              <a:t>. Первостепенных маховых перьев 10—12. </a:t>
            </a:r>
            <a:endParaRPr lang="ru-RU" b="1" dirty="0" smtClean="0"/>
          </a:p>
          <a:p>
            <a:pPr>
              <a:lnSpc>
                <a:spcPct val="80000"/>
              </a:lnSpc>
            </a:pP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За </a:t>
            </a:r>
            <a:r>
              <a:rPr lang="ru-RU" b="1" dirty="0"/>
              <a:t>некоторыми исключениями, </a:t>
            </a:r>
            <a:r>
              <a:rPr lang="ru-RU" b="1" dirty="0">
                <a:solidFill>
                  <a:srgbClr val="FF0000"/>
                </a:solidFill>
              </a:rPr>
              <a:t>оба пола окрашены одинаково или очень близки по окраске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</a:t>
            </a:r>
            <a:r>
              <a:rPr lang="ru-RU" b="1" dirty="0"/>
              <a:t>Среди голенастых </a:t>
            </a:r>
            <a:r>
              <a:rPr lang="ru-RU" b="1" dirty="0">
                <a:solidFill>
                  <a:srgbClr val="FF0000"/>
                </a:solidFill>
              </a:rPr>
              <a:t>есть очень крупные птицы.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1930" y="675862"/>
            <a:ext cx="5883965" cy="563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80485" y="769491"/>
            <a:ext cx="3347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Колпица Розовая</a:t>
            </a:r>
          </a:p>
        </p:txBody>
      </p:sp>
    </p:spTree>
    <p:extLst>
      <p:ext uri="{BB962C8B-B14F-4D97-AF65-F5344CB8AC3E}">
        <p14:creationId xmlns:p14="http://schemas.microsoft.com/office/powerpoint/2010/main" val="2466400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2171" y="580648"/>
            <a:ext cx="3506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Защита птиц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3670" y="1411645"/>
            <a:ext cx="102439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72C07"/>
                </a:solidFill>
                <a:cs typeface="Tahoma" panose="020B0604030504040204" pitchFamily="34" charset="0"/>
              </a:rPr>
              <a:t>В последнее время </a:t>
            </a:r>
            <a:r>
              <a:rPr lang="ru-RU" sz="2400" b="1" dirty="0">
                <a:solidFill>
                  <a:srgbClr val="FF0000"/>
                </a:solidFill>
                <a:cs typeface="Tahoma" panose="020B0604030504040204" pitchFamily="34" charset="0"/>
              </a:rPr>
              <a:t>численность многих видов птиц сокращается</a:t>
            </a:r>
            <a:r>
              <a:rPr lang="ru-RU" sz="2000" b="1" dirty="0">
                <a:solidFill>
                  <a:srgbClr val="172C07"/>
                </a:solidFill>
                <a:cs typeface="Tahoma" panose="020B0604030504040204" pitchFamily="34" charset="0"/>
              </a:rPr>
              <a:t>. Это связано с </a:t>
            </a:r>
            <a:r>
              <a:rPr lang="ru-RU" sz="2000" b="1" dirty="0">
                <a:solidFill>
                  <a:srgbClr val="FF0000"/>
                </a:solidFill>
                <a:cs typeface="Tahoma" panose="020B0604030504040204" pitchFamily="34" charset="0"/>
              </a:rPr>
              <a:t>изменением окружающей среды </a:t>
            </a:r>
            <a:r>
              <a:rPr lang="ru-RU" sz="2000" b="1" dirty="0">
                <a:solidFill>
                  <a:srgbClr val="172C07"/>
                </a:solidFill>
                <a:cs typeface="Tahoma" panose="020B0604030504040204" pitchFamily="34" charset="0"/>
              </a:rPr>
              <a:t>(</a:t>
            </a:r>
            <a:r>
              <a:rPr lang="ru-RU" sz="2000" b="1" dirty="0">
                <a:solidFill>
                  <a:srgbClr val="7030A0"/>
                </a:solidFill>
                <a:cs typeface="Tahoma" panose="020B0604030504040204" pitchFamily="34" charset="0"/>
              </a:rPr>
              <a:t>загрязнение атмосферы, массовая вырубка лесов, появление в местах обитания птиц завезённых человеком хищников и т. п.) и охотой. </a:t>
            </a:r>
            <a:endParaRPr lang="ru-RU" sz="2000" b="1" dirty="0" smtClean="0">
              <a:solidFill>
                <a:srgbClr val="7030A0"/>
              </a:solidFill>
              <a:cs typeface="Tahoma" panose="020B0604030504040204" pitchFamily="34" charset="0"/>
            </a:endParaRPr>
          </a:p>
          <a:p>
            <a:endParaRPr lang="ru-RU" sz="2000" b="1" dirty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За </a:t>
            </a:r>
            <a:r>
              <a:rPr lang="ru-RU" sz="2800" b="1" dirty="0">
                <a:solidFill>
                  <a:srgbClr val="FF0000"/>
                </a:solidFill>
                <a:cs typeface="Tahoma" panose="020B0604030504040204" pitchFamily="34" charset="0"/>
              </a:rPr>
              <a:t>четыре последних века вымерло около 90 видов птиц</a:t>
            </a:r>
            <a:r>
              <a:rPr lang="ru-RU" sz="2800" b="1" dirty="0">
                <a:solidFill>
                  <a:srgbClr val="172C07"/>
                </a:solidFill>
                <a:cs typeface="Tahoma" panose="020B0604030504040204" pitchFamily="34" charset="0"/>
              </a:rPr>
              <a:t>, </a:t>
            </a:r>
            <a:r>
              <a:rPr lang="ru-RU" sz="2000" b="1" dirty="0">
                <a:solidFill>
                  <a:srgbClr val="172C07"/>
                </a:solidFill>
                <a:cs typeface="Tahoma" panose="020B0604030504040204" pitchFamily="34" charset="0"/>
              </a:rPr>
              <a:t>многие другие были занесены </a:t>
            </a:r>
            <a:r>
              <a:rPr lang="ru-RU" sz="2000" b="1" dirty="0">
                <a:solidFill>
                  <a:srgbClr val="FF0000"/>
                </a:solidFill>
                <a:cs typeface="Tahoma" panose="020B0604030504040204" pitchFamily="34" charset="0"/>
              </a:rPr>
              <a:t>в Красную книгу.</a:t>
            </a:r>
          </a:p>
          <a:p>
            <a:endParaRPr lang="ru-RU" sz="2000" b="1" dirty="0" smtClean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cs typeface="Tahoma" panose="020B0604030504040204" pitchFamily="34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cs typeface="Tahoma" panose="020B0604030504040204" pitchFamily="34" charset="0"/>
              </a:rPr>
              <a:t>повышения численности птиц и привлечения их в города</a:t>
            </a:r>
            <a:r>
              <a:rPr lang="ru-RU" sz="2000" b="1" dirty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cs typeface="Tahoma" panose="020B0604030504040204" pitchFamily="34" charset="0"/>
              </a:rPr>
              <a:t>создаются благоприятные условия для их обитания: развешиваются скворечники, проводится зимняя подкормка</a:t>
            </a:r>
            <a:r>
              <a:rPr lang="ru-RU" sz="24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.</a:t>
            </a:r>
          </a:p>
          <a:p>
            <a:endParaRPr lang="ru-RU" sz="2000" b="1" dirty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172C07"/>
                </a:solidFill>
                <a:cs typeface="Tahoma" panose="020B0604030504040204" pitchFamily="34" charset="0"/>
              </a:rPr>
              <a:t>В период размножения охота на многих диких птиц </a:t>
            </a:r>
            <a:r>
              <a:rPr lang="ru-RU" sz="4000" b="1" dirty="0">
                <a:solidFill>
                  <a:srgbClr val="FF0000"/>
                </a:solidFill>
                <a:cs typeface="Tahoma" panose="020B0604030504040204" pitchFamily="34" charset="0"/>
              </a:rPr>
              <a:t>запрещена.</a:t>
            </a:r>
          </a:p>
        </p:txBody>
      </p:sp>
    </p:spTree>
    <p:extLst>
      <p:ext uri="{BB962C8B-B14F-4D97-AF65-F5344CB8AC3E}">
        <p14:creationId xmlns:p14="http://schemas.microsoft.com/office/powerpoint/2010/main" val="19018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948" y="518305"/>
            <a:ext cx="9442170" cy="846669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C00000"/>
                </a:solidFill>
              </a:rPr>
              <a:t>Приспособления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3670" y="1364974"/>
            <a:ext cx="44527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72C07"/>
                </a:solidFill>
                <a:cs typeface="Tahoma" panose="020B0604030504040204" pitchFamily="34" charset="0"/>
              </a:rPr>
              <a:t>Шея отличается большой подвижностью</a:t>
            </a:r>
            <a:r>
              <a:rPr lang="ru-RU" sz="24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.</a:t>
            </a:r>
          </a:p>
          <a:p>
            <a:endParaRPr lang="ru-RU" sz="2400" b="1" dirty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172C07"/>
                </a:solidFill>
                <a:cs typeface="Tahoma" panose="020B0604030504040204" pitchFamily="34" charset="0"/>
              </a:rPr>
              <a:t>Тело является опорой для прочного крепления крыльев. </a:t>
            </a:r>
            <a:endParaRPr lang="ru-RU" sz="2400" b="1" dirty="0">
              <a:solidFill>
                <a:srgbClr val="172C07"/>
              </a:solidFill>
            </a:endParaRPr>
          </a:p>
          <a:p>
            <a:endParaRPr lang="ru-RU" sz="2400" b="1" dirty="0" smtClean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Хвост </a:t>
            </a:r>
            <a:r>
              <a:rPr lang="ru-RU" sz="2400" b="1" dirty="0">
                <a:solidFill>
                  <a:srgbClr val="172C07"/>
                </a:solidFill>
                <a:cs typeface="Tahoma" panose="020B0604030504040204" pitchFamily="34" charset="0"/>
              </a:rPr>
              <a:t>у птиц сильно укорочен и выполняет рулевую функцию</a:t>
            </a:r>
            <a:r>
              <a:rPr lang="ru-RU" sz="24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. </a:t>
            </a:r>
          </a:p>
          <a:p>
            <a:endParaRPr lang="ru-RU" sz="2400" b="1" dirty="0" smtClean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Скелет </a:t>
            </a:r>
            <a:r>
              <a:rPr lang="ru-RU" sz="2400" b="1" dirty="0" err="1" smtClean="0">
                <a:solidFill>
                  <a:srgbClr val="172C07"/>
                </a:solidFill>
                <a:cs typeface="Tahoma" panose="020B0604030504040204" pitchFamily="34" charset="0"/>
              </a:rPr>
              <a:t>облегчон</a:t>
            </a:r>
            <a:endParaRPr lang="ru-RU" sz="2400" b="1" dirty="0" smtClean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endParaRPr lang="ru-RU" sz="2400" b="1" dirty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 Наличие крыльев</a:t>
            </a:r>
            <a:endParaRPr lang="ru-RU" sz="2400" b="1" dirty="0">
              <a:solidFill>
                <a:srgbClr val="172C07"/>
              </a:solidFill>
              <a:cs typeface="Tahoma" panose="020B0604030504040204" pitchFamily="34" charset="0"/>
            </a:endParaRPr>
          </a:p>
        </p:txBody>
      </p:sp>
      <p:pic>
        <p:nvPicPr>
          <p:cNvPr id="4" name="Picture 6" descr="C:\Documents and Settings\LG\Рабочий стол\биология\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8678" y="1364974"/>
            <a:ext cx="5724939" cy="47321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48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651" y="768626"/>
            <a:ext cx="4084615" cy="1192696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accent4">
                    <a:lumMod val="75000"/>
                  </a:schemeClr>
                </a:solidFill>
              </a:rPr>
              <a:t>Кожа и перья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7652" y="2199862"/>
            <a:ext cx="4585252" cy="3564834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rgbClr val="172C07"/>
                </a:solidFill>
                <a:cs typeface="Tahoma" panose="020B0604030504040204" pitchFamily="34" charset="0"/>
              </a:rPr>
              <a:t>Тонкая двуслойная кожа лишена потовых желёз и покрыта пухом и перьями. Перья разделяются на служащие для полёта маховые и рулевые и на одевающие тело покровные. Маховые и рулевые перья большие и жёсткие, покровные (контурные и пуховые) – небольшие и мягкие.</a:t>
            </a:r>
          </a:p>
          <a:p>
            <a:endParaRPr lang="ru-RU" dirty="0"/>
          </a:p>
        </p:txBody>
      </p:sp>
      <p:pic>
        <p:nvPicPr>
          <p:cNvPr id="5" name="Picture 6" descr="C:\Documents and Settings\LG\Рабочий стол\биология\060601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574" y="1624013"/>
            <a:ext cx="4821721" cy="42897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60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433" y="728870"/>
            <a:ext cx="9412356" cy="622852"/>
          </a:xfrm>
        </p:spPr>
        <p:txBody>
          <a:bodyPr>
            <a:noAutofit/>
          </a:bodyPr>
          <a:lstStyle/>
          <a:p>
            <a:pPr algn="l"/>
            <a:r>
              <a:rPr lang="ru-RU" sz="5400" dirty="0">
                <a:solidFill>
                  <a:schemeClr val="accent4">
                    <a:lumMod val="75000"/>
                  </a:schemeClr>
                </a:solidFill>
              </a:rPr>
              <a:t>Оперение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351722"/>
            <a:ext cx="552615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cs typeface="Tahoma" panose="020B0604030504040204" pitchFamily="34" charset="0"/>
              </a:rPr>
              <a:t>Перо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 состоит </a:t>
            </a:r>
            <a:r>
              <a:rPr lang="ru-RU" sz="2400" dirty="0">
                <a:solidFill>
                  <a:srgbClr val="172C07"/>
                </a:solidFill>
                <a:cs typeface="Tahoma" panose="020B0604030504040204" pitchFamily="34" charset="0"/>
              </a:rPr>
              <a:t>из </a:t>
            </a:r>
            <a:r>
              <a:rPr lang="ru-RU" sz="2400" b="1" dirty="0" err="1">
                <a:solidFill>
                  <a:srgbClr val="000000"/>
                </a:solidFill>
                <a:cs typeface="Tahoma" panose="020B0604030504040204" pitchFamily="34" charset="0"/>
              </a:rPr>
              <a:t>очина</a:t>
            </a:r>
            <a:r>
              <a:rPr lang="ru-RU" sz="2400" dirty="0">
                <a:solidFill>
                  <a:srgbClr val="172C07"/>
                </a:solidFill>
                <a:cs typeface="Tahoma" panose="020B0604030504040204" pitchFamily="34" charset="0"/>
              </a:rPr>
              <a:t>, </a:t>
            </a:r>
            <a:r>
              <a:rPr lang="ru-RU" sz="2400" b="1" dirty="0">
                <a:solidFill>
                  <a:srgbClr val="000000"/>
                </a:solidFill>
                <a:cs typeface="Tahoma" panose="020B0604030504040204" pitchFamily="34" charset="0"/>
              </a:rPr>
              <a:t>стержня</a:t>
            </a:r>
            <a:r>
              <a:rPr lang="ru-RU" sz="2400" dirty="0">
                <a:solidFill>
                  <a:srgbClr val="172C07"/>
                </a:solidFill>
                <a:cs typeface="Tahoma" panose="020B0604030504040204" pitchFamily="34" charset="0"/>
              </a:rPr>
              <a:t> и </a:t>
            </a:r>
            <a:r>
              <a:rPr lang="ru-RU" sz="2400" b="1" dirty="0">
                <a:solidFill>
                  <a:srgbClr val="000000"/>
                </a:solidFill>
                <a:cs typeface="Tahoma" panose="020B0604030504040204" pitchFamily="34" charset="0"/>
              </a:rPr>
              <a:t>опахала</a:t>
            </a:r>
            <a:r>
              <a:rPr lang="ru-RU" sz="2400" dirty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(у пуховых перьев стержня нет</a:t>
            </a:r>
            <a:r>
              <a:rPr lang="ru-RU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).</a:t>
            </a:r>
          </a:p>
          <a:p>
            <a:r>
              <a:rPr lang="ru-RU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Опахало</a:t>
            </a:r>
            <a:r>
              <a:rPr lang="ru-RU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состоит из расходящихся от стержня в две стороны бородок, от которых, в свою очередь, отходят другие бородки. Крючки на бородках скрепляют их друг с другом, благодаря чему образуется поверхность пера.</a:t>
            </a:r>
          </a:p>
          <a:p>
            <a:endParaRPr lang="ru-RU" b="1" dirty="0" smtClean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ahoma" panose="020B0604030504040204" pitchFamily="34" charset="0"/>
              </a:rPr>
              <a:t>Перья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cs typeface="Tahoma" panose="020B0604030504040204" pitchFamily="34" charset="0"/>
              </a:rPr>
              <a:t>у птиц растут на отдельных участках кожи, разделённых обнаженными участками</a:t>
            </a:r>
            <a:r>
              <a:rPr lang="ru-RU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Окраска перьев зависит от пигментов и от </a:t>
            </a:r>
            <a:r>
              <a:rPr lang="ru-RU" b="1" dirty="0" err="1">
                <a:solidFill>
                  <a:srgbClr val="172C07"/>
                </a:solidFill>
                <a:cs typeface="Tahoma" panose="020B0604030504040204" pitchFamily="34" charset="0"/>
              </a:rPr>
              <a:t>микростуктуры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 пера; у многих птиц она меняется в течение года. </a:t>
            </a:r>
            <a:endParaRPr lang="ru-RU" b="1" dirty="0" smtClean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Оперение </a:t>
            </a:r>
            <a:r>
              <a:rPr lang="ru-RU" b="1" dirty="0">
                <a:solidFill>
                  <a:srgbClr val="FF0000"/>
                </a:solidFill>
                <a:cs typeface="Tahoma" panose="020B0604030504040204" pitchFamily="34" charset="0"/>
              </a:rPr>
              <a:t>и роговые покровы птиц раз в год полностью или частично обновляются.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0557" y="863836"/>
            <a:ext cx="4916555" cy="30745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55026" y="3938342"/>
            <a:ext cx="5267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I – маховые: 1–10 – первостепенные, 11–16 – второстепенные, 17–19 – третьестепенные; II – крылышко; III – кроющие первостепенных маховых; IV – большие верхние кроющие второстепенных маховых; V – средние верхние кроющие второстепенных маховых; VI – малые верхние кроющие второстепенных маховых; VII – кроющие плеча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8194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243" y="702366"/>
            <a:ext cx="8256105" cy="781878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Значение перьев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72209" y="1762539"/>
            <a:ext cx="3740057" cy="37069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172C07"/>
                </a:solidFill>
                <a:cs typeface="Tahoma" panose="020B0604030504040204" pitchFamily="34" charset="0"/>
              </a:rPr>
              <a:t>У основания хвоста имеется единственная наружная железа – </a:t>
            </a:r>
            <a:r>
              <a:rPr lang="ru-RU" sz="2400" b="1" dirty="0">
                <a:solidFill>
                  <a:srgbClr val="FF0000"/>
                </a:solidFill>
                <a:cs typeface="Tahoma" panose="020B0604030504040204" pitchFamily="34" charset="0"/>
              </a:rPr>
              <a:t>копчиковая</a:t>
            </a:r>
            <a:r>
              <a:rPr lang="ru-RU" sz="24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cs typeface="Tahoma" panose="020B0604030504040204" pitchFamily="34" charset="0"/>
              </a:rPr>
              <a:t>Её выделениями птица смазывает свои перья, </a:t>
            </a:r>
            <a:r>
              <a:rPr lang="ru-RU" sz="2200" b="1" dirty="0">
                <a:solidFill>
                  <a:srgbClr val="172C07"/>
                </a:solidFill>
                <a:cs typeface="Tahoma" panose="020B0604030504040204" pitchFamily="34" charset="0"/>
              </a:rPr>
              <a:t>которые за счёт этого не намокают и становятся упругими и эластичными.</a:t>
            </a:r>
          </a:p>
          <a:p>
            <a:pPr>
              <a:lnSpc>
                <a:spcPct val="90000"/>
              </a:lnSpc>
            </a:pPr>
            <a:r>
              <a:rPr lang="ru-RU" sz="2200" b="1" dirty="0">
                <a:solidFill>
                  <a:srgbClr val="FF0000"/>
                </a:solidFill>
                <a:cs typeface="Tahoma" panose="020B0604030504040204" pitchFamily="34" charset="0"/>
              </a:rPr>
              <a:t>Перья</a:t>
            </a:r>
            <a:r>
              <a:rPr lang="ru-RU" sz="2200" b="1" dirty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cs typeface="Tahoma" panose="020B0604030504040204" pitchFamily="34" charset="0"/>
              </a:rPr>
              <a:t>поддерживают</a:t>
            </a:r>
            <a:r>
              <a:rPr lang="ru-RU" sz="2200" b="1" dirty="0">
                <a:solidFill>
                  <a:srgbClr val="172C07"/>
                </a:solidFill>
                <a:cs typeface="Tahoma" panose="020B0604030504040204" pitchFamily="34" charset="0"/>
              </a:rPr>
              <a:t> тело птицы в воздухе и </a:t>
            </a:r>
            <a:r>
              <a:rPr lang="ru-RU" sz="2200" b="1" dirty="0">
                <a:solidFill>
                  <a:srgbClr val="002060"/>
                </a:solidFill>
                <a:cs typeface="Tahoma" panose="020B0604030504040204" pitchFamily="34" charset="0"/>
              </a:rPr>
              <a:t>способствуют</a:t>
            </a:r>
            <a:r>
              <a:rPr lang="ru-RU" sz="2200" b="1" dirty="0">
                <a:solidFill>
                  <a:srgbClr val="172C07"/>
                </a:solidFill>
                <a:cs typeface="Tahoma" panose="020B0604030504040204" pitchFamily="34" charset="0"/>
              </a:rPr>
              <a:t> поддержанию постоянной температуры тела.</a:t>
            </a:r>
          </a:p>
          <a:p>
            <a:endParaRPr lang="ru-RU" sz="2000" dirty="0"/>
          </a:p>
        </p:txBody>
      </p:sp>
      <p:pic>
        <p:nvPicPr>
          <p:cNvPr id="5" name="Picture 6" descr="C:\Documents and Settings\LG\Рабочий стол\биология\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3946" y="1484244"/>
            <a:ext cx="5200644" cy="47495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92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904" y="962990"/>
            <a:ext cx="5072798" cy="733288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accent4">
                    <a:lumMod val="75000"/>
                  </a:schemeClr>
                </a:solidFill>
              </a:rPr>
              <a:t>Внутреннее строение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6189" y="1836898"/>
            <a:ext cx="4847513" cy="636104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Позвоночные(внутренний скелет)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692" y="2613622"/>
            <a:ext cx="5132010" cy="3339547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/>
              <a:t>Внутренние органы птиц имеют сложное строение, </a:t>
            </a:r>
            <a:r>
              <a:rPr lang="ru-RU" sz="7200" b="1" dirty="0">
                <a:solidFill>
                  <a:srgbClr val="002060"/>
                </a:solidFill>
              </a:rPr>
              <a:t>в результате чего новый уровень развития:</a:t>
            </a:r>
          </a:p>
          <a:p>
            <a:r>
              <a:rPr lang="ru-RU" sz="7200" b="1" dirty="0">
                <a:solidFill>
                  <a:srgbClr val="172C07"/>
                </a:solidFill>
                <a:cs typeface="Tahoma" panose="020B0604030504040204" pitchFamily="34" charset="0"/>
              </a:rPr>
              <a:t>- высокая и постоянная температура тела, не зависящая от внешней среды; </a:t>
            </a:r>
            <a:endParaRPr lang="ru-RU" sz="7200" b="1" dirty="0">
              <a:solidFill>
                <a:srgbClr val="172C07"/>
              </a:solidFill>
            </a:endParaRPr>
          </a:p>
          <a:p>
            <a:r>
              <a:rPr lang="ru-RU" sz="7200" b="1" dirty="0">
                <a:solidFill>
                  <a:srgbClr val="172C07"/>
                </a:solidFill>
                <a:cs typeface="Tahoma" panose="020B0604030504040204" pitchFamily="34" charset="0"/>
              </a:rPr>
              <a:t>- четырёхкамерное сердце, в котором происходит полное разделение артериальной крови и венозной;</a:t>
            </a:r>
          </a:p>
          <a:p>
            <a:r>
              <a:rPr lang="ru-RU" sz="7200" b="1" dirty="0">
                <a:solidFill>
                  <a:srgbClr val="172C07"/>
                </a:solidFill>
                <a:cs typeface="Tahoma" panose="020B0604030504040204" pitchFamily="34" charset="0"/>
              </a:rPr>
              <a:t>- срастание многих костей</a:t>
            </a:r>
            <a:r>
              <a:rPr lang="ru-RU" sz="7200" b="1" dirty="0">
                <a:solidFill>
                  <a:srgbClr val="172C07"/>
                </a:solidFill>
              </a:rPr>
              <a:t>,</a:t>
            </a:r>
            <a:r>
              <a:rPr lang="ru-RU" sz="7200" b="1" dirty="0">
                <a:solidFill>
                  <a:srgbClr val="172C07"/>
                </a:solidFill>
                <a:cs typeface="Tahoma" panose="020B0604030504040204" pitchFamily="34" charset="0"/>
              </a:rPr>
              <a:t> наличие цевки;</a:t>
            </a:r>
          </a:p>
          <a:p>
            <a:r>
              <a:rPr lang="ru-RU" sz="7200" b="1" dirty="0">
                <a:solidFill>
                  <a:srgbClr val="172C07"/>
                </a:solidFill>
                <a:cs typeface="Tahoma" panose="020B0604030504040204" pitchFamily="34" charset="0"/>
              </a:rPr>
              <a:t>- наличие воздушных мешков;</a:t>
            </a:r>
          </a:p>
          <a:p>
            <a:r>
              <a:rPr lang="ru-RU" sz="7200" b="1" dirty="0">
                <a:solidFill>
                  <a:srgbClr val="172C07"/>
                </a:solidFill>
                <a:cs typeface="Tahoma" panose="020B0604030504040204" pitchFamily="34" charset="0"/>
              </a:rPr>
              <a:t>- более высокий уровень развития центральной нервной системы</a:t>
            </a:r>
            <a:r>
              <a:rPr lang="ru-RU" sz="7200" b="1" dirty="0">
                <a:solidFill>
                  <a:srgbClr val="172C07"/>
                </a:solidFill>
              </a:rPr>
              <a:t>.</a:t>
            </a:r>
            <a:endParaRPr lang="ru-RU" sz="7200" b="1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6" descr="C:\Documents and Settings\LG\Рабочий стол\биология\06060301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0670" y="715616"/>
            <a:ext cx="5368709" cy="54333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43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461" y="1127905"/>
            <a:ext cx="9690649" cy="1058703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rgbClr val="C00000"/>
                </a:solidFill>
              </a:rPr>
              <a:t>Дыхательная </a:t>
            </a:r>
            <a:r>
              <a:rPr lang="ru-RU" sz="5300" dirty="0" smtClean="0">
                <a:solidFill>
                  <a:srgbClr val="C00000"/>
                </a:solidFill>
              </a:rPr>
              <a:t>система </a:t>
            </a:r>
            <a:r>
              <a:rPr lang="ru-RU" dirty="0" smtClean="0">
                <a:solidFill>
                  <a:srgbClr val="C00000"/>
                </a:solidFill>
              </a:rPr>
              <a:t>( легкие и воздушные мешки)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625" y="2609941"/>
            <a:ext cx="6692349" cy="33189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Птицы отличаются своеобразным строением дыхательной системы. </a:t>
            </a:r>
            <a:r>
              <a:rPr lang="ru-RU" b="1" dirty="0">
                <a:solidFill>
                  <a:srgbClr val="002060"/>
                </a:solidFill>
                <a:cs typeface="Tahoma" panose="020B0604030504040204" pitchFamily="34" charset="0"/>
              </a:rPr>
              <a:t>Бронхи, пронизывающие небольшие лёгкие, соединены с десятком воздушных </a:t>
            </a:r>
            <a:r>
              <a:rPr lang="ru-RU" b="1" dirty="0" smtClean="0">
                <a:solidFill>
                  <a:srgbClr val="002060"/>
                </a:solidFill>
                <a:cs typeface="Tahoma" panose="020B0604030504040204" pitchFamily="34" charset="0"/>
              </a:rPr>
              <a:t>мешков.</a:t>
            </a:r>
          </a:p>
          <a:p>
            <a:r>
              <a:rPr lang="ru-RU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При вдохе воздух поступает </a:t>
            </a:r>
            <a:r>
              <a:rPr lang="ru-RU" b="1" dirty="0">
                <a:solidFill>
                  <a:srgbClr val="FF0000"/>
                </a:solidFill>
                <a:cs typeface="Tahoma" panose="020B0604030504040204" pitchFamily="34" charset="0"/>
              </a:rPr>
              <a:t>в лёгкие и в мешки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, при выходе </a:t>
            </a:r>
            <a:r>
              <a:rPr lang="ru-RU" b="1" dirty="0">
                <a:solidFill>
                  <a:srgbClr val="FF0000"/>
                </a:solidFill>
                <a:cs typeface="Tahoma" panose="020B0604030504040204" pitchFamily="34" charset="0"/>
              </a:rPr>
              <a:t>в лёгкие проходит насыщенный кислородом воздух из воздушных мешков. </a:t>
            </a:r>
            <a:r>
              <a:rPr lang="ru-RU" b="1" dirty="0">
                <a:solidFill>
                  <a:srgbClr val="002060"/>
                </a:solidFill>
                <a:cs typeface="Tahoma" panose="020B0604030504040204" pitchFamily="34" charset="0"/>
              </a:rPr>
              <a:t>Таким образом увеличивается интенсивность газообмена</a:t>
            </a:r>
            <a:r>
              <a:rPr lang="ru-RU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.</a:t>
            </a:r>
          </a:p>
          <a:p>
            <a:r>
              <a:rPr lang="ru-RU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172C07"/>
                </a:solidFill>
                <a:cs typeface="Tahoma" panose="020B0604030504040204" pitchFamily="34" charset="0"/>
              </a:rPr>
              <a:t>Кроме того, </a:t>
            </a:r>
            <a:r>
              <a:rPr lang="ru-RU" b="1" dirty="0">
                <a:solidFill>
                  <a:srgbClr val="FF0000"/>
                </a:solidFill>
                <a:cs typeface="Tahoma" panose="020B0604030504040204" pitchFamily="34" charset="0"/>
              </a:rPr>
              <a:t>воздушные мешки </a:t>
            </a:r>
            <a:r>
              <a:rPr lang="ru-RU" b="1" dirty="0">
                <a:solidFill>
                  <a:srgbClr val="002060"/>
                </a:solidFill>
                <a:cs typeface="Tahoma" panose="020B0604030504040204" pitchFamily="34" charset="0"/>
              </a:rPr>
              <a:t>позволяют изменять плотность тела при нырянии, а также предохраняют внутренние органы от перегрева, удаляя избыток тепла</a:t>
            </a:r>
            <a:r>
              <a:rPr lang="ru-RU" dirty="0">
                <a:solidFill>
                  <a:srgbClr val="172C07"/>
                </a:solidFill>
                <a:cs typeface="Tahoma" panose="020B060403050404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0974" y="2609941"/>
            <a:ext cx="3922643" cy="319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8355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511038"/>
            <a:ext cx="7214084" cy="1152939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Кровеносная система птиц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1635" y="1663977"/>
            <a:ext cx="4797287" cy="38054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sz="2000" dirty="0" smtClean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Птицы </a:t>
            </a:r>
            <a:r>
              <a:rPr lang="ru-RU" sz="2000" b="1" dirty="0">
                <a:solidFill>
                  <a:srgbClr val="FF0000"/>
                </a:solidFill>
                <a:cs typeface="Tahoma" panose="020B0604030504040204" pitchFamily="34" charset="0"/>
              </a:rPr>
              <a:t>– теплокровные животные </a:t>
            </a:r>
            <a:r>
              <a:rPr lang="ru-RU" sz="2000" b="1" dirty="0">
                <a:solidFill>
                  <a:srgbClr val="172C07"/>
                </a:solidFill>
                <a:cs typeface="Tahoma" panose="020B0604030504040204" pitchFamily="34" charset="0"/>
              </a:rPr>
              <a:t>с интенсивным обменом веществ и температурой тела 38–45 °C</a:t>
            </a:r>
            <a:r>
              <a:rPr lang="ru-RU" sz="20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172C07"/>
                </a:solidFill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cs typeface="Tahoma" panose="020B0604030504040204" pitchFamily="34" charset="0"/>
              </a:rPr>
              <a:t>Интенсивное кровообращение обеспечивается большим объёмом четырёхкамерного сердца и большей частотой его сокращения</a:t>
            </a:r>
            <a:r>
              <a:rPr lang="ru-RU" sz="2000" b="1" dirty="0">
                <a:solidFill>
                  <a:srgbClr val="172C07"/>
                </a:solidFill>
                <a:cs typeface="Tahoma" panose="020B0604030504040204" pitchFamily="34" charset="0"/>
              </a:rPr>
              <a:t> (до 1000 ударов в минуту у колибри). </a:t>
            </a:r>
            <a:endParaRPr lang="ru-RU" sz="2000" b="1" dirty="0" smtClean="0">
              <a:solidFill>
                <a:srgbClr val="172C07"/>
              </a:solidFill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FF0000"/>
                </a:solidFill>
                <a:cs typeface="Tahoma" panose="020B0604030504040204" pitchFamily="34" charset="0"/>
              </a:rPr>
              <a:t>У </a:t>
            </a:r>
            <a:r>
              <a:rPr lang="ru-RU" sz="2000" b="1" dirty="0">
                <a:solidFill>
                  <a:srgbClr val="FF0000"/>
                </a:solidFill>
                <a:cs typeface="Tahoma" panose="020B0604030504040204" pitchFamily="34" charset="0"/>
              </a:rPr>
              <a:t>птиц два круга кровообращения.</a:t>
            </a: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0471" y="1663977"/>
            <a:ext cx="5605669" cy="44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9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489</TotalTime>
  <Words>2204</Words>
  <Application>Microsoft Office PowerPoint</Application>
  <PresentationFormat>Широкоэкранный</PresentationFormat>
  <Paragraphs>185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Garamond</vt:lpstr>
      <vt:lpstr>Tahoma</vt:lpstr>
      <vt:lpstr>Натуральные материалы</vt:lpstr>
      <vt:lpstr>Класс Птицы</vt:lpstr>
      <vt:lpstr>Презентация PowerPoint</vt:lpstr>
      <vt:lpstr>Приспособления</vt:lpstr>
      <vt:lpstr>Кожа и перья</vt:lpstr>
      <vt:lpstr>Оперение</vt:lpstr>
      <vt:lpstr>Значение перьев</vt:lpstr>
      <vt:lpstr>Внутреннее строение</vt:lpstr>
      <vt:lpstr>Дыхательная система ( легкие и воздушные мешки)</vt:lpstr>
      <vt:lpstr>Кровеносная система птиц</vt:lpstr>
      <vt:lpstr>Презентация PowerPoint</vt:lpstr>
      <vt:lpstr>  Головной мозг достаточно большой, развиты большие  полушария и мозжечок.  </vt:lpstr>
      <vt:lpstr>Пищеварение птиц</vt:lpstr>
      <vt:lpstr>Презентация PowerPoint</vt:lpstr>
      <vt:lpstr>Презентация PowerPoint</vt:lpstr>
      <vt:lpstr>Обитание</vt:lpstr>
      <vt:lpstr>Отряды птиц</vt:lpstr>
      <vt:lpstr>Отряд Нандуобразные</vt:lpstr>
      <vt:lpstr>Отряд Казуарообразные</vt:lpstr>
      <vt:lpstr>Отряд Гусеобразные</vt:lpstr>
      <vt:lpstr>Отряд Дневные Хищные.</vt:lpstr>
      <vt:lpstr>Презентация PowerPoint</vt:lpstr>
      <vt:lpstr>Презентация PowerPoint</vt:lpstr>
      <vt:lpstr>Презентация PowerPoint</vt:lpstr>
      <vt:lpstr>Отряд Куриные.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Птицы</dc:title>
  <dc:creator>Елена</dc:creator>
  <cp:lastModifiedBy>Елена</cp:lastModifiedBy>
  <cp:revision>50</cp:revision>
  <dcterms:created xsi:type="dcterms:W3CDTF">2014-03-28T05:22:18Z</dcterms:created>
  <dcterms:modified xsi:type="dcterms:W3CDTF">2014-03-30T12:12:06Z</dcterms:modified>
</cp:coreProperties>
</file>