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6147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6148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49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150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6151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6152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615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15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55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6156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6157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58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59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6160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61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62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6163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64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65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6166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67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68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6169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70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71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6172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73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74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6175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76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77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6178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79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80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6181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82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83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6184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85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86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6187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88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89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6190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91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92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6193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94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95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6196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197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98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6199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00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01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6202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03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04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6205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06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07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6208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09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10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6211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12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13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6214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15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16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6217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18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6219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20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6221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6222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23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24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6225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26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27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6228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29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30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6231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32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33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6234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35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36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6237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38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39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6240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41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42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6243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44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45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6246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47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48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6249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50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51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252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253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6254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6255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625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5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5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59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60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6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6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6263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6264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6265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66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67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68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69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70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71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72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73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74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75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76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77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78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6279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280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281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282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283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7AAAB36-80D3-474F-B5BC-17B3156F2A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CB7E8-21A1-4F1E-AC38-DFF080445A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7312A-DB66-4F52-B409-49D2420027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03AA9-AC1B-4501-8F4F-2A307B678D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4FC583-748E-4FE2-A1D4-46B6C3FF0B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AC33BA-1415-49E4-BB2A-E8FEAB9F06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D75C6-DCA5-43EB-86A4-C5092BB5EA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C8B7C-B3A8-4074-A901-61B5A8F34F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F73E1-44AC-41F8-846F-995B2A08C3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726E9-DD99-4210-90BF-F9CC83F242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7D4C2-4C0B-4B4F-92CE-D0C2EF4B25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5124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2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5127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28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129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513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132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5133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5134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135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5136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5137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5138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39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40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5141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42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43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5144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45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46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5147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48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49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5150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51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52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5153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54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55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5156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57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58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5159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60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61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5162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63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64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5165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66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67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5168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69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70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5171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72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73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5174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75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76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5177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78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79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5180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81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82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5183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84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85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5186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87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88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5189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90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91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5192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93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94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5195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96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197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5198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99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5200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201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5202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5203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204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05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5206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207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08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5209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210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11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5212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213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14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5215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216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17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5218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219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20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5221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222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23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5224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225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26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5227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228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29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5230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231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32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5233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234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5235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6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7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8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9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0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1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2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3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4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5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6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7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8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9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0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1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2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3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4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5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6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525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25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259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5260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61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108311B-4978-4B2F-98DA-C5ADEC30EA57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000"/>
              <a:t>ВЕЛИКАЯ ОТЕЧЕСТВЕННАЯ</a:t>
            </a:r>
            <a:br>
              <a:rPr lang="ru-RU" sz="4000"/>
            </a:br>
            <a:r>
              <a:rPr lang="ru-RU" sz="4000"/>
              <a:t> ВОЙНА</a:t>
            </a:r>
            <a:br>
              <a:rPr lang="ru-RU" sz="4000"/>
            </a:br>
            <a:r>
              <a:rPr lang="ru-RU" sz="4000"/>
              <a:t>в живописи и графике</a:t>
            </a:r>
            <a:br>
              <a:rPr lang="ru-RU" sz="4000"/>
            </a:br>
            <a:r>
              <a:rPr lang="ru-RU" sz="4000"/>
              <a:t>советских художников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6878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Сюжет картины прост. В каком-то небольшом русском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городе у широко распахнутой двери старого деревянного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дома собралась семья фронтовика. Долгожданную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весточку с фронта принёс раненый боец. Мальчик читает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письмо отца вслух, бережно держа перед собой дорогие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листки.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Написанная светлыми, ликующими красками,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композиция буквально наполнена солнцем: золотыми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лучами пронизано небо, белокурые волосы девушки,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кажется, что светится сам воздух. Во всём ощутимо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дыхание близкой и такой желанной Победы.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solidFill>
                <a:schemeClr val="tx2"/>
              </a:solidFill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solidFill>
                <a:schemeClr val="tx2"/>
              </a:solidFill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А.И.Лактионов (1910 -1972)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«Письмо с фронта» 1947 г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</a:t>
            </a:r>
          </a:p>
        </p:txBody>
      </p:sp>
      <p:pic>
        <p:nvPicPr>
          <p:cNvPr id="24580" name="Picture 4" descr="Изображение 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260350"/>
            <a:ext cx="3600450" cy="5340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Художник восхищается мужеством и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самоотверженностью фронтовой медицинской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сестры – «сестрицы», как ласково называли её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бойцы. Она всегда была рядом с ними: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принимала участие в боях, перевязывала и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выносила с поля боя раненых, отправляла их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в тыл, ободряла и утешала. Вот и сейчас, под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огнём противника, выбиваясь из сил, она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помогает тяжело раненому командиру укрыться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в окопе.</a:t>
            </a:r>
          </a:p>
          <a:p>
            <a:pPr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М.И.Самсонов (род.1925г) </a:t>
            </a:r>
          </a:p>
          <a:p>
            <a:pPr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«Сестрица» 1953 г</a:t>
            </a:r>
          </a:p>
        </p:txBody>
      </p:sp>
      <p:pic>
        <p:nvPicPr>
          <p:cNvPr id="25604" name="Picture 4" descr="Изображение 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88913"/>
            <a:ext cx="3671888" cy="4752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893175" cy="4876800"/>
          </a:xfrm>
        </p:spPr>
        <p:txBody>
          <a:bodyPr/>
          <a:lstStyle/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Ю.М.Непринцев (род. 1909 г)</a:t>
            </a:r>
          </a:p>
          <a:p>
            <a:pPr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«Отдых после боя» 1955 г</a:t>
            </a:r>
          </a:p>
          <a:p>
            <a:pPr>
              <a:buFontTx/>
              <a:buNone/>
            </a:pPr>
            <a:endParaRPr lang="ru-RU" sz="1600" i="1">
              <a:solidFill>
                <a:schemeClr val="tx2"/>
              </a:solidFill>
              <a:latin typeface="Bell MT" pitchFamily="18" charset="0"/>
            </a:endParaRP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Самой известной работой живописца стало полотно «Отдых после боя», созданное по поэме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А.Т.Твардовского «Василий Тёркин». Художник запечатлел в картине короткую передышку между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боями. Лукаво прищурив глаза, веселит своих боевых друзей очередным шутливым рассказом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Василий Тёркин, снимая тяжёлое  напряжение после недавней атаки.</a:t>
            </a:r>
          </a:p>
        </p:txBody>
      </p:sp>
      <p:pic>
        <p:nvPicPr>
          <p:cNvPr id="26628" name="Picture 4" descr="Изображение 0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88913"/>
            <a:ext cx="5976938" cy="3878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893175" cy="4876800"/>
          </a:xfrm>
        </p:spPr>
        <p:txBody>
          <a:bodyPr/>
          <a:lstStyle/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   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    В картине Евсея Евсеевича Моисеенко «Победа»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торжеству сопутствует острая боль за тех, кто уже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не увидит её, погибнув в последние минуты. Ликуя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кричит о Победе тот, кому посчастливилось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остаться в живых. Победа! Но на руках солдата-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победителя умирает его товарищ – последний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погибший на этой войне, которому уже не суждено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вместе со всеми разделить высокую радость этой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минуты…</a:t>
            </a:r>
          </a:p>
          <a:p>
            <a:pPr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buFontTx/>
              <a:buNone/>
            </a:pPr>
            <a:endParaRPr lang="ru-RU" sz="1600" i="1">
              <a:solidFill>
                <a:schemeClr val="tx2"/>
              </a:solidFill>
              <a:latin typeface="Bell MT" pitchFamily="18" charset="0"/>
            </a:endParaRPr>
          </a:p>
          <a:p>
            <a:pPr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Е.Е.Моисеенко (род. 1916г)</a:t>
            </a:r>
          </a:p>
          <a:p>
            <a:pPr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«Победа» 1970-1972 г</a:t>
            </a:r>
          </a:p>
          <a:p>
            <a:pPr>
              <a:buFontTx/>
              <a:buNone/>
            </a:pPr>
            <a:endParaRPr lang="ru-RU" sz="1600" i="1">
              <a:solidFill>
                <a:schemeClr val="tx2"/>
              </a:solidFill>
              <a:latin typeface="Bell MT" pitchFamily="18" charset="0"/>
            </a:endParaRPr>
          </a:p>
        </p:txBody>
      </p:sp>
      <p:pic>
        <p:nvPicPr>
          <p:cNvPr id="28676" name="Picture 4" descr="Изображение 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88913"/>
            <a:ext cx="4191000" cy="5400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893175" cy="4876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1400">
                <a:latin typeface="Bell MT" pitchFamily="18" charset="0"/>
              </a:rPr>
              <a:t>                                                                                                                  </a:t>
            </a:r>
            <a:r>
              <a:rPr lang="ru-RU" sz="1600">
                <a:latin typeface="Bell MT" pitchFamily="18" charset="0"/>
              </a:rPr>
              <a:t>Объединив личные дарования,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          три художника – Михаил Васильевич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          Куприянов, Порфирий Никитич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          Крылов и Николай Александрович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          Соколов – Кукрыниксы, работают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          совместно уже целых несколько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          десятилетий. Прежде чем написать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                  картину «Конец» художникам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удалось побывать в Берлине, увидеть собственными глазами подземное убежище, в котором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размещался в конце войны гитлеровский штаб; они изучали исторические материалы, кино- и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фотодокументы о войне. Художники-сатирики воспроизвели на полотне последние часы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бесноватого фюрера. Страшная паника началась среди фашистов в то время, когда Советская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Армия вела бои уже на улицах Берлина. Охваченный ужасом, нервно схватившись за горло словно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от удушья, стоит в проёме двери бункера Гитлер. В остановившемся взгляде – безумие и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неизбежность конца. Лица штабных офицеров застыли в позах отчаяния. Их всех ждёт возмездие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за совершённые злодеяния.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400" i="1">
                <a:solidFill>
                  <a:schemeClr val="tx2"/>
                </a:solidFill>
                <a:latin typeface="Bell MT" pitchFamily="18" charset="0"/>
              </a:rPr>
              <a:t>Кукрыниксы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400" i="1">
                <a:solidFill>
                  <a:schemeClr val="tx2"/>
                </a:solidFill>
                <a:latin typeface="Bell MT" pitchFamily="18" charset="0"/>
              </a:rPr>
              <a:t>«Конец» 1947 -1948 г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1400" i="1">
              <a:solidFill>
                <a:schemeClr val="tx2"/>
              </a:solidFill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400">
              <a:latin typeface="Bell MT" pitchFamily="18" charset="0"/>
            </a:endParaRPr>
          </a:p>
        </p:txBody>
      </p:sp>
      <p:pic>
        <p:nvPicPr>
          <p:cNvPr id="29700" name="Picture 4" descr="Изображение 0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87363"/>
            <a:ext cx="4679950" cy="3662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 i="1">
              <a:solidFill>
                <a:schemeClr val="tx2"/>
              </a:solidFill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А.М.Лопухов (род.1923г)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«День Победы» 1973-1975 г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1600" i="1">
              <a:solidFill>
                <a:schemeClr val="tx2"/>
              </a:solidFill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В картине всё проникнуто ликованием, восторгом, неудержимым торжеством: </a:t>
            </a:r>
            <a:r>
              <a:rPr lang="ru-RU" sz="2000" b="1">
                <a:solidFill>
                  <a:schemeClr val="folHlink"/>
                </a:solidFill>
                <a:latin typeface="Bell MT" pitchFamily="18" charset="0"/>
              </a:rPr>
              <a:t>«Война окончена! Пришла долгожданная Великая Победа!»</a:t>
            </a:r>
          </a:p>
        </p:txBody>
      </p:sp>
      <p:pic>
        <p:nvPicPr>
          <p:cNvPr id="30724" name="Picture 4" descr="Изображение 0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88913"/>
            <a:ext cx="5903913" cy="4256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01625"/>
            <a:ext cx="7847012" cy="6296025"/>
          </a:xfrm>
        </p:spPr>
        <p:txBody>
          <a:bodyPr/>
          <a:lstStyle/>
          <a:p>
            <a:r>
              <a:rPr lang="ru-RU" sz="2400"/>
              <a:t>Первый День Победы, </a:t>
            </a:r>
            <a:r>
              <a:rPr lang="ru-RU" sz="2400">
                <a:solidFill>
                  <a:schemeClr val="folHlink"/>
                </a:solidFill>
              </a:rPr>
              <a:t>9 мая 1945 года,</a:t>
            </a:r>
            <a:br>
              <a:rPr lang="ru-RU" sz="2400">
                <a:solidFill>
                  <a:schemeClr val="folHlink"/>
                </a:solidFill>
              </a:rPr>
            </a:br>
            <a:r>
              <a:rPr lang="ru-RU" sz="2400"/>
              <a:t>был незабываемым. Страна ликовала! </a:t>
            </a:r>
            <a:br>
              <a:rPr lang="ru-RU" sz="2400"/>
            </a:br>
            <a:r>
              <a:rPr lang="ru-RU" sz="2400"/>
              <a:t>С тех пор в День Победы гремит над</a:t>
            </a:r>
            <a:br>
              <a:rPr lang="ru-RU" sz="2400"/>
            </a:br>
            <a:r>
              <a:rPr lang="ru-RU" sz="2400"/>
              <a:t>Москвой и над городами-героями</a:t>
            </a:r>
            <a:br>
              <a:rPr lang="ru-RU" sz="2400"/>
            </a:br>
            <a:r>
              <a:rPr lang="ru-RU" sz="2400"/>
              <a:t>праздничный салют миллионами ярких,</a:t>
            </a:r>
            <a:br>
              <a:rPr lang="ru-RU" sz="2400"/>
            </a:br>
            <a:r>
              <a:rPr lang="ru-RU" sz="2400"/>
              <a:t>разноцветных огоньков.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04813"/>
            <a:ext cx="7772400" cy="569118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ru-RU" sz="1800">
              <a:latin typeface="Bell MT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000" b="1">
              <a:solidFill>
                <a:schemeClr val="folHlink"/>
              </a:solidFill>
              <a:latin typeface="Bell MT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000" b="1">
              <a:solidFill>
                <a:schemeClr val="folHlink"/>
              </a:solidFill>
              <a:latin typeface="Bell MT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solidFill>
                  <a:schemeClr val="folHlink"/>
                </a:solidFill>
                <a:latin typeface="Bell MT" pitchFamily="18" charset="0"/>
              </a:rPr>
              <a:t>Ради жизни на Земле</a:t>
            </a:r>
            <a:r>
              <a:rPr lang="ru-RU" sz="2000" b="1">
                <a:latin typeface="Bell MT" pitchFamily="18" charset="0"/>
              </a:rPr>
              <a:t> – так понимаем мы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latin typeface="Bell MT" pitchFamily="18" charset="0"/>
              </a:rPr>
              <a:t> смысл кровопролитных сражений Великой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latin typeface="Bell MT" pitchFamily="18" charset="0"/>
              </a:rPr>
              <a:t>Отечественной войны. Советские солдаты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latin typeface="Bell MT" pitchFamily="18" charset="0"/>
              </a:rPr>
              <a:t>отстояли жизнь, свободу, мир для многих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latin typeface="Bell MT" pitchFamily="18" charset="0"/>
              </a:rPr>
              <a:t>поколений. Но мир надо беречь. И хотя давно отгремели битвы,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latin typeface="Bell MT" pitchFamily="18" charset="0"/>
              </a:rPr>
              <a:t>художниками создаются всё новые и новые произведения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latin typeface="Bell MT" pitchFamily="18" charset="0"/>
              </a:rPr>
              <a:t>искусства, воскрешающие и по-новому осмысливающие всё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latin typeface="Bell MT" pitchFamily="18" charset="0"/>
              </a:rPr>
              <a:t>пережитое в военную годину, всё что сделано воистину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latin typeface="Bell MT" pitchFamily="18" charset="0"/>
              </a:rPr>
              <a:t>героического для полной Победы над врагом. Потому что, чем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latin typeface="Bell MT" pitchFamily="18" charset="0"/>
              </a:rPr>
              <a:t>дальше уходят в глубь времён события Великой Отечественной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latin typeface="Bell MT" pitchFamily="18" charset="0"/>
              </a:rPr>
              <a:t>войны, тем яснее становится значение победы над фашизмом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latin typeface="Bell MT" pitchFamily="18" charset="0"/>
              </a:rPr>
              <a:t>для судеб народов всего мира.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200">
                <a:latin typeface="Bell MT" pitchFamily="18" charset="0"/>
              </a:rPr>
              <a:t>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27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27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27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27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350"/>
            <a:ext cx="7772400" cy="6597650"/>
          </a:xfrm>
        </p:spPr>
        <p:txBody>
          <a:bodyPr/>
          <a:lstStyle/>
          <a:p>
            <a:pPr marL="609600" indent="-609600">
              <a:buFontTx/>
              <a:buNone/>
            </a:pPr>
            <a:endParaRPr lang="ru-RU" sz="2000" b="1">
              <a:latin typeface="Bell MT" pitchFamily="18" charset="0"/>
            </a:endParaRPr>
          </a:p>
          <a:p>
            <a:pPr marL="609600" indent="-609600">
              <a:buFontTx/>
              <a:buNone/>
            </a:pPr>
            <a:endParaRPr lang="ru-RU" sz="2000" b="1">
              <a:latin typeface="Bell MT" pitchFamily="18" charset="0"/>
            </a:endParaRPr>
          </a:p>
          <a:p>
            <a:pPr marL="609600" indent="-609600">
              <a:buFontTx/>
              <a:buNone/>
            </a:pPr>
            <a:r>
              <a:rPr lang="ru-RU" sz="2000" b="1">
                <a:latin typeface="Bell MT" pitchFamily="18" charset="0"/>
              </a:rPr>
              <a:t>Пусть не будет войны никогда,</a:t>
            </a:r>
          </a:p>
          <a:p>
            <a:pPr marL="609600" indent="-609600">
              <a:buFontTx/>
              <a:buNone/>
            </a:pPr>
            <a:r>
              <a:rPr lang="ru-RU" sz="2000" b="1">
                <a:latin typeface="Bell MT" pitchFamily="18" charset="0"/>
              </a:rPr>
              <a:t>Пусть спокойные спят города,</a:t>
            </a:r>
          </a:p>
          <a:p>
            <a:pPr marL="609600" indent="-609600">
              <a:buFontTx/>
              <a:buNone/>
            </a:pPr>
            <a:r>
              <a:rPr lang="ru-RU" sz="2000" b="1">
                <a:latin typeface="Bell MT" pitchFamily="18" charset="0"/>
              </a:rPr>
              <a:t>Пусть сирены пронзительный вой</a:t>
            </a:r>
          </a:p>
          <a:p>
            <a:pPr marL="609600" indent="-609600">
              <a:buFontTx/>
              <a:buNone/>
            </a:pPr>
            <a:r>
              <a:rPr lang="ru-RU" sz="2000" b="1">
                <a:latin typeface="Bell MT" pitchFamily="18" charset="0"/>
              </a:rPr>
              <a:t>Не звучит над моей головой.</a:t>
            </a:r>
          </a:p>
          <a:p>
            <a:pPr marL="609600" indent="-609600">
              <a:buFontTx/>
              <a:buNone/>
            </a:pPr>
            <a:endParaRPr lang="ru-RU" sz="2000" b="1">
              <a:latin typeface="Bell MT" pitchFamily="18" charset="0"/>
            </a:endParaRPr>
          </a:p>
          <a:p>
            <a:pPr marL="609600" indent="-609600">
              <a:buFontTx/>
              <a:buNone/>
            </a:pPr>
            <a:r>
              <a:rPr lang="ru-RU" sz="2000" b="1">
                <a:latin typeface="Bell MT" pitchFamily="18" charset="0"/>
              </a:rPr>
              <a:t>Ни один пусть не рвётся снаряд,</a:t>
            </a:r>
          </a:p>
          <a:p>
            <a:pPr marL="609600" indent="-609600">
              <a:buFontTx/>
              <a:buNone/>
            </a:pPr>
            <a:r>
              <a:rPr lang="ru-RU" sz="2000" b="1">
                <a:latin typeface="Bell MT" pitchFamily="18" charset="0"/>
              </a:rPr>
              <a:t>Ни один не строчит автомат.</a:t>
            </a:r>
          </a:p>
          <a:p>
            <a:pPr marL="609600" indent="-609600">
              <a:buFontTx/>
              <a:buNone/>
            </a:pPr>
            <a:r>
              <a:rPr lang="ru-RU" sz="2000" b="1">
                <a:latin typeface="Bell MT" pitchFamily="18" charset="0"/>
              </a:rPr>
              <a:t>Оглашают пусть наши леса</a:t>
            </a:r>
          </a:p>
          <a:p>
            <a:pPr marL="609600" indent="-609600">
              <a:buFontTx/>
              <a:buNone/>
            </a:pPr>
            <a:r>
              <a:rPr lang="ru-RU" sz="2000" b="1">
                <a:latin typeface="Bell MT" pitchFamily="18" charset="0"/>
              </a:rPr>
              <a:t>Только птиц и детей голоса!</a:t>
            </a:r>
          </a:p>
          <a:p>
            <a:pPr marL="609600" indent="-609600">
              <a:buFontTx/>
              <a:buNone/>
            </a:pPr>
            <a:endParaRPr lang="ru-RU" sz="2000" b="1">
              <a:latin typeface="Bell MT" pitchFamily="18" charset="0"/>
            </a:endParaRPr>
          </a:p>
          <a:p>
            <a:pPr marL="609600" indent="-609600">
              <a:buFontTx/>
              <a:buNone/>
            </a:pPr>
            <a:r>
              <a:rPr lang="ru-RU" sz="2000" b="1">
                <a:latin typeface="Bell MT" pitchFamily="18" charset="0"/>
              </a:rPr>
              <a:t>И пусть мирно проходят года,</a:t>
            </a:r>
          </a:p>
          <a:p>
            <a:pPr marL="609600" indent="-609600">
              <a:buFontTx/>
              <a:buNone/>
            </a:pPr>
            <a:r>
              <a:rPr lang="ru-RU" sz="2000" b="1">
                <a:latin typeface="Bell MT" pitchFamily="18" charset="0"/>
              </a:rPr>
              <a:t>Пусть не будет войны никогда!</a:t>
            </a:r>
          </a:p>
          <a:p>
            <a:pPr marL="609600" indent="-609600">
              <a:buFontTx/>
              <a:buNone/>
            </a:pPr>
            <a:r>
              <a:rPr lang="ru-RU" sz="1600">
                <a:latin typeface="Bell MT" pitchFamily="18" charset="0"/>
              </a:rPr>
              <a:t>       («Песенка о мире», сл. и муз. Е.Шаламоновой )</a:t>
            </a:r>
          </a:p>
          <a:p>
            <a:pPr marL="609600" indent="-609600">
              <a:buFontTx/>
              <a:buAutoNum type="arabicPeriod"/>
            </a:pPr>
            <a:endParaRPr lang="ru-RU" sz="2000"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4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4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4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4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4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4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48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48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48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462088"/>
          </a:xfrm>
        </p:spPr>
        <p:txBody>
          <a:bodyPr/>
          <a:lstStyle/>
          <a:p>
            <a:r>
              <a:rPr lang="ru-RU" sz="2000"/>
              <a:t>              Используемая литература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ru-RU" sz="2000">
                <a:latin typeface="Bell MT" pitchFamily="18" charset="0"/>
              </a:rPr>
              <a:t>Журнал «Книжки, нотки и игрушки для Катюшки и Андрюшки» № 3 2010 год</a:t>
            </a:r>
          </a:p>
          <a:p>
            <a:pPr marL="609600" indent="-609600">
              <a:buFontTx/>
              <a:buNone/>
            </a:pPr>
            <a:r>
              <a:rPr lang="ru-RU" sz="2000">
                <a:latin typeface="Bell MT" pitchFamily="18" charset="0"/>
              </a:rPr>
              <a:t>          Издательство «Либерея-Бибинформ»</a:t>
            </a:r>
          </a:p>
          <a:p>
            <a:pPr marL="609600" indent="-609600">
              <a:buFontTx/>
              <a:buAutoNum type="arabicPeriod" startAt="2"/>
            </a:pPr>
            <a:r>
              <a:rPr lang="ru-RU" sz="2000">
                <a:latin typeface="Bell MT" pitchFamily="18" charset="0"/>
              </a:rPr>
              <a:t>Набор открыток «Великая Отечественная война в живописи и графике советских художников» </a:t>
            </a:r>
          </a:p>
          <a:p>
            <a:pPr marL="609600" indent="-609600">
              <a:buFontTx/>
              <a:buNone/>
            </a:pPr>
            <a:r>
              <a:rPr lang="ru-RU" sz="2000">
                <a:latin typeface="Bell MT" pitchFamily="18" charset="0"/>
              </a:rPr>
              <a:t>          Автор-составитель: О.Никологорская. Редактор: Н.Моисеенко</a:t>
            </a:r>
          </a:p>
          <a:p>
            <a:pPr marL="609600" indent="-609600">
              <a:buFontTx/>
              <a:buNone/>
            </a:pPr>
            <a:r>
              <a:rPr lang="ru-RU" sz="2000">
                <a:latin typeface="Bell MT" pitchFamily="18" charset="0"/>
              </a:rPr>
              <a:t>          «Изобразительное искусство».</a:t>
            </a:r>
            <a:r>
              <a:rPr lang="ru-RU" sz="1600">
                <a:latin typeface="Bell MT" pitchFamily="18" charset="0"/>
              </a:rPr>
              <a:t> </a:t>
            </a:r>
            <a:r>
              <a:rPr lang="ru-RU" sz="2000">
                <a:latin typeface="Bell MT" pitchFamily="18" charset="0"/>
              </a:rPr>
              <a:t>М., 1985</a:t>
            </a:r>
          </a:p>
          <a:p>
            <a:pPr marL="609600" indent="-609600">
              <a:buFontTx/>
              <a:buNone/>
            </a:pPr>
            <a:endParaRPr lang="ru-RU"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01625"/>
            <a:ext cx="8713787" cy="6296025"/>
          </a:xfrm>
        </p:spPr>
        <p:txBody>
          <a:bodyPr/>
          <a:lstStyle/>
          <a:p>
            <a:r>
              <a:rPr lang="ru-RU"/>
              <a:t>Дню Победы – </a:t>
            </a:r>
            <a:br>
              <a:rPr lang="ru-RU"/>
            </a:br>
            <a:r>
              <a:rPr lang="ru-RU"/>
              <a:t>                      слава!</a:t>
            </a:r>
            <a:br>
              <a:rPr lang="ru-RU"/>
            </a:br>
            <a:r>
              <a:rPr lang="ru-RU"/>
              <a:t>Ветеранам – слава!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/>
              <a:t>Счастью, миру на Земле – </a:t>
            </a:r>
            <a:br>
              <a:rPr lang="ru-RU"/>
            </a:br>
            <a:r>
              <a:rPr lang="ru-RU"/>
              <a:t>                      слава!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/>
              <a:t>Слава, слава, слава!!!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964612" cy="58324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3600" dirty="0">
                <a:solidFill>
                  <a:schemeClr val="folHlink"/>
                </a:solidFill>
                <a:latin typeface="Bell MT" pitchFamily="18" charset="0"/>
              </a:rPr>
              <a:t>       </a:t>
            </a:r>
            <a:r>
              <a:rPr lang="ru-RU" sz="3600" dirty="0" smtClean="0">
                <a:solidFill>
                  <a:schemeClr val="folHlink"/>
                </a:solidFill>
                <a:latin typeface="Bell MT" pitchFamily="18" charset="0"/>
              </a:rPr>
              <a:t>75 лет</a:t>
            </a:r>
            <a:r>
              <a:rPr lang="ru-RU" sz="2000" dirty="0" smtClean="0">
                <a:latin typeface="Bell MT" pitchFamily="18" charset="0"/>
              </a:rPr>
              <a:t> </a:t>
            </a:r>
            <a:r>
              <a:rPr lang="ru-RU" sz="2000" dirty="0">
                <a:latin typeface="Bell MT" pitchFamily="18" charset="0"/>
              </a:rPr>
              <a:t>отделяют нас от победного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9 мая 1945 года. 65 лет – немалый срок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в жизни людей. Но память народная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не скудеет: никто не забыт и ничто не забыто.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Нам дорого всё, что воскрешает героические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события борьбы Советской Армии против фашистского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нашествия, доблестные подвиги и беззаветную преданность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Родине её воинов. Вновь и вновь оживают образы военного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времени  в песнях и кинофильмах, в стихах и прозе,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в памятниках  и обелисках, в живописных полотнах 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графических листах, в декоративных росписях, созданных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мастерами изобразительного искусства. И автор каждого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произведения ищет свои средства выражения, свою интонацию, чтобы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сказать самое яркое, от сердца идущее слово о Родине, о подвиге, о славе,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о том, за что люди шли в бой и отдавали жизнь, о том, какой огромной ценой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Bell MT" pitchFamily="18" charset="0"/>
              </a:rPr>
              <a:t>     далась Победа нашему народу.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800" dirty="0">
                <a:latin typeface="Bell MT" pitchFamily="18" charset="0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3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3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3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3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3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3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000"/>
                            </p:stCondLst>
                            <p:childTnLst>
                              <p:par>
                                <p:cTn id="3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3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40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3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7000"/>
                            </p:stCondLst>
                            <p:childTnLst>
                              <p:par>
                                <p:cTn id="4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3000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0"/>
                            </p:stCondLst>
                            <p:childTnLst>
                              <p:par>
                                <p:cTn id="4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3000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3000"/>
                            </p:stCondLst>
                            <p:childTnLst>
                              <p:par>
                                <p:cTn id="4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3000"/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6000"/>
                            </p:stCondLst>
                            <p:childTnLst>
                              <p:par>
                                <p:cTn id="5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3000"/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3000"/>
                                        <p:tgtEl>
                                          <p:spTgt spid="122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2000"/>
                            </p:stCondLst>
                            <p:childTnLst>
                              <p:par>
                                <p:cTn id="6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3000"/>
                                        <p:tgtEl>
                                          <p:spTgt spid="122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0"/>
                            </p:stCondLst>
                            <p:childTnLst>
                              <p:par>
                                <p:cTn id="6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3000"/>
                                        <p:tgtEl>
                                          <p:spTgt spid="122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3375"/>
            <a:ext cx="8278813" cy="6335713"/>
          </a:xfrm>
        </p:spPr>
        <p:txBody>
          <a:bodyPr/>
          <a:lstStyle/>
          <a:p>
            <a:pPr>
              <a:buFontTx/>
              <a:buNone/>
            </a:pPr>
            <a:r>
              <a:rPr lang="ru-RU" sz="2400">
                <a:solidFill>
                  <a:schemeClr val="folHlink"/>
                </a:solidFill>
              </a:rPr>
              <a:t>«Всё для фронта, </a:t>
            </a:r>
          </a:p>
          <a:p>
            <a:pPr>
              <a:buFontTx/>
              <a:buNone/>
            </a:pPr>
            <a:r>
              <a:rPr lang="ru-RU" sz="2400">
                <a:solidFill>
                  <a:schemeClr val="folHlink"/>
                </a:solidFill>
              </a:rPr>
              <a:t>         всё для победы!» -</a:t>
            </a:r>
            <a:r>
              <a:rPr lang="ru-RU">
                <a:solidFill>
                  <a:schemeClr val="folHlink"/>
                </a:solidFill>
              </a:rPr>
              <a:t> 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этой единой для всей страны мыслью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жило и советское искусство. 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Художники стремились также стать летописцами 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освободительной и справедливой войны. Они прилагали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все усилия, чтобы запечатлеть для потомства подвиги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своих героических современников. Здесь и беглые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зарисовки, сделанные в окопе, в сгоревшей деревне, 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в госпитале, и фронтовые репортажи, которые мы теперь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рассматриваем как бесценные исторические документы. 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Голос искусства звучал мощным набатом. Он призывал 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к борьбе за свободу и независимость, звал на подвиг во имя</a:t>
            </a:r>
          </a:p>
          <a:p>
            <a:pPr>
              <a:buFontTx/>
              <a:buNone/>
            </a:pPr>
            <a:r>
              <a:rPr lang="ru-RU" sz="2000">
                <a:latin typeface="Bell MT" pitchFamily="18" charset="0"/>
              </a:rPr>
              <a:t>Победы и торжества светлых сил над злом, насилием.</a:t>
            </a:r>
          </a:p>
          <a:p>
            <a:pPr>
              <a:buFontTx/>
              <a:buNone/>
            </a:pPr>
            <a:endParaRPr lang="ru-RU" sz="2000"/>
          </a:p>
          <a:p>
            <a:pPr>
              <a:buFontTx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10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10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10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1000"/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1000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1000"/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211638" y="1981200"/>
            <a:ext cx="4932362" cy="4876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1600"/>
              <a:t> 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1600"/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Праведным гневом, решимостью погибнуть,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но не отступить, не дать пройти фашистским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захватчикам дышит лицо советского воина.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Грудью заслоняет боец Москву. И как бы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повинуясь взмаху его руки, летят на бой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с врагом грозные эскадрильи боевых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самолётов. Страстный призыв «Отстоим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Москву!» отозвался в сердце каждого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советского человека стремлением сделать всё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для разгрома ненавистного врага.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1600">
              <a:latin typeface="Bell MT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Н.Н.Жуков (1908 - 1973), В.С.Климашин (1912 - 1960)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«Отстоим Москву!» 1941 г</a:t>
            </a:r>
            <a:endParaRPr lang="ru-RU" sz="1600" i="1">
              <a:solidFill>
                <a:schemeClr val="tx2"/>
              </a:solidFill>
            </a:endParaRPr>
          </a:p>
        </p:txBody>
      </p:sp>
      <p:pic>
        <p:nvPicPr>
          <p:cNvPr id="14340" name="Picture 4" descr="Изображение 0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333375"/>
            <a:ext cx="3813175" cy="5759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005263"/>
            <a:ext cx="8964612" cy="2852737"/>
          </a:xfrm>
        </p:spPr>
        <p:txBody>
          <a:bodyPr/>
          <a:lstStyle/>
          <a:p>
            <a:pPr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                                      А.А.Дейнека (1899 - 1969)</a:t>
            </a:r>
          </a:p>
          <a:p>
            <a:pPr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                      «Окраина Москвы. Ноябрь 1941 года» 1941 г</a:t>
            </a:r>
          </a:p>
          <a:p>
            <a:pPr>
              <a:buFontTx/>
              <a:buNone/>
            </a:pPr>
            <a:endParaRPr lang="ru-RU" sz="1600" i="1">
              <a:solidFill>
                <a:schemeClr val="tx2"/>
              </a:solidFill>
              <a:latin typeface="Bell MT" pitchFamily="18" charset="0"/>
            </a:endParaRP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        Картина «Окраина Москвы. Ноябрь 1941 года» была создана в те тревожные дни, когда враг рвался к столице нашей Родины. Полон внутреннего напряжения облик военной Москвы. Пустынны улицы, обезлюдели дома – жители ушли на фронт, рыть окопы, строить противотанковые укрепления. Город ощетинился в сторону врага. Он готов к решительной битве. Выразительно сумел передать художник в этом суровом пейзаже, где нет ни одной человеческой фигуры, всю горечь и тревогу защитников Москвы, их несгибаемое мужество, непреклонное желание отстоять столицу. </a:t>
            </a:r>
          </a:p>
        </p:txBody>
      </p:sp>
      <p:pic>
        <p:nvPicPr>
          <p:cNvPr id="17412" name="Picture 4" descr="Изображение 0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88913"/>
            <a:ext cx="5688013" cy="3790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8458200" cy="6556375"/>
          </a:xfrm>
        </p:spPr>
        <p:txBody>
          <a:bodyPr/>
          <a:lstStyle/>
          <a:p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/>
              <a:t/>
            </a:r>
            <a:br>
              <a:rPr lang="ru-RU" sz="1600"/>
            </a:br>
            <a:r>
              <a:rPr lang="ru-RU" sz="1600" i="1">
                <a:latin typeface="Bell MT" pitchFamily="18" charset="0"/>
              </a:rPr>
              <a:t>А.А.Дейнека (1899 - 1969)</a:t>
            </a:r>
            <a:br>
              <a:rPr lang="ru-RU" sz="1600" i="1">
                <a:latin typeface="Bell MT" pitchFamily="18" charset="0"/>
              </a:rPr>
            </a:br>
            <a:r>
              <a:rPr lang="ru-RU" sz="1600" i="1">
                <a:latin typeface="Bell MT" pitchFamily="18" charset="0"/>
              </a:rPr>
              <a:t>«Оборона Севастополя» 1942 г</a:t>
            </a:r>
            <a:br>
              <a:rPr lang="ru-RU" sz="1600" i="1">
                <a:latin typeface="Bell MT" pitchFamily="18" charset="0"/>
              </a:rPr>
            </a:br>
            <a:r>
              <a:rPr lang="ru-RU" sz="1600">
                <a:latin typeface="Bell MT" pitchFamily="18" charset="0"/>
              </a:rPr>
              <a:t/>
            </a:r>
            <a:br>
              <a:rPr lang="ru-RU" sz="1600">
                <a:latin typeface="Bell MT" pitchFamily="18" charset="0"/>
              </a:rPr>
            </a:br>
            <a:r>
              <a:rPr lang="ru-RU" sz="1600">
                <a:latin typeface="Bell MT" pitchFamily="18" charset="0"/>
              </a:rPr>
              <a:t>   </a:t>
            </a:r>
            <a:r>
              <a:rPr lang="ru-RU" sz="1600">
                <a:solidFill>
                  <a:schemeClr val="tx1"/>
                </a:solidFill>
                <a:latin typeface="Bell MT" pitchFamily="18" charset="0"/>
              </a:rPr>
              <a:t>На фоне тревожного сизо-чёрного моря, на фоне неба, превратившегося в сплошную завесу из огня и дыма, чётко и ясно вырисовываются сильные фигуры сражающихся матросов. Гневом и ненавистью дышат их словно высеченные из камня лица. Они ведут смертельную схватку с врагом, они победят.</a:t>
            </a:r>
            <a:endParaRPr lang="ru-RU" sz="1600">
              <a:solidFill>
                <a:schemeClr val="tx1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ru-RU"/>
          </a:p>
          <a:p>
            <a:pPr marL="0" indent="0" algn="ctr">
              <a:buFontTx/>
              <a:buNone/>
            </a:pPr>
            <a:endParaRPr lang="ru-RU"/>
          </a:p>
          <a:p>
            <a:pPr marL="0" indent="0" algn="ctr">
              <a:buFontTx/>
              <a:buNone/>
            </a:pPr>
            <a:endParaRPr lang="ru-RU" sz="1600">
              <a:latin typeface="Bell MT" pitchFamily="18" charset="0"/>
            </a:endParaRPr>
          </a:p>
        </p:txBody>
      </p:sp>
      <p:pic>
        <p:nvPicPr>
          <p:cNvPr id="19460" name="Picture 4" descr="Изображение 0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63513"/>
            <a:ext cx="6049963" cy="3913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876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/>
              <a:t>                            </a:t>
            </a:r>
            <a:r>
              <a:rPr lang="ru-RU" sz="1600">
                <a:latin typeface="Bell MT" pitchFamily="18" charset="0"/>
              </a:rPr>
              <a:t>   На плакатном листе – молодой советский  солдат,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почти мальчик. Усталый после недавнего боя, он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жадно пьёт воду из краснозвёздной каски.  Плакат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этот был создан в 1943 г, когда враг был уже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отброшен далеко от Москвы, победоносно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закончилось великое Сталинградское сражение, и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победа наших войск на Курской дуге привела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гитлеровскую армию на грань катастрофы…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25 августа 1943 г началась битва за Днепр,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6 ноября была освобождена столица Советской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Украины – Киев. Но на полях нашей Родины ещё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шли жестокие бои, и до полной Победы оставалось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>
                <a:latin typeface="Bell MT" pitchFamily="18" charset="0"/>
              </a:rPr>
              <a:t>                                                                           два долгих года.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В.С.Иванов (1909 - 1968)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«Пьём воду родного Днепра, будем пить из Прута, Немана и Буга!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  Очистим советскую землю от фашистской нечисти!» 1943 г</a:t>
            </a:r>
            <a:endParaRPr lang="ru-RU" i="1">
              <a:solidFill>
                <a:schemeClr val="tx2"/>
              </a:solidFill>
            </a:endParaRPr>
          </a:p>
        </p:txBody>
      </p:sp>
      <p:pic>
        <p:nvPicPr>
          <p:cNvPr id="22532" name="Picture 4" descr="Изображение 0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333375"/>
            <a:ext cx="3743325" cy="5340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endParaRPr lang="ru-RU" sz="1600"/>
          </a:p>
          <a:p>
            <a:pPr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А.А.Пластов (1893 - 1972)</a:t>
            </a:r>
          </a:p>
          <a:p>
            <a:pPr>
              <a:buFontTx/>
              <a:buNone/>
            </a:pPr>
            <a:r>
              <a:rPr lang="ru-RU" sz="1600" i="1">
                <a:solidFill>
                  <a:schemeClr val="tx2"/>
                </a:solidFill>
                <a:latin typeface="Bell MT" pitchFamily="18" charset="0"/>
              </a:rPr>
              <a:t>«Фашист пролетел» 1942 г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   На бреющем полёте пролетел над полем немецкий самолёт – и вот уже расстреляно 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колхозное стадо, убит мальчик-пастушок и горько воет верный пёс. А вокруг – тихое</a:t>
            </a:r>
          </a:p>
          <a:p>
            <a:pPr>
              <a:buFontTx/>
              <a:buNone/>
            </a:pPr>
            <a:r>
              <a:rPr lang="ru-RU" sz="1600">
                <a:latin typeface="Bell MT" pitchFamily="18" charset="0"/>
              </a:rPr>
              <a:t>свечение красок осеннего пейзажа.</a:t>
            </a:r>
          </a:p>
        </p:txBody>
      </p:sp>
      <p:pic>
        <p:nvPicPr>
          <p:cNvPr id="23556" name="Picture 4" descr="Изображение 0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60350"/>
            <a:ext cx="5832475" cy="4373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534</TotalTime>
  <Words>1431</Words>
  <Application>Microsoft Office PowerPoint</Application>
  <PresentationFormat>Экран (4:3)</PresentationFormat>
  <Paragraphs>214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Салют</vt:lpstr>
      <vt:lpstr>ВЕЛИКАЯ ОТЕЧЕСТВЕННАЯ  ВОЙНА в живописи и графике советских художников</vt:lpstr>
      <vt:lpstr>Дню Победы –                        слава! Ветеранам – слава!  Счастью, миру на Земле –                        слава!  Слава, слава, слава!!!</vt:lpstr>
      <vt:lpstr>Слайд 3</vt:lpstr>
      <vt:lpstr>Слайд 4</vt:lpstr>
      <vt:lpstr>   </vt:lpstr>
      <vt:lpstr>Слайд 6</vt:lpstr>
      <vt:lpstr>              А.А.Дейнека (1899 - 1969) «Оборона Севастополя» 1942 г     На фоне тревожного сизо-чёрного моря, на фоне неба, превратившегося в сплошную завесу из огня и дыма, чётко и ясно вырисовываются сильные фигуры сражающихся матросов. Гневом и ненавистью дышат их словно высеченные из камня лица. Они ведут смертельную схватку с врагом, они победят.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Первый День Победы, 9 мая 1945 года, был незабываемым. Страна ликовала!  С тех пор в День Победы гремит над Москвой и над городами-героями праздничный салют миллионами ярких, разноцветных огоньков.</vt:lpstr>
      <vt:lpstr>Слайд 17</vt:lpstr>
      <vt:lpstr>Слайд 18</vt:lpstr>
      <vt:lpstr>              Используемая литература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ВЕЛИКАЯ ОТЕЧЕСТВЕННАЯ  ВОЙНА в живописи и графике советских художников</dc:title>
  <dc:creator>Пользователь</dc:creator>
  <cp:lastModifiedBy>Пользователь</cp:lastModifiedBy>
  <cp:revision>11</cp:revision>
  <dcterms:created xsi:type="dcterms:W3CDTF">2010-04-14T08:33:53Z</dcterms:created>
  <dcterms:modified xsi:type="dcterms:W3CDTF">2020-03-27T07:24:33Z</dcterms:modified>
</cp:coreProperties>
</file>