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9" r:id="rId12"/>
    <p:sldId id="270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6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pPr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260648"/>
            <a:ext cx="8047856" cy="4005064"/>
          </a:xfrm>
        </p:spPr>
        <p:txBody>
          <a:bodyPr/>
          <a:lstStyle/>
          <a:p>
            <a:r>
              <a:rPr lang="ru-RU" altLang="ru-RU" sz="5400" dirty="0"/>
              <a:t>Тема: «Способы словообразования. </a:t>
            </a:r>
            <a:br>
              <a:rPr lang="ru-RU" altLang="ru-RU" sz="5400" dirty="0"/>
            </a:br>
            <a:r>
              <a:rPr lang="ru-RU" altLang="ru-RU" sz="5400" dirty="0"/>
              <a:t>Морфемные способы образования слов».</a:t>
            </a:r>
            <a:r>
              <a:rPr lang="ru-RU" sz="5400" dirty="0"/>
              <a:t/>
            </a:r>
            <a:br>
              <a:rPr lang="ru-RU" sz="5400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704654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556792"/>
            <a:ext cx="8496944" cy="4737719"/>
          </a:xfrm>
        </p:spPr>
        <p:txBody>
          <a:bodyPr>
            <a:normAutofit fontScale="85000" lnSpcReduction="10000"/>
          </a:bodyPr>
          <a:lstStyle/>
          <a:p>
            <a:pPr marL="18288" indent="0">
              <a:buNone/>
            </a:pPr>
            <a:r>
              <a:rPr lang="ru-RU" sz="4000" b="1" i="1" dirty="0"/>
              <a:t>п</a:t>
            </a:r>
            <a:r>
              <a:rPr lang="ru-RU" sz="4000" b="1" i="1" dirty="0" smtClean="0"/>
              <a:t>односить </a:t>
            </a:r>
            <a:r>
              <a:rPr lang="ru-RU" altLang="ru-RU" sz="4000" b="1" i="1" dirty="0" smtClean="0">
                <a:cs typeface="Arial" charset="0"/>
              </a:rPr>
              <a:t> </a:t>
            </a:r>
            <a:r>
              <a:rPr lang="ru-RU" altLang="ru-RU" sz="4000" b="1" i="1" dirty="0">
                <a:cs typeface="Arial" charset="0"/>
              </a:rPr>
              <a:t>→ </a:t>
            </a:r>
            <a:r>
              <a:rPr lang="ru-RU" sz="4000" b="1" i="1" dirty="0" smtClean="0"/>
              <a:t> поднос </a:t>
            </a:r>
            <a:r>
              <a:rPr lang="ru-RU" sz="4000" i="1" dirty="0" smtClean="0"/>
              <a:t>(существительное)</a:t>
            </a:r>
          </a:p>
          <a:p>
            <a:pPr marL="18288" indent="0">
              <a:buNone/>
            </a:pPr>
            <a:endParaRPr lang="ru-RU" sz="4000" i="1" dirty="0" smtClean="0"/>
          </a:p>
          <a:p>
            <a:pPr marL="18288" indent="0">
              <a:buNone/>
            </a:pPr>
            <a:r>
              <a:rPr lang="ru-RU" sz="4000" b="1" i="1" dirty="0" smtClean="0"/>
              <a:t>переносить</a:t>
            </a:r>
            <a:r>
              <a:rPr lang="ru-RU" altLang="ru-RU" sz="4000" b="1" i="1" dirty="0" smtClean="0">
                <a:cs typeface="Arial" charset="0"/>
              </a:rPr>
              <a:t> →пере</a:t>
            </a:r>
            <a:r>
              <a:rPr lang="ru-RU" sz="4000" b="1" i="1" dirty="0" smtClean="0"/>
              <a:t>нос </a:t>
            </a:r>
            <a:r>
              <a:rPr lang="ru-RU" sz="4000" i="1" dirty="0"/>
              <a:t>(существительное)</a:t>
            </a:r>
          </a:p>
          <a:p>
            <a:pPr marL="18288" indent="0">
              <a:buNone/>
            </a:pPr>
            <a:endParaRPr lang="ru-RU" sz="4000" i="1" dirty="0" smtClean="0"/>
          </a:p>
          <a:p>
            <a:pPr marL="18288" indent="0">
              <a:buNone/>
            </a:pPr>
            <a:r>
              <a:rPr lang="ru-RU" sz="4000" b="1" i="1" dirty="0" smtClean="0"/>
              <a:t>заплывать</a:t>
            </a:r>
            <a:r>
              <a:rPr lang="ru-RU" altLang="ru-RU" sz="4000" b="1" i="1" dirty="0">
                <a:cs typeface="Arial" charset="0"/>
              </a:rPr>
              <a:t> </a:t>
            </a:r>
            <a:r>
              <a:rPr lang="ru-RU" altLang="ru-RU" sz="4000" b="1" i="1" dirty="0" smtClean="0">
                <a:cs typeface="Arial" charset="0"/>
              </a:rPr>
              <a:t> </a:t>
            </a:r>
            <a:r>
              <a:rPr lang="ru-RU" altLang="ru-RU" sz="4000" b="1" i="1" dirty="0">
                <a:cs typeface="Arial" charset="0"/>
              </a:rPr>
              <a:t>→</a:t>
            </a:r>
            <a:r>
              <a:rPr lang="ru-RU" sz="4000" b="1" i="1" dirty="0" smtClean="0"/>
              <a:t> заплыв</a:t>
            </a:r>
            <a:r>
              <a:rPr lang="ru-RU" sz="4000" i="1" dirty="0" smtClean="0"/>
              <a:t> </a:t>
            </a:r>
            <a:r>
              <a:rPr lang="ru-RU" sz="4000" i="1" dirty="0"/>
              <a:t>(существительное)</a:t>
            </a:r>
          </a:p>
          <a:p>
            <a:pPr marL="18288" indent="0">
              <a:buNone/>
            </a:pPr>
            <a:endParaRPr lang="ru-RU" sz="4000" i="1" dirty="0" smtClean="0"/>
          </a:p>
          <a:p>
            <a:pPr marL="18288" indent="0">
              <a:buNone/>
            </a:pPr>
            <a:r>
              <a:rPr lang="ru-RU" sz="4000" b="1" i="1" dirty="0"/>
              <a:t>с</a:t>
            </a:r>
            <a:r>
              <a:rPr lang="ru-RU" sz="4000" b="1" i="1" dirty="0" smtClean="0"/>
              <a:t>иний </a:t>
            </a:r>
            <a:r>
              <a:rPr lang="ru-RU" altLang="ru-RU" sz="4000" b="1" i="1" dirty="0" smtClean="0">
                <a:cs typeface="Arial" charset="0"/>
              </a:rPr>
              <a:t> </a:t>
            </a:r>
            <a:r>
              <a:rPr lang="ru-RU" altLang="ru-RU" sz="4000" b="1" i="1" dirty="0">
                <a:cs typeface="Arial" charset="0"/>
              </a:rPr>
              <a:t>→</a:t>
            </a:r>
            <a:r>
              <a:rPr lang="ru-RU" sz="4000" b="1" i="1" dirty="0" smtClean="0"/>
              <a:t> синь </a:t>
            </a:r>
            <a:r>
              <a:rPr lang="ru-RU" sz="4000" i="1" dirty="0"/>
              <a:t>(существительное)</a:t>
            </a:r>
          </a:p>
          <a:p>
            <a:pPr marL="18288" indent="0">
              <a:buNone/>
            </a:pPr>
            <a:endParaRPr lang="ru-RU" sz="4000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476672"/>
            <a:ext cx="7543800" cy="914400"/>
          </a:xfrm>
        </p:spPr>
        <p:txBody>
          <a:bodyPr/>
          <a:lstStyle/>
          <a:p>
            <a:r>
              <a:rPr lang="ru-RU" dirty="0" err="1" smtClean="0"/>
              <a:t>Бессуффиксный</a:t>
            </a:r>
            <a:r>
              <a:rPr lang="ru-RU" dirty="0" smtClean="0"/>
              <a:t> способ: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639754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39952" y="165423"/>
            <a:ext cx="4896544" cy="6381328"/>
          </a:xfrm>
        </p:spPr>
        <p:txBody>
          <a:bodyPr/>
          <a:lstStyle/>
          <a:p>
            <a:r>
              <a:rPr lang="ru-RU" altLang="ru-RU" sz="2400" dirty="0"/>
              <a:t> </a:t>
            </a:r>
            <a:r>
              <a:rPr lang="ru-RU" altLang="ru-RU" sz="2000" dirty="0"/>
              <a:t>Словообразовательные словари показывают, как образованы слова. Из словообразовательных словарей следует назвать «Школьный словообразовательный словарь русского языка» А.Н. Тихонова (1978).      Словарная статья не имеет описаний и толкований, слова размещены по гнездам, в каждом из которых объединены однокоренные слова. Корень служит носителем общего значения. </a:t>
            </a:r>
            <a:br>
              <a:rPr lang="ru-RU" altLang="ru-RU" sz="2000" dirty="0"/>
            </a:br>
            <a:r>
              <a:rPr lang="ru-RU" altLang="ru-RU" sz="2000" dirty="0"/>
              <a:t>        Все производные слова даются в определенной последовательности, отражающей ступенчатый характер словообразования в русском языке, например:</a:t>
            </a:r>
            <a:br>
              <a:rPr lang="ru-RU" altLang="ru-RU" sz="2000" dirty="0"/>
            </a:br>
            <a:r>
              <a:rPr lang="ru-RU" altLang="ru-RU" sz="2000" dirty="0"/>
              <a:t>слаб(</a:t>
            </a:r>
            <a:r>
              <a:rPr lang="ru-RU" altLang="ru-RU" sz="2000" dirty="0" err="1"/>
              <a:t>ый</a:t>
            </a:r>
            <a:r>
              <a:rPr lang="ru-RU" altLang="ru-RU" sz="2000" dirty="0"/>
              <a:t>) &lt;- слаб-е-</a:t>
            </a:r>
            <a:r>
              <a:rPr lang="ru-RU" altLang="ru-RU" sz="2000" dirty="0" err="1"/>
              <a:t>ть</a:t>
            </a:r>
            <a:r>
              <a:rPr lang="ru-RU" altLang="ru-RU" sz="2000" dirty="0"/>
              <a:t>&lt; - о-слабеть &lt;- </a:t>
            </a:r>
            <a:r>
              <a:rPr lang="ru-RU" altLang="ru-RU" sz="2000" dirty="0" err="1"/>
              <a:t>ослабле</a:t>
            </a:r>
            <a:r>
              <a:rPr lang="ru-RU" altLang="ru-RU" sz="2000" dirty="0"/>
              <a:t>-ни[j-э]</a:t>
            </a:r>
            <a:endParaRPr lang="ru-RU" sz="2000" dirty="0"/>
          </a:p>
        </p:txBody>
      </p:sp>
      <p:pic>
        <p:nvPicPr>
          <p:cNvPr id="1027" name="Picture 3" descr="C:\Users\admin\Desktop\квиллинг\1191248_230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0688"/>
            <a:ext cx="3514758" cy="54707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319331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636912"/>
            <a:ext cx="10297144" cy="3657599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ru-RU" altLang="ru-RU" sz="4000" dirty="0"/>
              <a:t>п</a:t>
            </a:r>
            <a:r>
              <a:rPr lang="ru-RU" altLang="ru-RU" sz="4000" dirty="0" smtClean="0"/>
              <a:t>риставочный;</a:t>
            </a:r>
            <a:endParaRPr lang="ru-RU" altLang="ru-RU" sz="4000" dirty="0"/>
          </a:p>
          <a:p>
            <a:pPr>
              <a:buFont typeface="Arial" charset="0"/>
              <a:buChar char="•"/>
            </a:pPr>
            <a:r>
              <a:rPr lang="ru-RU" altLang="ru-RU" sz="4000" dirty="0"/>
              <a:t>с</a:t>
            </a:r>
            <a:r>
              <a:rPr lang="ru-RU" altLang="ru-RU" sz="4000" dirty="0" smtClean="0"/>
              <a:t>уффиксальный;</a:t>
            </a:r>
            <a:endParaRPr lang="ru-RU" altLang="ru-RU" sz="4000" dirty="0"/>
          </a:p>
          <a:p>
            <a:pPr>
              <a:buFont typeface="Arial" charset="0"/>
              <a:buChar char="•"/>
            </a:pPr>
            <a:r>
              <a:rPr lang="ru-RU" altLang="ru-RU" sz="4000" dirty="0"/>
              <a:t>приставочно-    </a:t>
            </a:r>
            <a:r>
              <a:rPr lang="ru-RU" altLang="ru-RU" sz="4000" dirty="0" smtClean="0"/>
              <a:t>суффиксальный;</a:t>
            </a:r>
            <a:endParaRPr lang="ru-RU" altLang="ru-RU" sz="4000" dirty="0"/>
          </a:p>
          <a:p>
            <a:pPr>
              <a:buFont typeface="Arial" charset="0"/>
              <a:buChar char="•"/>
            </a:pPr>
            <a:r>
              <a:rPr lang="ru-RU" altLang="ru-RU" sz="4000" dirty="0" err="1"/>
              <a:t>б</a:t>
            </a:r>
            <a:r>
              <a:rPr lang="ru-RU" altLang="ru-RU" sz="4000" dirty="0" err="1" smtClean="0"/>
              <a:t>ессуффиксный</a:t>
            </a:r>
            <a:r>
              <a:rPr lang="ru-RU" altLang="ru-RU" sz="4000" dirty="0" smtClean="0"/>
              <a:t>.</a:t>
            </a:r>
            <a:endParaRPr lang="ru-RU" altLang="ru-RU" sz="40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9145016" cy="2426568"/>
          </a:xfrm>
        </p:spPr>
        <p:txBody>
          <a:bodyPr/>
          <a:lstStyle/>
          <a:p>
            <a:r>
              <a:rPr lang="ru-RU" dirty="0" smtClean="0"/>
              <a:t>          Подведём итоги.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Морфемные способы образования слов: 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814303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132856"/>
            <a:ext cx="8064896" cy="430567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altLang="ru-RU" sz="3200" b="1" i="1" dirty="0"/>
              <a:t> Для всех-§26 (стр.58-курсив), записи на рабочем листке.</a:t>
            </a:r>
            <a:endParaRPr lang="ru-RU" altLang="ru-RU" sz="3200" b="1" dirty="0"/>
          </a:p>
          <a:p>
            <a:r>
              <a:rPr lang="ru-RU" altLang="ru-RU" sz="3200" b="1" i="1" dirty="0"/>
              <a:t>1 группа: задания на рабочем листке;</a:t>
            </a:r>
            <a:endParaRPr lang="ru-RU" altLang="ru-RU" sz="3200" b="1" dirty="0"/>
          </a:p>
          <a:p>
            <a:r>
              <a:rPr lang="ru-RU" altLang="ru-RU" sz="3200" b="1" i="1" dirty="0"/>
              <a:t>2 группа: упр.126;</a:t>
            </a:r>
            <a:endParaRPr lang="ru-RU" altLang="ru-RU" sz="3200" b="1" dirty="0"/>
          </a:p>
          <a:p>
            <a:r>
              <a:rPr lang="ru-RU" altLang="ru-RU" sz="3200" b="1" i="1" dirty="0"/>
              <a:t>3 группа: подберите из произведений художественной литературы-10-15 слов с разными способами морфемного словообразования.</a:t>
            </a:r>
            <a:endParaRPr lang="ru-RU" altLang="ru-RU" sz="3200" b="1" dirty="0"/>
          </a:p>
          <a:p>
            <a:pPr>
              <a:buFont typeface="Arial" charset="0"/>
              <a:buNone/>
            </a:pPr>
            <a:r>
              <a:rPr lang="ru-RU" altLang="ru-RU" sz="3200" b="1" dirty="0"/>
              <a:t> 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15616" y="620688"/>
            <a:ext cx="7543800" cy="914400"/>
          </a:xfrm>
        </p:spPr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00160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1556792"/>
            <a:ext cx="7601156" cy="2786608"/>
          </a:xfrm>
        </p:spPr>
        <p:txBody>
          <a:bodyPr/>
          <a:lstStyle/>
          <a:p>
            <a:r>
              <a:rPr lang="ru-RU" sz="5400" b="1" i="1" dirty="0">
                <a:solidFill>
                  <a:schemeClr val="bg2">
                    <a:lumMod val="50000"/>
                  </a:schemeClr>
                </a:solidFill>
              </a:rPr>
              <a:t>СПАСИБО </a:t>
            </a:r>
            <a:br>
              <a:rPr lang="ru-RU" sz="5400" b="1" i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5400" b="1" i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5400" b="1" i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5400" b="1" i="1" dirty="0">
                <a:solidFill>
                  <a:schemeClr val="bg2">
                    <a:lumMod val="50000"/>
                  </a:schemeClr>
                </a:solidFill>
              </a:rPr>
              <a:t>  ЗА    УРОК!</a:t>
            </a:r>
            <a:endParaRPr lang="ru-RU" b="1" i="1" dirty="0"/>
          </a:p>
        </p:txBody>
      </p:sp>
    </p:spTree>
    <p:extLst>
      <p:ext uri="{BB962C8B-B14F-4D97-AF65-F5344CB8AC3E}">
        <p14:creationId xmlns="" xmlns:p14="http://schemas.microsoft.com/office/powerpoint/2010/main" val="41481800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V="1">
            <a:off x="2133600" y="-387424"/>
            <a:ext cx="6096000" cy="1073225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1196752"/>
            <a:ext cx="7543800" cy="5184576"/>
          </a:xfrm>
        </p:spPr>
        <p:txBody>
          <a:bodyPr/>
          <a:lstStyle/>
          <a:p>
            <a:r>
              <a:rPr lang="ru-RU" altLang="ru-RU" sz="5400" b="1" i="1" dirty="0">
                <a:solidFill>
                  <a:schemeClr val="accent2"/>
                </a:solidFill>
              </a:rPr>
              <a:t>Словообразование</a:t>
            </a:r>
            <a:r>
              <a:rPr lang="ru-RU" altLang="ru-RU" sz="5400" b="1" i="1" dirty="0"/>
              <a:t> – это раздел языкознания, в котором изучаются способы образования слов.  </a:t>
            </a:r>
            <a:r>
              <a:rPr lang="ru-RU" altLang="ru-RU" sz="5400" dirty="0"/>
              <a:t/>
            </a:r>
            <a:br>
              <a:rPr lang="ru-RU" altLang="ru-RU" sz="5400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342910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5184576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ru-RU" altLang="ru-RU" sz="2800" b="1" i="1" dirty="0"/>
              <a:t>Основа того слова, от которого образуется новое, называется </a:t>
            </a:r>
            <a:r>
              <a:rPr lang="ru-RU" altLang="ru-RU" sz="2800" b="1" i="1" u="sng" dirty="0">
                <a:solidFill>
                  <a:srgbClr val="0000CC"/>
                </a:solidFill>
              </a:rPr>
              <a:t>производящей</a:t>
            </a:r>
            <a:r>
              <a:rPr lang="ru-RU" altLang="ru-RU" sz="2800" b="1" i="1" dirty="0"/>
              <a:t>. </a:t>
            </a:r>
          </a:p>
          <a:p>
            <a:pPr>
              <a:lnSpc>
                <a:spcPct val="130000"/>
              </a:lnSpc>
            </a:pPr>
            <a:r>
              <a:rPr lang="ru-RU" altLang="ru-RU" sz="2800" b="1" i="1" dirty="0"/>
              <a:t>Основа образованного слова называется </a:t>
            </a:r>
            <a:r>
              <a:rPr lang="ru-RU" altLang="ru-RU" sz="2800" b="1" i="1" u="sng" dirty="0">
                <a:solidFill>
                  <a:srgbClr val="0000CC"/>
                </a:solidFill>
              </a:rPr>
              <a:t>производной</a:t>
            </a:r>
            <a:r>
              <a:rPr lang="ru-RU" altLang="ru-RU" sz="2800" b="1" i="1" dirty="0"/>
              <a:t>, и само слово с этой основой называется производным. </a:t>
            </a:r>
          </a:p>
          <a:p>
            <a:pPr>
              <a:lnSpc>
                <a:spcPct val="130000"/>
              </a:lnSpc>
            </a:pPr>
            <a:r>
              <a:rPr lang="ru-RU" altLang="ru-RU" sz="2800" b="1" i="1" dirty="0"/>
              <a:t>Основа же слова, которое ни от чего не образовано (т. е. основа, равная корню), называется </a:t>
            </a:r>
            <a:r>
              <a:rPr lang="ru-RU" altLang="ru-RU" sz="2800" b="1" i="1" u="sng" dirty="0">
                <a:solidFill>
                  <a:srgbClr val="0000CC"/>
                </a:solidFill>
              </a:rPr>
              <a:t>непроизводной</a:t>
            </a:r>
            <a:r>
              <a:rPr lang="ru-RU" altLang="ru-RU" sz="2800" b="1" i="1" dirty="0"/>
              <a:t>, само слово также называется непроизводным.</a:t>
            </a:r>
            <a:r>
              <a:rPr lang="ru-RU" altLang="ru-RU" sz="2800" dirty="0"/>
              <a:t> </a:t>
            </a: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55776" y="188640"/>
            <a:ext cx="3528392" cy="914400"/>
          </a:xfrm>
        </p:spPr>
        <p:txBody>
          <a:bodyPr/>
          <a:lstStyle/>
          <a:p>
            <a:r>
              <a:rPr lang="ru-RU" dirty="0" smtClean="0"/>
              <a:t>Запомни!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0434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16632"/>
            <a:ext cx="8568952" cy="6741368"/>
          </a:xfrm>
        </p:spPr>
        <p:txBody>
          <a:bodyPr>
            <a:normAutofit/>
          </a:bodyPr>
          <a:lstStyle/>
          <a:p>
            <a:pPr marL="18288" indent="0">
              <a:lnSpc>
                <a:spcPct val="130000"/>
              </a:lnSpc>
              <a:buNone/>
            </a:pPr>
            <a:r>
              <a:rPr lang="ru-RU" altLang="ru-RU" sz="3200" b="1" dirty="0" smtClean="0"/>
              <a:t>  Например</a:t>
            </a:r>
            <a:r>
              <a:rPr lang="ru-RU" altLang="ru-RU" sz="3200" b="1" dirty="0"/>
              <a:t>, в слове </a:t>
            </a:r>
            <a:r>
              <a:rPr lang="ru-RU" altLang="ru-RU" sz="3200" b="1" i="1" dirty="0">
                <a:solidFill>
                  <a:schemeClr val="accent2"/>
                </a:solidFill>
              </a:rPr>
              <a:t>вод-а</a:t>
            </a:r>
            <a:r>
              <a:rPr lang="ru-RU" altLang="ru-RU" sz="3200" b="1" dirty="0"/>
              <a:t> основа непроизводная. Если мы </a:t>
            </a:r>
            <a:r>
              <a:rPr lang="ru-RU" altLang="ru-RU" sz="3200" b="1" dirty="0" smtClean="0"/>
              <a:t>хотим </a:t>
            </a:r>
            <a:r>
              <a:rPr lang="ru-RU" altLang="ru-RU" sz="3200" b="1" dirty="0"/>
              <a:t>от этого слова образовать существительное с уменьшительным значением с помощью суффикса </a:t>
            </a:r>
            <a:r>
              <a:rPr lang="ru-RU" altLang="ru-RU" sz="3200" b="1" i="1" dirty="0">
                <a:solidFill>
                  <a:schemeClr val="accent2"/>
                </a:solidFill>
              </a:rPr>
              <a:t>–</a:t>
            </a:r>
            <a:r>
              <a:rPr lang="ru-RU" altLang="ru-RU" sz="3200" b="1" i="1" dirty="0" err="1">
                <a:solidFill>
                  <a:schemeClr val="accent2"/>
                </a:solidFill>
              </a:rPr>
              <a:t>иц</a:t>
            </a:r>
            <a:r>
              <a:rPr lang="ru-RU" altLang="ru-RU" sz="3200" b="1" i="1" dirty="0">
                <a:solidFill>
                  <a:schemeClr val="accent2"/>
                </a:solidFill>
              </a:rPr>
              <a:t>-</a:t>
            </a:r>
          </a:p>
          <a:p>
            <a:pPr>
              <a:lnSpc>
                <a:spcPct val="130000"/>
              </a:lnSpc>
              <a:buFont typeface="Arial" charset="0"/>
              <a:buNone/>
            </a:pPr>
            <a:r>
              <a:rPr lang="ru-RU" altLang="ru-RU" sz="3200" b="1" dirty="0"/>
              <a:t> (</a:t>
            </a:r>
            <a:r>
              <a:rPr lang="ru-RU" altLang="ru-RU" sz="3200" b="1" i="1" dirty="0">
                <a:solidFill>
                  <a:schemeClr val="accent2"/>
                </a:solidFill>
              </a:rPr>
              <a:t> вод+ -</a:t>
            </a:r>
            <a:r>
              <a:rPr lang="ru-RU" altLang="ru-RU" sz="3200" b="1" i="1" dirty="0" err="1">
                <a:solidFill>
                  <a:schemeClr val="accent2"/>
                </a:solidFill>
              </a:rPr>
              <a:t>иц</a:t>
            </a:r>
            <a:r>
              <a:rPr lang="ru-RU" altLang="ru-RU" sz="3200" b="1" i="1" dirty="0">
                <a:solidFill>
                  <a:schemeClr val="accent2"/>
                </a:solidFill>
              </a:rPr>
              <a:t> - водица</a:t>
            </a:r>
            <a:r>
              <a:rPr lang="ru-RU" altLang="ru-RU" sz="3200" b="1" dirty="0"/>
              <a:t>),тогда основа </a:t>
            </a:r>
            <a:r>
              <a:rPr lang="ru-RU" altLang="ru-RU" sz="3200" b="1" i="1" dirty="0">
                <a:solidFill>
                  <a:schemeClr val="accent2"/>
                </a:solidFill>
              </a:rPr>
              <a:t> </a:t>
            </a:r>
            <a:r>
              <a:rPr lang="ru-RU" altLang="ru-RU" sz="3200" b="1" i="1" dirty="0" smtClean="0">
                <a:solidFill>
                  <a:schemeClr val="accent2"/>
                </a:solidFill>
              </a:rPr>
              <a:t>вод-а </a:t>
            </a:r>
            <a:r>
              <a:rPr lang="ru-RU" altLang="ru-RU" sz="3200" b="1" dirty="0" smtClean="0"/>
              <a:t>выступает как производящая</a:t>
            </a:r>
            <a:r>
              <a:rPr lang="ru-RU" altLang="ru-RU" sz="3200" b="1" dirty="0"/>
              <a:t>, а основа нового слова </a:t>
            </a:r>
            <a:r>
              <a:rPr lang="ru-RU" altLang="ru-RU" sz="3200" b="1" i="1" dirty="0">
                <a:solidFill>
                  <a:schemeClr val="accent2"/>
                </a:solidFill>
              </a:rPr>
              <a:t>водиц-а</a:t>
            </a:r>
            <a:r>
              <a:rPr lang="ru-RU" altLang="ru-RU" sz="3200" b="1" dirty="0"/>
              <a:t> – оказывается производной. </a:t>
            </a:r>
          </a:p>
          <a:p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H="1">
            <a:off x="8321040" y="4221088"/>
            <a:ext cx="3451760" cy="157011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495177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75656" y="2996952"/>
            <a:ext cx="6096000" cy="3657599"/>
          </a:xfrm>
        </p:spPr>
        <p:txBody>
          <a:bodyPr>
            <a:normAutofit lnSpcReduction="10000"/>
          </a:bodyPr>
          <a:lstStyle/>
          <a:p>
            <a:r>
              <a:rPr lang="ru-RU" altLang="ru-RU" sz="4400" dirty="0" smtClean="0"/>
              <a:t>  суффиксальный</a:t>
            </a:r>
            <a:endParaRPr lang="ru-RU" altLang="ru-RU" sz="4400" dirty="0"/>
          </a:p>
          <a:p>
            <a:r>
              <a:rPr lang="ru-RU" altLang="ru-RU" sz="4400" dirty="0" smtClean="0"/>
              <a:t>  приставочный</a:t>
            </a:r>
            <a:endParaRPr lang="ru-RU" altLang="ru-RU" sz="4400" dirty="0"/>
          </a:p>
          <a:p>
            <a:r>
              <a:rPr lang="ru-RU" altLang="ru-RU" sz="4400" dirty="0" smtClean="0"/>
              <a:t>  приставочно-          суффиксальный</a:t>
            </a:r>
            <a:endParaRPr lang="ru-RU" altLang="ru-RU" sz="4400" dirty="0"/>
          </a:p>
          <a:p>
            <a:r>
              <a:rPr lang="ru-RU" altLang="ru-RU" sz="4400" dirty="0" smtClean="0"/>
              <a:t>  </a:t>
            </a:r>
            <a:r>
              <a:rPr lang="ru-RU" altLang="ru-RU" sz="4400" dirty="0" err="1" smtClean="0"/>
              <a:t>бессуфиксный</a:t>
            </a:r>
            <a:endParaRPr lang="ru-RU" altLang="ru-RU" sz="44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63080" y="0"/>
            <a:ext cx="8280920" cy="2376264"/>
          </a:xfrm>
        </p:spPr>
        <p:txBody>
          <a:bodyPr/>
          <a:lstStyle/>
          <a:p>
            <a:r>
              <a:rPr lang="ru-RU" altLang="ru-RU" sz="4000" b="1" dirty="0">
                <a:latin typeface="Georgia" pitchFamily="18" charset="0"/>
              </a:rPr>
              <a:t>МОРФЕМНЫЕ СПОСОБЫ ОБРАЗОВАНИЯ НОВЫХ СЛОВ В РУССКОМ </a:t>
            </a:r>
            <a:r>
              <a:rPr lang="ru-RU" altLang="ru-RU" sz="4000" b="1" dirty="0" smtClean="0">
                <a:latin typeface="Georgia" pitchFamily="18" charset="0"/>
              </a:rPr>
              <a:t>ЯЗЫКЕ.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37621694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47664" y="2348880"/>
            <a:ext cx="6096000" cy="365759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1655" y="-171400"/>
            <a:ext cx="8712968" cy="1490464"/>
          </a:xfrm>
        </p:spPr>
        <p:txBody>
          <a:bodyPr/>
          <a:lstStyle/>
          <a:p>
            <a:r>
              <a:rPr lang="ru-RU" sz="3600" dirty="0" smtClean="0"/>
              <a:t>Схема словообразовательного разбора.</a:t>
            </a:r>
            <a:endParaRPr lang="ru-RU" sz="3600" dirty="0"/>
          </a:p>
        </p:txBody>
      </p:sp>
      <p:sp>
        <p:nvSpPr>
          <p:cNvPr id="8" name="Овал 7"/>
          <p:cNvSpPr/>
          <p:nvPr/>
        </p:nvSpPr>
        <p:spPr>
          <a:xfrm>
            <a:off x="1115616" y="2132856"/>
            <a:ext cx="655159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1. Поиск производящего слова</a:t>
            </a:r>
            <a:endParaRPr lang="ru-RU" sz="2400" dirty="0"/>
          </a:p>
        </p:txBody>
      </p:sp>
      <p:sp>
        <p:nvSpPr>
          <p:cNvPr id="9" name="Овал 8"/>
          <p:cNvSpPr/>
          <p:nvPr/>
        </p:nvSpPr>
        <p:spPr>
          <a:xfrm>
            <a:off x="1095159" y="3675767"/>
            <a:ext cx="6572053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2.Выделение словообразовательной морфемы 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1115616" y="5229200"/>
            <a:ext cx="655159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3.Определение способа словообразования</a:t>
            </a:r>
            <a:endParaRPr lang="ru-RU" sz="24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381185" y="3675767"/>
            <a:ext cx="914400" cy="5236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трелка вниз 13"/>
          <p:cNvSpPr/>
          <p:nvPr/>
        </p:nvSpPr>
        <p:spPr>
          <a:xfrm>
            <a:off x="4283968" y="3256406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4258994" y="4739996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3273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endParaRPr lang="ru-RU" altLang="ru-RU" sz="24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20472" cy="6362956"/>
          </a:xfrm>
        </p:spPr>
        <p:txBody>
          <a:bodyPr/>
          <a:lstStyle/>
          <a:p>
            <a:r>
              <a:rPr lang="ru-RU" altLang="ru-RU" sz="4800" b="1" i="1" dirty="0"/>
              <a:t> </a:t>
            </a:r>
            <a:r>
              <a:rPr lang="ru-RU" altLang="ru-RU" sz="4800" b="1" i="1" dirty="0" smtClean="0"/>
              <a:t>Приставочный способ:</a:t>
            </a:r>
            <a:br>
              <a:rPr lang="ru-RU" altLang="ru-RU" sz="4800" b="1" i="1" dirty="0" smtClean="0"/>
            </a:br>
            <a:r>
              <a:rPr lang="ru-RU" altLang="ru-RU" sz="4800" b="1" i="1" dirty="0" smtClean="0"/>
              <a:t> </a:t>
            </a:r>
            <a:r>
              <a:rPr lang="ru-RU" altLang="ru-RU" sz="3600" b="1" i="1" dirty="0" err="1" smtClean="0"/>
              <a:t>пра</a:t>
            </a:r>
            <a:r>
              <a:rPr lang="ru-RU" altLang="ru-RU" sz="3600" b="1" i="1" dirty="0" smtClean="0"/>
              <a:t>- + родина</a:t>
            </a:r>
            <a:r>
              <a:rPr lang="ru-RU" altLang="ru-RU" sz="3600" b="1" dirty="0" smtClean="0"/>
              <a:t> </a:t>
            </a:r>
            <a:r>
              <a:rPr lang="ru-RU" altLang="ru-RU" sz="3600" b="1" dirty="0" smtClean="0">
                <a:cs typeface="Arial" charset="0"/>
              </a:rPr>
              <a:t>→</a:t>
            </a:r>
            <a:r>
              <a:rPr lang="ru-RU" altLang="ru-RU" sz="3600" b="1" i="1" dirty="0" smtClean="0"/>
              <a:t> </a:t>
            </a:r>
            <a:r>
              <a:rPr lang="ru-RU" altLang="ru-RU" sz="3600" b="1" dirty="0" smtClean="0">
                <a:cs typeface="Arial" charset="0"/>
              </a:rPr>
              <a:t> </a:t>
            </a:r>
            <a:r>
              <a:rPr lang="ru-RU" altLang="ru-RU" sz="3600" b="1" i="1" dirty="0" smtClean="0"/>
              <a:t>прародина(существительное</a:t>
            </a:r>
            <a:r>
              <a:rPr lang="en-US" altLang="ru-RU" sz="3600" b="1" i="1" dirty="0" smtClean="0"/>
              <a:t>)</a:t>
            </a:r>
            <a:r>
              <a:rPr lang="ru-RU" altLang="ru-RU" sz="3600" b="1" i="1" dirty="0" smtClean="0"/>
              <a:t/>
            </a:r>
            <a:br>
              <a:rPr lang="ru-RU" altLang="ru-RU" sz="3600" b="1" i="1" dirty="0" smtClean="0"/>
            </a:br>
            <a:r>
              <a:rPr lang="ru-RU" altLang="ru-RU" sz="3600" b="1" i="1" dirty="0" smtClean="0"/>
              <a:t/>
            </a:r>
            <a:br>
              <a:rPr lang="ru-RU" altLang="ru-RU" sz="3600" b="1" i="1" dirty="0" smtClean="0"/>
            </a:br>
            <a:r>
              <a:rPr lang="ru-RU" altLang="ru-RU" sz="3600" b="1" i="1" dirty="0" smtClean="0"/>
              <a:t> пре- </a:t>
            </a:r>
            <a:r>
              <a:rPr lang="ru-RU" altLang="ru-RU" sz="3600" b="1" i="1" dirty="0"/>
              <a:t>+  </a:t>
            </a:r>
            <a:r>
              <a:rPr lang="ru-RU" altLang="ru-RU" sz="3600" b="1" i="1" dirty="0" smtClean="0"/>
              <a:t>мудрый </a:t>
            </a:r>
            <a:r>
              <a:rPr lang="ru-RU" altLang="ru-RU" sz="3600" b="1" dirty="0" smtClean="0">
                <a:cs typeface="Arial" charset="0"/>
              </a:rPr>
              <a:t>→</a:t>
            </a:r>
            <a:r>
              <a:rPr lang="ru-RU" altLang="ru-RU" sz="3600" b="1" dirty="0" smtClean="0"/>
              <a:t> </a:t>
            </a:r>
            <a:r>
              <a:rPr lang="ru-RU" altLang="ru-RU" sz="3600" b="1" i="1" dirty="0" smtClean="0"/>
              <a:t>премудрый</a:t>
            </a:r>
            <a:r>
              <a:rPr lang="ru-RU" altLang="ru-RU" sz="3600" i="1" dirty="0" smtClean="0"/>
              <a:t>(</a:t>
            </a:r>
            <a:r>
              <a:rPr lang="ru-RU" altLang="ru-RU" sz="3600" b="1" i="1" dirty="0" smtClean="0"/>
              <a:t>прилагательное)</a:t>
            </a:r>
            <a:br>
              <a:rPr lang="ru-RU" altLang="ru-RU" sz="3600" b="1" i="1" dirty="0" smtClean="0"/>
            </a:br>
            <a:r>
              <a:rPr lang="ru-RU" altLang="ru-RU" sz="5400" dirty="0"/>
              <a:t/>
            </a:r>
            <a:br>
              <a:rPr lang="ru-RU" altLang="ru-RU" sz="5400" dirty="0"/>
            </a:br>
            <a:r>
              <a:rPr lang="ru-RU" altLang="ru-RU" sz="3600" b="1" i="1" dirty="0"/>
              <a:t> </a:t>
            </a:r>
            <a:r>
              <a:rPr lang="ru-RU" altLang="ru-RU" sz="3600" b="1" i="1" dirty="0" smtClean="0"/>
              <a:t>про- </a:t>
            </a:r>
            <a:r>
              <a:rPr lang="ru-RU" altLang="ru-RU" sz="3600" b="1" i="1" dirty="0"/>
              <a:t>+  </a:t>
            </a:r>
            <a:r>
              <a:rPr lang="ru-RU" altLang="ru-RU" sz="3600" b="1" i="1" dirty="0" smtClean="0"/>
              <a:t>читать </a:t>
            </a:r>
            <a:r>
              <a:rPr lang="ru-RU" altLang="ru-RU" sz="3600" b="1" i="1" dirty="0" smtClean="0">
                <a:cs typeface="Arial" charset="0"/>
              </a:rPr>
              <a:t>→</a:t>
            </a:r>
            <a:r>
              <a:rPr lang="ru-RU" altLang="ru-RU" sz="3600" b="1" dirty="0" smtClean="0"/>
              <a:t> </a:t>
            </a:r>
            <a:r>
              <a:rPr lang="ru-RU" altLang="ru-RU" sz="3600" b="1" i="1" dirty="0" smtClean="0"/>
              <a:t> </a:t>
            </a:r>
            <a:r>
              <a:rPr lang="ru-RU" altLang="ru-RU" sz="3600" b="1" i="1" dirty="0"/>
              <a:t>прочитать</a:t>
            </a:r>
            <a:r>
              <a:rPr lang="ru-RU" altLang="ru-RU" sz="3600" i="1" dirty="0"/>
              <a:t> </a:t>
            </a:r>
            <a:r>
              <a:rPr lang="ru-RU" altLang="ru-RU" sz="3600" b="1" i="1" dirty="0"/>
              <a:t>(глагол)</a:t>
            </a:r>
            <a:r>
              <a:rPr lang="ru-RU" altLang="ru-RU" sz="3600" b="1" dirty="0"/>
              <a:t> </a:t>
            </a:r>
            <a:r>
              <a:rPr lang="ru-RU" altLang="ru-RU" sz="5400" b="1" i="1" dirty="0"/>
              <a:t/>
            </a:r>
            <a:br>
              <a:rPr lang="ru-RU" altLang="ru-RU" sz="5400" b="1" i="1" dirty="0"/>
            </a:br>
            <a:r>
              <a:rPr lang="ru-RU" altLang="ru-RU" sz="5400" b="1" i="1" dirty="0" smtClean="0"/>
              <a:t> </a:t>
            </a:r>
            <a:r>
              <a:rPr lang="ru-RU" altLang="ru-RU" sz="3600" b="1" i="1" dirty="0" err="1" smtClean="0"/>
              <a:t>не-</a:t>
            </a:r>
            <a:r>
              <a:rPr lang="ru-RU" altLang="ru-RU" sz="3600" b="1" i="1" dirty="0" smtClean="0"/>
              <a:t> </a:t>
            </a:r>
            <a:r>
              <a:rPr lang="ru-RU" altLang="ru-RU" sz="3600" b="1" i="1" dirty="0"/>
              <a:t>+  </a:t>
            </a:r>
            <a:r>
              <a:rPr lang="ru-RU" altLang="ru-RU" sz="3600" b="1" i="1" dirty="0" smtClean="0"/>
              <a:t>когда </a:t>
            </a:r>
            <a:r>
              <a:rPr lang="ru-RU" altLang="ru-RU" sz="3600" b="1" dirty="0" smtClean="0">
                <a:cs typeface="Arial" charset="0"/>
              </a:rPr>
              <a:t>→</a:t>
            </a:r>
            <a:r>
              <a:rPr lang="ru-RU" altLang="ru-RU" sz="3600" b="1" dirty="0" smtClean="0"/>
              <a:t> </a:t>
            </a:r>
            <a:r>
              <a:rPr lang="ru-RU" altLang="ru-RU" sz="3600" b="1" i="1" dirty="0" smtClean="0"/>
              <a:t> </a:t>
            </a:r>
            <a:r>
              <a:rPr lang="ru-RU" altLang="ru-RU" sz="3600" b="1" i="1" dirty="0"/>
              <a:t>некогда</a:t>
            </a:r>
            <a:r>
              <a:rPr lang="ru-RU" altLang="ru-RU" sz="3600" b="1" dirty="0"/>
              <a:t> </a:t>
            </a:r>
            <a:r>
              <a:rPr lang="ru-RU" altLang="ru-RU" sz="3600" b="1" i="1" dirty="0"/>
              <a:t>(наречие)</a:t>
            </a:r>
            <a:br>
              <a:rPr lang="ru-RU" altLang="ru-RU" sz="3600" b="1" i="1" dirty="0"/>
            </a:b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42207508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268760"/>
            <a:ext cx="9252520" cy="4809727"/>
          </a:xfrm>
        </p:spPr>
        <p:txBody>
          <a:bodyPr>
            <a:normAutofit fontScale="85000" lnSpcReduction="10000"/>
          </a:bodyPr>
          <a:lstStyle/>
          <a:p>
            <a:pPr marL="18288" indent="0">
              <a:buNone/>
            </a:pPr>
            <a:r>
              <a:rPr lang="ru-RU" altLang="ru-RU" sz="3600" b="1" i="1" dirty="0"/>
              <a:t> конфета + -к- </a:t>
            </a:r>
            <a:r>
              <a:rPr lang="ru-RU" altLang="ru-RU" sz="3600" b="1" dirty="0">
                <a:cs typeface="Arial" charset="0"/>
              </a:rPr>
              <a:t>→</a:t>
            </a:r>
            <a:r>
              <a:rPr lang="ru-RU" altLang="ru-RU" sz="3600" b="1" dirty="0"/>
              <a:t> </a:t>
            </a:r>
            <a:r>
              <a:rPr lang="ru-RU" altLang="ru-RU" sz="3600" b="1" i="1" dirty="0"/>
              <a:t> </a:t>
            </a:r>
            <a:r>
              <a:rPr lang="ru-RU" altLang="ru-RU" sz="3600" b="1" i="1" dirty="0" smtClean="0"/>
              <a:t>конфетка (существительное)</a:t>
            </a:r>
            <a:endParaRPr lang="ru-RU" altLang="ru-RU" sz="3600" b="1" i="1" dirty="0"/>
          </a:p>
          <a:p>
            <a:pPr marL="18288" indent="0">
              <a:buNone/>
            </a:pPr>
            <a:endParaRPr lang="ru-RU" altLang="ru-RU" sz="3600" b="1" i="1" dirty="0"/>
          </a:p>
          <a:p>
            <a:pPr marL="18288" indent="0">
              <a:buNone/>
            </a:pPr>
            <a:r>
              <a:rPr lang="ru-RU" altLang="ru-RU" sz="3600" b="1" i="1" dirty="0"/>
              <a:t> </a:t>
            </a:r>
            <a:r>
              <a:rPr lang="ru-RU" altLang="ru-RU" sz="3600" b="1" i="1" dirty="0" smtClean="0"/>
              <a:t>мебель + </a:t>
            </a:r>
            <a:r>
              <a:rPr lang="ru-RU" altLang="ru-RU" sz="3600" b="1" i="1" dirty="0"/>
              <a:t>-н- </a:t>
            </a:r>
            <a:r>
              <a:rPr lang="ru-RU" altLang="ru-RU" sz="3600" b="1" dirty="0">
                <a:cs typeface="Arial" charset="0"/>
              </a:rPr>
              <a:t>→</a:t>
            </a:r>
            <a:r>
              <a:rPr lang="ru-RU" altLang="ru-RU" sz="3600" b="1" dirty="0"/>
              <a:t> </a:t>
            </a:r>
            <a:r>
              <a:rPr lang="ru-RU" altLang="ru-RU" sz="3600" b="1" i="1" dirty="0"/>
              <a:t> </a:t>
            </a:r>
            <a:r>
              <a:rPr lang="ru-RU" altLang="ru-RU" sz="3600" b="1" i="1" dirty="0" smtClean="0"/>
              <a:t>мебельный (прилагательное) </a:t>
            </a:r>
            <a:endParaRPr lang="ru-RU" altLang="ru-RU" sz="3600" b="1" dirty="0"/>
          </a:p>
          <a:p>
            <a:endParaRPr lang="ru-RU" altLang="ru-RU" sz="3600" b="1" dirty="0"/>
          </a:p>
          <a:p>
            <a:pPr marL="18288" indent="0">
              <a:buNone/>
            </a:pPr>
            <a:r>
              <a:rPr lang="ru-RU" altLang="ru-RU" sz="3600" b="1" i="1" dirty="0"/>
              <a:t> </a:t>
            </a:r>
            <a:r>
              <a:rPr lang="ru-RU" altLang="ru-RU" sz="3600" b="1" i="1" dirty="0" smtClean="0"/>
              <a:t>уголь +  </a:t>
            </a:r>
            <a:r>
              <a:rPr lang="ru-RU" altLang="ru-RU" sz="3600" b="1" i="1" dirty="0"/>
              <a:t>-</a:t>
            </a:r>
            <a:r>
              <a:rPr lang="ru-RU" altLang="ru-RU" sz="3600" b="1" i="1" dirty="0" err="1" smtClean="0"/>
              <a:t>щик</a:t>
            </a:r>
            <a:r>
              <a:rPr lang="ru-RU" altLang="ru-RU" sz="3600" b="1" i="1" dirty="0" smtClean="0"/>
              <a:t>- </a:t>
            </a:r>
            <a:r>
              <a:rPr lang="ru-RU" altLang="ru-RU" sz="3600" b="1" i="1" dirty="0" smtClean="0">
                <a:cs typeface="Arial" charset="0"/>
              </a:rPr>
              <a:t>→</a:t>
            </a:r>
            <a:r>
              <a:rPr lang="ru-RU" altLang="ru-RU" sz="3600" b="1" i="1" dirty="0" smtClean="0"/>
              <a:t>  угольщик (существительное)</a:t>
            </a:r>
            <a:endParaRPr lang="ru-RU" altLang="ru-RU" sz="3600" b="1" i="1" dirty="0"/>
          </a:p>
          <a:p>
            <a:endParaRPr lang="ru-RU" altLang="ru-RU" sz="3600" b="1" dirty="0"/>
          </a:p>
          <a:p>
            <a:pPr marL="18288" indent="0">
              <a:buNone/>
            </a:pPr>
            <a:r>
              <a:rPr lang="ru-RU" altLang="ru-RU" sz="3600" b="1" i="1" dirty="0"/>
              <a:t> умный + -</a:t>
            </a:r>
            <a:r>
              <a:rPr lang="ru-RU" altLang="ru-RU" sz="3600" b="1" i="1" dirty="0" err="1"/>
              <a:t>еньк</a:t>
            </a:r>
            <a:r>
              <a:rPr lang="ru-RU" altLang="ru-RU" sz="3600" b="1" i="1" dirty="0"/>
              <a:t>- </a:t>
            </a:r>
            <a:r>
              <a:rPr lang="ru-RU" altLang="ru-RU" sz="3600" b="1" dirty="0">
                <a:cs typeface="Arial" charset="0"/>
              </a:rPr>
              <a:t>→</a:t>
            </a:r>
            <a:r>
              <a:rPr lang="ru-RU" altLang="ru-RU" sz="3600" b="1" dirty="0"/>
              <a:t> </a:t>
            </a:r>
            <a:r>
              <a:rPr lang="ru-RU" altLang="ru-RU" sz="3600" b="1" i="1" dirty="0"/>
              <a:t> </a:t>
            </a:r>
            <a:r>
              <a:rPr lang="ru-RU" altLang="ru-RU" sz="3600" b="1" i="1" dirty="0" smtClean="0"/>
              <a:t>умненький (прилагательное) </a:t>
            </a:r>
            <a:endParaRPr lang="ru-RU" altLang="ru-RU" sz="3600" b="1" dirty="0"/>
          </a:p>
          <a:p>
            <a:endParaRPr lang="ru-RU" altLang="ru-RU" sz="3600" b="1" dirty="0"/>
          </a:p>
          <a:p>
            <a:pPr marL="18288" indent="0">
              <a:buNone/>
            </a:pPr>
            <a:r>
              <a:rPr lang="ru-RU" altLang="ru-RU" sz="3600" b="1" dirty="0"/>
              <a:t> </a:t>
            </a:r>
            <a:r>
              <a:rPr lang="ru-RU" altLang="ru-RU" sz="3600" b="1" i="1" dirty="0"/>
              <a:t> белый + -е- </a:t>
            </a:r>
            <a:r>
              <a:rPr lang="ru-RU" altLang="ru-RU" sz="3600" b="1" dirty="0">
                <a:cs typeface="Arial" charset="0"/>
              </a:rPr>
              <a:t>→</a:t>
            </a:r>
            <a:r>
              <a:rPr lang="ru-RU" altLang="ru-RU" sz="3600" b="1" dirty="0"/>
              <a:t> </a:t>
            </a:r>
            <a:r>
              <a:rPr lang="ru-RU" altLang="ru-RU" sz="3600" b="1" i="1" dirty="0"/>
              <a:t> </a:t>
            </a:r>
            <a:r>
              <a:rPr lang="ru-RU" altLang="ru-RU" sz="3600" b="1" i="1" dirty="0" smtClean="0"/>
              <a:t>белеть (глагол) </a:t>
            </a:r>
            <a:endParaRPr lang="ru-RU" altLang="ru-RU" sz="3600" b="1" i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116632"/>
            <a:ext cx="7543800" cy="914400"/>
          </a:xfrm>
        </p:spPr>
        <p:txBody>
          <a:bodyPr/>
          <a:lstStyle/>
          <a:p>
            <a:r>
              <a:rPr lang="ru-RU" sz="4400" dirty="0" smtClean="0"/>
              <a:t>Суффиксальный способ :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30051573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9048328" cy="4658816"/>
          </a:xfrm>
        </p:spPr>
        <p:txBody>
          <a:bodyPr/>
          <a:lstStyle/>
          <a:p>
            <a:pPr marL="18288" indent="0">
              <a:buNone/>
            </a:pPr>
            <a:r>
              <a:rPr lang="ru-RU" altLang="ru-RU" sz="4000" b="1" i="1" dirty="0"/>
              <a:t> </a:t>
            </a:r>
            <a:r>
              <a:rPr lang="ru-RU" altLang="ru-RU" sz="4000" b="1" i="1" dirty="0" smtClean="0"/>
              <a:t>под- </a:t>
            </a:r>
            <a:r>
              <a:rPr lang="ru-RU" altLang="ru-RU" sz="4000" b="1" i="1" dirty="0"/>
              <a:t>+ </a:t>
            </a:r>
            <a:r>
              <a:rPr lang="ru-RU" altLang="ru-RU" sz="4000" b="1" i="1" dirty="0" smtClean="0"/>
              <a:t>слеп(ой) + -</a:t>
            </a:r>
            <a:r>
              <a:rPr lang="ru-RU" altLang="ru-RU" sz="4000" b="1" i="1" dirty="0" err="1" smtClean="0"/>
              <a:t>оват</a:t>
            </a:r>
            <a:r>
              <a:rPr lang="ru-RU" altLang="ru-RU" sz="4000" b="1" i="1" dirty="0" smtClean="0"/>
              <a:t>- </a:t>
            </a:r>
            <a:r>
              <a:rPr lang="ru-RU" altLang="ru-RU" sz="4000" b="1" i="1" dirty="0">
                <a:cs typeface="Arial" charset="0"/>
              </a:rPr>
              <a:t>→</a:t>
            </a:r>
            <a:r>
              <a:rPr lang="ru-RU" altLang="ru-RU" sz="4000" b="1" i="1" dirty="0"/>
              <a:t>   </a:t>
            </a:r>
            <a:r>
              <a:rPr lang="ru-RU" altLang="ru-RU" sz="4000" b="1" i="1" dirty="0" smtClean="0"/>
              <a:t>подслеповат(</a:t>
            </a:r>
            <a:r>
              <a:rPr lang="ru-RU" altLang="ru-RU" sz="4000" b="1" i="1" dirty="0" err="1" smtClean="0"/>
              <a:t>ый</a:t>
            </a:r>
            <a:r>
              <a:rPr lang="ru-RU" altLang="ru-RU" sz="4000" b="1" i="1" dirty="0" smtClean="0"/>
              <a:t>)</a:t>
            </a:r>
            <a:r>
              <a:rPr lang="ru-RU" altLang="ru-RU" sz="4000" b="1" dirty="0" smtClean="0"/>
              <a:t> </a:t>
            </a:r>
            <a:r>
              <a:rPr lang="ru-RU" altLang="ru-RU" sz="4000" b="1" i="1" dirty="0" smtClean="0"/>
              <a:t>(прилагательное)</a:t>
            </a:r>
            <a:endParaRPr lang="ru-RU" altLang="ru-RU" sz="4000" b="1" i="1" dirty="0"/>
          </a:p>
          <a:p>
            <a:endParaRPr lang="ru-RU" altLang="ru-RU" sz="4000" b="1" i="1" dirty="0"/>
          </a:p>
          <a:p>
            <a:pPr>
              <a:buNone/>
            </a:pPr>
            <a:r>
              <a:rPr lang="ru-RU" altLang="ru-RU" sz="4000" b="1" i="1" dirty="0"/>
              <a:t> </a:t>
            </a:r>
            <a:r>
              <a:rPr lang="ru-RU" altLang="ru-RU" sz="4000" b="1" i="1" dirty="0" smtClean="0">
                <a:cs typeface="Arial" charset="0"/>
              </a:rPr>
              <a:t>со- </a:t>
            </a:r>
            <a:r>
              <a:rPr lang="ru-RU" altLang="ru-RU" sz="4000" b="1" i="1" dirty="0">
                <a:cs typeface="Arial" charset="0"/>
              </a:rPr>
              <a:t>+ труд</a:t>
            </a:r>
            <a:r>
              <a:rPr lang="ru-RU" altLang="ru-RU" sz="4000" b="1" i="1" dirty="0" smtClean="0">
                <a:cs typeface="Arial" charset="0"/>
              </a:rPr>
              <a:t>+ -ник- </a:t>
            </a:r>
            <a:r>
              <a:rPr lang="ru-RU" altLang="ru-RU" sz="4000" b="1" i="1" dirty="0">
                <a:cs typeface="Arial" charset="0"/>
              </a:rPr>
              <a:t>→ </a:t>
            </a:r>
            <a:r>
              <a:rPr lang="ru-RU" altLang="ru-RU" sz="4000" b="1" i="1" dirty="0" smtClean="0">
                <a:cs typeface="Arial" charset="0"/>
              </a:rPr>
              <a:t>сотрудник (существительное)</a:t>
            </a:r>
            <a:endParaRPr lang="ru-RU" altLang="ru-RU" sz="4000" b="1" i="1" dirty="0">
              <a:cs typeface="Arial" charset="0"/>
            </a:endParaRPr>
          </a:p>
          <a:p>
            <a:endParaRPr lang="ru-RU" altLang="ru-RU" sz="4000" b="1" u="sng" dirty="0">
              <a:cs typeface="Arial" charset="0"/>
            </a:endParaRPr>
          </a:p>
          <a:p>
            <a:pPr>
              <a:buNone/>
            </a:pPr>
            <a:endParaRPr lang="ru-RU" altLang="ru-RU" sz="2400" b="1" u="sng" dirty="0">
              <a:cs typeface="Arial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-27740"/>
            <a:ext cx="9324528" cy="1778496"/>
          </a:xfrm>
        </p:spPr>
        <p:txBody>
          <a:bodyPr/>
          <a:lstStyle/>
          <a:p>
            <a:r>
              <a:rPr lang="ru-RU" sz="4400" dirty="0" smtClean="0"/>
              <a:t>Приставочно-суффиксальный способ: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28948568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199</TotalTime>
  <Words>385</Words>
  <Application>Microsoft Office PowerPoint</Application>
  <PresentationFormat>Экран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Базовая</vt:lpstr>
      <vt:lpstr>Тема: «Способы словообразования.  Морфемные способы образования слов». </vt:lpstr>
      <vt:lpstr>Словообразование – это раздел языкознания, в котором изучаются способы образования слов.   </vt:lpstr>
      <vt:lpstr>Запомни!</vt:lpstr>
      <vt:lpstr>Слайд 4</vt:lpstr>
      <vt:lpstr>МОРФЕМНЫЕ СПОСОБЫ ОБРАЗОВАНИЯ НОВЫХ СЛОВ В РУССКОМ ЯЗЫКЕ.</vt:lpstr>
      <vt:lpstr>Схема словообразовательного разбора.</vt:lpstr>
      <vt:lpstr> Приставочный способ:  пра- + родина →  прародина(существительное)   пре- +  мудрый → премудрый(прилагательное)   про- +  читать →  прочитать (глагол)   не- +  когда →  некогда (наречие) </vt:lpstr>
      <vt:lpstr>Суффиксальный способ :</vt:lpstr>
      <vt:lpstr>Приставочно-суффиксальный способ:</vt:lpstr>
      <vt:lpstr>Бессуффиксный способ:</vt:lpstr>
      <vt:lpstr> Словообразовательные словари показывают, как образованы слова. Из словообразовательных словарей следует назвать «Школьный словообразовательный словарь русского языка» А.Н. Тихонова (1978).      Словарная статья не имеет описаний и толкований, слова размещены по гнездам, в каждом из которых объединены однокоренные слова. Корень служит носителем общего значения.          Все производные слова даются в определенной последовательности, отражающей ступенчатый характер словообразования в русском языке, например: слаб(ый) &lt;- слаб-е-ть&lt; - о-слабеть &lt;- ослабле-ни[j-э]</vt:lpstr>
      <vt:lpstr>          Подведём итоги.  Морфемные способы образования слов: </vt:lpstr>
      <vt:lpstr>Домашнее задание:</vt:lpstr>
      <vt:lpstr>СПАСИБО     ЗА   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«Способы словообразования.  Морфемные способы образования слов». </dc:title>
  <dc:creator>admin</dc:creator>
  <cp:lastModifiedBy>Home</cp:lastModifiedBy>
  <cp:revision>23</cp:revision>
  <dcterms:created xsi:type="dcterms:W3CDTF">2015-11-26T05:52:58Z</dcterms:created>
  <dcterms:modified xsi:type="dcterms:W3CDTF">2020-05-16T09:27:45Z</dcterms:modified>
</cp:coreProperties>
</file>