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FF78E86-EDB7-4F78-A2FA-65562C27F412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29726F-D674-4E7B-9A17-EA51884ABC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175351" cy="3888432"/>
          </a:xfrm>
        </p:spPr>
        <p:txBody>
          <a:bodyPr/>
          <a:lstStyle/>
          <a:p>
            <a:r>
              <a:rPr lang="ru-RU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Правописание безударных личных окончаний глаголов в настоящем и будущем времени. Урок 1</a:t>
            </a:r>
            <a:endParaRPr lang="ru-RU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64149"/>
              </p:ext>
            </p:extLst>
          </p:nvPr>
        </p:nvGraphicFramePr>
        <p:xfrm>
          <a:off x="611560" y="548681"/>
          <a:ext cx="7992888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3042338"/>
                <a:gridCol w="954106"/>
                <a:gridCol w="1998222"/>
              </a:tblGrid>
              <a:tr h="1944216"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442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1560" y="11967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смотрит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27784" y="1196752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52120" y="112474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Диагональная полоса 5"/>
          <p:cNvSpPr/>
          <p:nvPr/>
        </p:nvSpPr>
        <p:spPr>
          <a:xfrm>
            <a:off x="1403648" y="1124744"/>
            <a:ext cx="144016" cy="288032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60232" y="73557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32240" y="126876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08107" y="177681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55576" y="305762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305762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4128" y="305762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Диагональная полоса 12"/>
          <p:cNvSpPr/>
          <p:nvPr/>
        </p:nvSpPr>
        <p:spPr>
          <a:xfrm>
            <a:off x="1187624" y="3057626"/>
            <a:ext cx="72008" cy="22735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26369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317130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8264" y="3861048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c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6305" y="511473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стонет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71800" y="5013176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128" y="494116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36099" y="447950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78294" y="4994738"/>
            <a:ext cx="182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стон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Диагональная полоса 21"/>
          <p:cNvSpPr/>
          <p:nvPr/>
        </p:nvSpPr>
        <p:spPr>
          <a:xfrm>
            <a:off x="1403647" y="5114801"/>
            <a:ext cx="144745" cy="22154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45615" y="544983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043299" y="5836622"/>
            <a:ext cx="1466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6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/>
      <p:bldP spid="17" grpId="0"/>
      <p:bldP spid="18" grpId="0"/>
      <p:bldP spid="20" grpId="0"/>
      <p:bldP spid="21" grpId="0"/>
      <p:bldP spid="22" grpId="0" animBg="1"/>
      <p:bldP spid="23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6632"/>
            <a:ext cx="8784976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правильно написать безударное личное окончание глагола нужно: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628800"/>
            <a:ext cx="878497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1.Определить время, лицо, число глагола.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420888"/>
            <a:ext cx="8784976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Поставить глагол в неопределённую форму.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458" y="3284984"/>
            <a:ext cx="8784976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3.Определить спряжение глагола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(посмотреть, на что оканчивается неопределённая форма глагола, не относится ли глагол  к глаголам-исключениям)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4941168"/>
            <a:ext cx="8759922" cy="107721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4.Вспомнить окончание глагола этого спряжения в нужном лице и числе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6093296"/>
            <a:ext cx="8759922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Написать окончание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37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191" y="332655"/>
            <a:ext cx="864096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Спиши, вставьте пропущенные окончания глаголов.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72816"/>
            <a:ext cx="8640960" cy="47089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Пил   т пилой, кол   т дрова,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письмо,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те солью, рису   м карандашами, кос   те косой.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177281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4623" y="177281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1432" y="270892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1277" y="359844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54623" y="3597057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4509120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1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332656"/>
            <a:ext cx="3744416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«Вопросы по кругу»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340768"/>
            <a:ext cx="7416824" cy="532453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нового узнал на уроке?</a:t>
            </a:r>
          </a:p>
          <a:p>
            <a:pPr marL="514350" indent="-514350">
              <a:buAutoNum type="arabicPeriod"/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самым интересным?</a:t>
            </a:r>
          </a:p>
          <a:p>
            <a:pPr marL="514350" indent="-514350">
              <a:buAutoNum type="arabicPeriod"/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самым главным?</a:t>
            </a:r>
          </a:p>
          <a:p>
            <a:pPr marL="514350" indent="-514350">
              <a:buAutoNum type="arabicPeriod"/>
            </a:pPr>
            <a:r>
              <a:rPr lang="ru-RU" sz="4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было непонятно?</a:t>
            </a:r>
          </a:p>
          <a:p>
            <a:pPr marL="514350" indent="-514350">
              <a:buAutoNum type="arabicPeriod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6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Упр.194.стр.95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Дом.задание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409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568952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10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Спишите, раскройте скобки. Выпишите глаголы настоящего и будущего времени, укажите их время, лицо, число,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спряжение, выделите окончание, докажите где необходимо, что окончание написано верно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240" y="2636912"/>
            <a:ext cx="8208912" cy="37856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(до)жила (до)весны. (С)</a:t>
            </a:r>
            <a:r>
              <a:rPr lang="ru-R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текает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вода (с)сосулек. Скоро (по)бегут (по)дорогам ручейки. (На)деревьях (на)бухнут почки. Первой (рас)пустилась ива. (За)ивой (за)зеленеет весь лес.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9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7430" y="188640"/>
            <a:ext cx="8352928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дожила до весны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Стекает вода с сосулек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Скоро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побегут по дорогам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ручейки.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деревьях набухнут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почки. Первой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распустилась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ива. 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ивой зазеленеет </a:t>
            </a:r>
            <a:r>
              <a:rPr lang="ru-RU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весь лес.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81025" y="3974292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Стека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наст.вр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3 л.,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1025" y="468217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Побег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буд.вр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3 л.,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81025" y="5342562"/>
            <a:ext cx="7950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Набухн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буд.вр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3 л.,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мн.ч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1201" y="6099393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Зазелене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r>
              <a:rPr lang="ru-RU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буд.вр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3 л., </a:t>
            </a:r>
            <a:r>
              <a:rPr lang="ru-RU" sz="3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ед.ч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endParaRPr lang="ru-RU" dirty="0"/>
          </a:p>
        </p:txBody>
      </p:sp>
      <p:sp>
        <p:nvSpPr>
          <p:cNvPr id="7" name="Диагональная полоса 6"/>
          <p:cNvSpPr/>
          <p:nvPr/>
        </p:nvSpPr>
        <p:spPr>
          <a:xfrm>
            <a:off x="1583668" y="4077072"/>
            <a:ext cx="108012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Диагональная полоса 7"/>
          <p:cNvSpPr/>
          <p:nvPr/>
        </p:nvSpPr>
        <p:spPr>
          <a:xfrm>
            <a:off x="1547664" y="5342562"/>
            <a:ext cx="72008" cy="24667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Диагональная полоса 8"/>
          <p:cNvSpPr/>
          <p:nvPr/>
        </p:nvSpPr>
        <p:spPr>
          <a:xfrm>
            <a:off x="2411760" y="6237312"/>
            <a:ext cx="144016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93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272136"/>
            <a:ext cx="4176464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глаголы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1640" y="1356936"/>
            <a:ext cx="6480720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определяет-определит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407041"/>
            <a:ext cx="85689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3-го лица, единственного числа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212976"/>
            <a:ext cx="78488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Употреблены в разном времени и отвечают на разные вопросы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4653136"/>
            <a:ext cx="4824536" cy="7078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 окончания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7744" y="5733256"/>
            <a:ext cx="44644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разные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85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116632"/>
            <a:ext cx="2916324" cy="67710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99" y="2996952"/>
            <a:ext cx="8496944" cy="12311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правильно ставить вопросы к глаголам.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99" y="5019752"/>
            <a:ext cx="8496944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Научиться правильно писать личные окончания глаголов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спряжения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599" y="1052736"/>
            <a:ext cx="8496944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1.Научиться определять  спряжение глаголов по неопределённой форме</a:t>
            </a:r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48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36693"/>
              </p:ext>
            </p:extLst>
          </p:nvPr>
        </p:nvGraphicFramePr>
        <p:xfrm>
          <a:off x="323528" y="260648"/>
          <a:ext cx="8496944" cy="6408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534059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(что сделать?)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встретить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(что сделает?)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встрет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ит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(что делать?)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встречать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(что делает?)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встреча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ет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бросить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бросать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кончить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кончать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гнать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догнать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слышать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услышать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вязать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34059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завязать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141277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сделать 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14127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141277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958062"/>
            <a:ext cx="1859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0291" y="195806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77760" y="1953402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2492896"/>
            <a:ext cx="178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30291" y="2492896"/>
            <a:ext cx="1857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0272" y="249289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конч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552" y="299695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45173" y="3012341"/>
            <a:ext cx="159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20272" y="3012341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конча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7544" y="350100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  <a:r>
              <a:rPr lang="ru-RU" dirty="0" smtClean="0"/>
              <a:t>?)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755491" y="3501008"/>
            <a:ext cx="1613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(что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делает</a:t>
            </a:r>
            <a:r>
              <a:rPr lang="ru-RU" dirty="0" smtClean="0"/>
              <a:t>?)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042509" y="3501008"/>
            <a:ext cx="9138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гон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7544" y="4052979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6015" y="4052979"/>
            <a:ext cx="17424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48264" y="4052979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догон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9552" y="458112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95161" y="4581128"/>
            <a:ext cx="159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77760" y="4581128"/>
            <a:ext cx="1582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слыш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4565" y="5157192"/>
            <a:ext cx="1787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716015" y="5157192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77760" y="5157192"/>
            <a:ext cx="1582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услыш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50321" y="566124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45173" y="5661248"/>
            <a:ext cx="1743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87374" y="5651730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вяж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95536" y="6165304"/>
            <a:ext cx="1876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сделать?)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816719" y="6181278"/>
            <a:ext cx="1815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сделает?)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87374" y="6181278"/>
            <a:ext cx="12850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завяж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42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2" grpId="0"/>
      <p:bldP spid="14" grpId="0"/>
      <p:bldP spid="16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4419" y="260648"/>
            <a:ext cx="2331397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84784"/>
            <a:ext cx="8712967" cy="14465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важно правильно ставить вопросы к глаголам?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3" y="3789040"/>
            <a:ext cx="8856984" cy="28007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правильно ставить вопросы к глаголам, чтобы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писать личные безударные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глаголов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2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880977"/>
              </p:ext>
            </p:extLst>
          </p:nvPr>
        </p:nvGraphicFramePr>
        <p:xfrm>
          <a:off x="395536" y="332656"/>
          <a:ext cx="8424936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1530170">
                <a:tc>
                  <a:txBody>
                    <a:bodyPr/>
                    <a:lstStyle/>
                    <a:p>
                      <a:endParaRPr lang="ru-RU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301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301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301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548680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Живёт </a:t>
            </a:r>
            <a:r>
              <a:rPr lang="ru-RU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глухом лесу разбойница-рысь.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28707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060848"/>
            <a:ext cx="79208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2.Рысьи глаза хорошо видят в лесной темноте.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40152" y="1799238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548" y="3507398"/>
            <a:ext cx="81369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Тихо ступают её кошачьи лапы по земле.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328498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546" y="5094166"/>
            <a:ext cx="83169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Хорошо слышат украшенные кисточками рысьи уши.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59832" y="483255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51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7920880" cy="5232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окончания имеют глаголы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спряжения?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980728"/>
            <a:ext cx="2232248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спряжение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980728"/>
            <a:ext cx="2232248" cy="5232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935889"/>
              </p:ext>
            </p:extLst>
          </p:nvPr>
        </p:nvGraphicFramePr>
        <p:xfrm>
          <a:off x="526394" y="1700807"/>
          <a:ext cx="3264024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012"/>
                <a:gridCol w="1632012"/>
              </a:tblGrid>
              <a:tr h="907301">
                <a:tc rowSpan="4">
                  <a:txBody>
                    <a:bodyPr/>
                    <a:lstStyle/>
                    <a:p>
                      <a:endParaRPr lang="ru-RU" sz="11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7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7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730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07301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1503948"/>
            <a:ext cx="14761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636912"/>
            <a:ext cx="1329210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1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5766" y="2268863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0781" y="3180037"/>
            <a:ext cx="9541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2126" y="4149080"/>
            <a:ext cx="1350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5013175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,-ют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18149"/>
              </p:ext>
            </p:extLst>
          </p:nvPr>
        </p:nvGraphicFramePr>
        <p:xfrm>
          <a:off x="5016363" y="1772816"/>
          <a:ext cx="3480048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0024"/>
                <a:gridCol w="1740024"/>
              </a:tblGrid>
              <a:tr h="892899">
                <a:tc rowSpan="4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89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92899"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004048" y="2641428"/>
            <a:ext cx="18722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5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</a:t>
            </a:r>
            <a:endParaRPr lang="ru-RU" sz="115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04248" y="1587721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endParaRPr lang="ru-RU" sz="8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00292" y="2234680"/>
            <a:ext cx="115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0292" y="3175132"/>
            <a:ext cx="1116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984268" y="4149079"/>
            <a:ext cx="1584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8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6076" y="5007840"/>
            <a:ext cx="34563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,-</a:t>
            </a:r>
            <a:r>
              <a:rPr lang="ru-RU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ят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2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306</TotalTime>
  <Words>615</Words>
  <Application>Microsoft Office PowerPoint</Application>
  <PresentationFormat>Экран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Правописание безударных личных окончаний глаголов в настоящем и будущем времени. Урок 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Дом.задание.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личных окончаний глаголов в настоящем и будущем времени</dc:title>
  <dc:creator>admin</dc:creator>
  <cp:lastModifiedBy>DagLine</cp:lastModifiedBy>
  <cp:revision>25</cp:revision>
  <dcterms:created xsi:type="dcterms:W3CDTF">2018-04-13T14:31:54Z</dcterms:created>
  <dcterms:modified xsi:type="dcterms:W3CDTF">2020-03-26T11:29:29Z</dcterms:modified>
</cp:coreProperties>
</file>