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78E86-EDB7-4F78-A2FA-65562C27F412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9726F-D674-4E7B-9A17-EA51884ABC6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78E86-EDB7-4F78-A2FA-65562C27F412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9726F-D674-4E7B-9A17-EA51884ABC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78E86-EDB7-4F78-A2FA-65562C27F412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9726F-D674-4E7B-9A17-EA51884ABC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78E86-EDB7-4F78-A2FA-65562C27F412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9726F-D674-4E7B-9A17-EA51884ABC6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78E86-EDB7-4F78-A2FA-65562C27F412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9726F-D674-4E7B-9A17-EA51884ABC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78E86-EDB7-4F78-A2FA-65562C27F412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9726F-D674-4E7B-9A17-EA51884ABC6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78E86-EDB7-4F78-A2FA-65562C27F412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9726F-D674-4E7B-9A17-EA51884ABC6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78E86-EDB7-4F78-A2FA-65562C27F412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9726F-D674-4E7B-9A17-EA51884ABC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78E86-EDB7-4F78-A2FA-65562C27F412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9726F-D674-4E7B-9A17-EA51884ABC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78E86-EDB7-4F78-A2FA-65562C27F412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9726F-D674-4E7B-9A17-EA51884ABC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78E86-EDB7-4F78-A2FA-65562C27F412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9726F-D674-4E7B-9A17-EA51884ABC6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FF78E86-EDB7-4F78-A2FA-65562C27F412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829726F-D674-4E7B-9A17-EA51884ABC6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88640"/>
            <a:ext cx="7175351" cy="3888432"/>
          </a:xfrm>
        </p:spPr>
        <p:txBody>
          <a:bodyPr/>
          <a:lstStyle/>
          <a:p>
            <a:r>
              <a:rPr lang="ru-RU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Правописание безударных личных окончаний глаголов в настоящем и будущем времени. Урок 1</a:t>
            </a:r>
            <a:endParaRPr lang="ru-RU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3377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2964149"/>
              </p:ext>
            </p:extLst>
          </p:nvPr>
        </p:nvGraphicFramePr>
        <p:xfrm>
          <a:off x="611560" y="548681"/>
          <a:ext cx="7992888" cy="58326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8222"/>
                <a:gridCol w="3042338"/>
                <a:gridCol w="954106"/>
                <a:gridCol w="1998222"/>
              </a:tblGrid>
              <a:tr h="1944216">
                <a:tc>
                  <a:txBody>
                    <a:bodyPr/>
                    <a:lstStyle/>
                    <a:p>
                      <a:endParaRPr lang="ru-RU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4421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4421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kumimoji="0" lang="ru-RU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11560" y="1196752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смотрит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27784" y="1196752"/>
            <a:ext cx="2952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(что делает?)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52120" y="1124744"/>
            <a:ext cx="1152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л.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Диагональная полоса 5"/>
          <p:cNvSpPr/>
          <p:nvPr/>
        </p:nvSpPr>
        <p:spPr>
          <a:xfrm>
            <a:off x="1403648" y="1124744"/>
            <a:ext cx="144016" cy="288032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60232" y="735574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(что делать?)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32240" y="1268760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смотр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еть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08107" y="1776812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искл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</a:t>
            </a:r>
            <a:r>
              <a:rPr lang="ru-RU" sz="2400" dirty="0" smtClean="0"/>
              <a:t>.</a:t>
            </a:r>
            <a:r>
              <a:rPr lang="en-US" sz="2400" dirty="0" smtClean="0"/>
              <a:t> </a:t>
            </a:r>
            <a:endParaRPr lang="ru-RU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755576" y="3057626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тонет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99792" y="3057626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(что делает?)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24128" y="3057626"/>
            <a:ext cx="936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л.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Диагональная полоса 12"/>
          <p:cNvSpPr/>
          <p:nvPr/>
        </p:nvSpPr>
        <p:spPr>
          <a:xfrm>
            <a:off x="1187624" y="3057626"/>
            <a:ext cx="72008" cy="227358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732240" y="2636912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(что делать?)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804248" y="3171305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тон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уть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948264" y="3861048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c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56305" y="5114733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стонет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71800" y="5013176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(что делает?)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724128" y="4941168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л.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636099" y="4479503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(что делать?)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778294" y="4994738"/>
            <a:ext cx="18261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стон</a:t>
            </a:r>
            <a:r>
              <a:rPr lang="ru-RU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ать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Диагональная полоса 21"/>
          <p:cNvSpPr/>
          <p:nvPr/>
        </p:nvSpPr>
        <p:spPr>
          <a:xfrm>
            <a:off x="1403647" y="5114801"/>
            <a:ext cx="144745" cy="221540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745615" y="5449834"/>
            <a:ext cx="1728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искл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7043299" y="5836622"/>
            <a:ext cx="14661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4685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 animBg="1"/>
      <p:bldP spid="7" grpId="0"/>
      <p:bldP spid="8" grpId="0"/>
      <p:bldP spid="9" grpId="0"/>
      <p:bldP spid="10" grpId="0"/>
      <p:bldP spid="11" grpId="0"/>
      <p:bldP spid="12" grpId="0"/>
      <p:bldP spid="13" grpId="0" animBg="1"/>
      <p:bldP spid="14" grpId="0"/>
      <p:bldP spid="17" grpId="0"/>
      <p:bldP spid="18" grpId="0"/>
      <p:bldP spid="20" grpId="0"/>
      <p:bldP spid="21" grpId="0"/>
      <p:bldP spid="22" grpId="0" animBg="1"/>
      <p:bldP spid="23" grpId="0"/>
      <p:bldP spid="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16632"/>
            <a:ext cx="8784976" cy="120032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правильно написать безударное личное окончание глагола нужно: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9512" y="1628800"/>
            <a:ext cx="8784976" cy="5847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1.Определить время, лицо, число глагола.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512" y="2420888"/>
            <a:ext cx="8784976" cy="5847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Поставить глагол в неопределённую форму.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4458" y="3284984"/>
            <a:ext cx="8784976" cy="144655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3.Определить спряжение глагола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(посмотреть, на что оканчивается неопределённая форма глагола, не относится ли глагол  к глаголам-исключениям)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512" y="4941168"/>
            <a:ext cx="8759922" cy="107721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4.Вспомнить окончание глагола этого спряжения в нужном лице и числе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9512" y="6093296"/>
            <a:ext cx="8759922" cy="5847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Написать окончание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374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9191" y="332655"/>
            <a:ext cx="8640960" cy="120032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Спиши, вставьте пропущенные окончания глаголов.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1772816"/>
            <a:ext cx="8640960" cy="470898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Пил   т пилой, кол   т дрова, </a:t>
            </a:r>
            <a:r>
              <a:rPr lang="ru-RU" sz="6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пиш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6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шь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письмо, </a:t>
            </a:r>
            <a:r>
              <a:rPr lang="ru-RU" sz="6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те солью, рису   м карандашами, кос   те косой.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67744" y="1772816"/>
            <a:ext cx="5040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endParaRPr lang="ru-RU" sz="6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54623" y="1772815"/>
            <a:ext cx="8640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</a:t>
            </a:r>
            <a:endParaRPr lang="ru-RU" sz="6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41432" y="2708920"/>
            <a:ext cx="6480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6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31277" y="3598440"/>
            <a:ext cx="7200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sz="6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54623" y="3597057"/>
            <a:ext cx="5760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6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84168" y="4509120"/>
            <a:ext cx="7200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sz="6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512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6" grpId="0"/>
      <p:bldP spid="7" grpId="0"/>
      <p:bldP spid="8" grpId="0"/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67744" y="332656"/>
            <a:ext cx="3744416" cy="52322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«Вопросы по кругу»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1340768"/>
            <a:ext cx="7416824" cy="532453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нового узнал на уроке?</a:t>
            </a:r>
          </a:p>
          <a:p>
            <a:pPr marL="514350" indent="-514350">
              <a:buAutoNum type="arabicPeriod"/>
            </a:pP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было самым интересным?</a:t>
            </a:r>
          </a:p>
          <a:p>
            <a:pPr marL="514350" indent="-514350">
              <a:buAutoNum type="arabicPeriod"/>
            </a:pP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было самым главным?</a:t>
            </a:r>
          </a:p>
          <a:p>
            <a:pPr marL="514350" indent="-514350">
              <a:buAutoNum type="arabicPeriod"/>
            </a:pPr>
            <a:r>
              <a:rPr lang="ru-RU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было непонятно?</a:t>
            </a:r>
          </a:p>
          <a:p>
            <a:pPr marL="514350" indent="-514350">
              <a:buAutoNum type="arabicPeriod"/>
            </a:pP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0650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Упр.194.стр.95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Дом.задание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74090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60648"/>
            <a:ext cx="8568952" cy="6336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4108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260648"/>
            <a:ext cx="849694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Спишите, раскройте скобки. Выпишите глаголы настоящего и будущего времени, укажите их время, лицо, число,</a:t>
            </a:r>
            <a:r>
              <a:rPr lang="ru-RU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спряжение, выделите окончание, докажите где необходимо, что окончание написано верно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7240" y="2636912"/>
            <a:ext cx="8208912" cy="378565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   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Природа (до)жила (до)весны. (С)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текает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вода (с)сосулек. Скоро (по)бегут (по)дорогам ручейки. (На)деревьях (на)бухнут почки. Первой (рас)пустилась ива. (За)ивой (за)зеленеет весь лес.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1298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7430" y="188640"/>
            <a:ext cx="8352928" cy="378565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Природа </a:t>
            </a:r>
            <a:r>
              <a:rPr lang="ru-RU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дожила до весны</a:t>
            </a:r>
            <a:r>
              <a:rPr lang="ru-RU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Стекает вода с сосулек</a:t>
            </a:r>
            <a:r>
              <a:rPr lang="ru-RU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Скоро </a:t>
            </a:r>
            <a:r>
              <a:rPr lang="ru-RU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побегут по дорогам </a:t>
            </a:r>
            <a:r>
              <a:rPr lang="ru-RU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ручейки. </a:t>
            </a:r>
            <a:r>
              <a:rPr lang="ru-RU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деревьях набухнут </a:t>
            </a:r>
            <a:r>
              <a:rPr lang="ru-RU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почки. Первой </a:t>
            </a:r>
            <a:r>
              <a:rPr lang="ru-RU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распустилась </a:t>
            </a:r>
            <a:r>
              <a:rPr lang="ru-RU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ива. </a:t>
            </a:r>
            <a:r>
              <a:rPr lang="ru-RU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ивой зазеленеет </a:t>
            </a:r>
            <a:r>
              <a:rPr lang="ru-RU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весь лес.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81025" y="3974292"/>
            <a:ext cx="82809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Стека</a:t>
            </a:r>
            <a:r>
              <a:rPr lang="ru-RU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</a:t>
            </a:r>
            <a:r>
              <a:rPr 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наст.вр</a:t>
            </a:r>
            <a:r>
              <a:rPr 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3 л., </a:t>
            </a:r>
            <a:r>
              <a:rPr lang="ru-RU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ед.ч</a:t>
            </a:r>
            <a:r>
              <a:rPr 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</a:t>
            </a:r>
            <a:r>
              <a:rPr lang="ru-RU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81025" y="4682178"/>
            <a:ext cx="74168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Побег</a:t>
            </a:r>
            <a:r>
              <a:rPr lang="ru-RU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</a:t>
            </a:r>
            <a:r>
              <a:rPr 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буд.вр</a:t>
            </a:r>
            <a:r>
              <a:rPr 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3 л., </a:t>
            </a:r>
            <a:r>
              <a:rPr lang="ru-RU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мн.ч</a:t>
            </a:r>
            <a:r>
              <a:rPr 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en-US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</a:t>
            </a:r>
            <a:r>
              <a:rPr 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481025" y="5342562"/>
            <a:ext cx="79509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Набухн</a:t>
            </a:r>
            <a:r>
              <a:rPr lang="ru-RU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</a:t>
            </a:r>
            <a:r>
              <a:rPr 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буд.вр</a:t>
            </a:r>
            <a:r>
              <a:rPr 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3 л., </a:t>
            </a:r>
            <a:r>
              <a:rPr lang="ru-RU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мн.ч</a:t>
            </a:r>
            <a:r>
              <a:rPr 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</a:t>
            </a:r>
            <a:r>
              <a:rPr 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11201" y="6099393"/>
            <a:ext cx="76328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Зазелене</a:t>
            </a:r>
            <a:r>
              <a:rPr lang="ru-RU" sz="4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</a:t>
            </a:r>
            <a:r>
              <a:rPr lang="ru-RU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буд.вр</a:t>
            </a:r>
            <a:r>
              <a:rPr 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3 л., </a:t>
            </a:r>
            <a:r>
              <a:rPr lang="ru-RU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ед.ч</a:t>
            </a:r>
            <a:r>
              <a:rPr 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</a:t>
            </a:r>
            <a:endParaRPr lang="ru-RU" dirty="0"/>
          </a:p>
        </p:txBody>
      </p:sp>
      <p:sp>
        <p:nvSpPr>
          <p:cNvPr id="7" name="Диагональная полоса 6"/>
          <p:cNvSpPr/>
          <p:nvPr/>
        </p:nvSpPr>
        <p:spPr>
          <a:xfrm>
            <a:off x="1583668" y="4077072"/>
            <a:ext cx="108012" cy="144016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Диагональная полоса 7"/>
          <p:cNvSpPr/>
          <p:nvPr/>
        </p:nvSpPr>
        <p:spPr>
          <a:xfrm>
            <a:off x="1547664" y="5342562"/>
            <a:ext cx="72008" cy="246678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Диагональная полоса 8"/>
          <p:cNvSpPr/>
          <p:nvPr/>
        </p:nvSpPr>
        <p:spPr>
          <a:xfrm>
            <a:off x="2411760" y="6237312"/>
            <a:ext cx="144016" cy="144016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931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67744" y="272136"/>
            <a:ext cx="4176464" cy="70788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 глаголы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31640" y="1356936"/>
            <a:ext cx="6480720" cy="83099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определяет-определит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2407041"/>
            <a:ext cx="856895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Глаголы 3-го лица, единственного числа</a:t>
            </a:r>
            <a:endParaRPr lang="ru-RU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3212976"/>
            <a:ext cx="784887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Употреблены в разном времени и отвечают на разные вопросы</a:t>
            </a:r>
            <a:endParaRPr lang="ru-RU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23728" y="4653136"/>
            <a:ext cx="4824536" cy="70788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 окончания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67744" y="5733256"/>
            <a:ext cx="446449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Окончания разные</a:t>
            </a:r>
            <a:endParaRPr lang="ru-RU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9858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3808" y="116632"/>
            <a:ext cx="2916324" cy="67710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урока</a:t>
            </a:r>
            <a:endParaRPr lang="ru-RU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5599" y="2996952"/>
            <a:ext cx="8496944" cy="123110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Научиться правильно ставить вопросы к глаголам.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5599" y="5019752"/>
            <a:ext cx="8496944" cy="120032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Научиться правильно писать личные окончания глаголов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спряжения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5599" y="1052736"/>
            <a:ext cx="8496944" cy="120032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1.Научиться определять  спряжение глаголов по неопределённой форме</a:t>
            </a:r>
            <a:endParaRPr lang="ru-RU" sz="3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48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8936693"/>
              </p:ext>
            </p:extLst>
          </p:nvPr>
        </p:nvGraphicFramePr>
        <p:xfrm>
          <a:off x="323528" y="260648"/>
          <a:ext cx="8496944" cy="64087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4236"/>
                <a:gridCol w="2124236"/>
                <a:gridCol w="2124236"/>
                <a:gridCol w="2124236"/>
              </a:tblGrid>
              <a:tr h="534059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(что сделать?)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встретить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(что сделает?)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встрет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ит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3405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(что делать?)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встречать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(что делает?)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встреча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ет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3405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бросить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3405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бросать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3405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кончить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3405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кончать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3405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гнать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3405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догнать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3405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слышать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3405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услышать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3405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вязать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3405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завязать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67544" y="1412776"/>
            <a:ext cx="19442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(что сделать ?)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16016" y="1412776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(что сделает?)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948264" y="1412776"/>
            <a:ext cx="1368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брос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7544" y="1958062"/>
            <a:ext cx="18597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(что делать?)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730291" y="1958062"/>
            <a:ext cx="1728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(что делает?)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77760" y="1953402"/>
            <a:ext cx="1224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броса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9552" y="2492896"/>
            <a:ext cx="1787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(что сделать?)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730291" y="2492896"/>
            <a:ext cx="18579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(что сделает?)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020272" y="2492896"/>
            <a:ext cx="1008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конч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39552" y="2996952"/>
            <a:ext cx="1728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(что делать?)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845173" y="3012341"/>
            <a:ext cx="15984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(что делает?)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020272" y="3012341"/>
            <a:ext cx="1296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конча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67544" y="3501008"/>
            <a:ext cx="1728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(что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делать</a:t>
            </a:r>
            <a:r>
              <a:rPr lang="ru-RU" dirty="0" smtClean="0"/>
              <a:t>?)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4755491" y="3501008"/>
            <a:ext cx="16133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(что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делает</a:t>
            </a:r>
            <a:r>
              <a:rPr lang="ru-RU" dirty="0" smtClean="0"/>
              <a:t>?)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7042509" y="3501008"/>
            <a:ext cx="9138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гон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67544" y="4052979"/>
            <a:ext cx="19442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(что сделать?)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716015" y="4052979"/>
            <a:ext cx="17424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(что сделает?)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948264" y="4052979"/>
            <a:ext cx="1512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догон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39552" y="4581128"/>
            <a:ext cx="1728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(что делать?)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795161" y="4581128"/>
            <a:ext cx="15984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(что делает?)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877760" y="4581128"/>
            <a:ext cx="1582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слыш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84565" y="5157192"/>
            <a:ext cx="1787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(что сделать?)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716015" y="5157192"/>
            <a:ext cx="19442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(что сделает?)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877760" y="5157192"/>
            <a:ext cx="1582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услыш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50321" y="5661248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(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делать?)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845173" y="5661248"/>
            <a:ext cx="17430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(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делает?)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887374" y="5651730"/>
            <a:ext cx="1224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вяж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95536" y="6165304"/>
            <a:ext cx="18767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(что сделать?)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816719" y="6181278"/>
            <a:ext cx="18150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(что сделает?)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887374" y="6181278"/>
            <a:ext cx="12850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завяж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5422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  <p:bldP spid="12" grpId="0"/>
      <p:bldP spid="14" grpId="0"/>
      <p:bldP spid="16" grpId="0"/>
      <p:bldP spid="17" grpId="0"/>
      <p:bldP spid="18" grpId="0"/>
      <p:bldP spid="20" grpId="0"/>
      <p:bldP spid="21" grpId="0"/>
      <p:bldP spid="22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2" grpId="0"/>
      <p:bldP spid="33" grpId="0"/>
      <p:bldP spid="34" grpId="0"/>
      <p:bldP spid="35" grpId="0"/>
      <p:bldP spid="37" grpId="0"/>
      <p:bldP spid="38" grpId="0"/>
      <p:bldP spid="39" grpId="0"/>
      <p:bldP spid="4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84419" y="260648"/>
            <a:ext cx="2331397" cy="92333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9512" y="1484784"/>
            <a:ext cx="8712967" cy="144655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важно правильно ставить вопросы к глаголам?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3" y="3789040"/>
            <a:ext cx="8856984" cy="280076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Нужно правильно ставить вопросы к глаголам, чтобы 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 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писать личные безударные 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окончания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глаголов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8329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7880977"/>
              </p:ext>
            </p:extLst>
          </p:nvPr>
        </p:nvGraphicFramePr>
        <p:xfrm>
          <a:off x="395536" y="332656"/>
          <a:ext cx="8424936" cy="612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936"/>
              </a:tblGrid>
              <a:tr h="1530170">
                <a:tc>
                  <a:txBody>
                    <a:bodyPr/>
                    <a:lstStyle/>
                    <a:p>
                      <a:endParaRPr lang="ru-RU" sz="3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53017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53017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53017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11560" y="548680"/>
            <a:ext cx="806489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4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Живёт </a:t>
            </a:r>
            <a:r>
              <a:rPr lang="ru-RU" sz="4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4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глухом лесу разбойница-рысь.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47664" y="287070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1560" y="2060848"/>
            <a:ext cx="792088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2.Рысьи глаза хорошо видят в лесной темноте.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40152" y="1799238"/>
            <a:ext cx="22322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искл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3548" y="3507398"/>
            <a:ext cx="81369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Тихо ступают её кошачьи лапы по земле.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15816" y="3284984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85546" y="5094166"/>
            <a:ext cx="831692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Хорошо слышат украшенные кисточками рысьи уши.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59832" y="4832556"/>
            <a:ext cx="2016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искл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7517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188640"/>
            <a:ext cx="7920880" cy="52322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окончания имеют глаголы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спряжения?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5616" y="980728"/>
            <a:ext cx="2232248" cy="52322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спряжение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436096" y="980728"/>
            <a:ext cx="2232248" cy="52322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спряжение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2935889"/>
              </p:ext>
            </p:extLst>
          </p:nvPr>
        </p:nvGraphicFramePr>
        <p:xfrm>
          <a:off x="526394" y="1700807"/>
          <a:ext cx="3264024" cy="45365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2012"/>
                <a:gridCol w="1632012"/>
              </a:tblGrid>
              <a:tr h="907301">
                <a:tc rowSpan="4">
                  <a:txBody>
                    <a:bodyPr/>
                    <a:lstStyle/>
                    <a:p>
                      <a:endParaRPr lang="ru-RU" sz="1150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073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073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07301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07301"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339752" y="1503948"/>
            <a:ext cx="14761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шь</a:t>
            </a: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55576" y="2636912"/>
            <a:ext cx="1329210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11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-е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65766" y="2268863"/>
            <a:ext cx="12241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00781" y="3180037"/>
            <a:ext cx="95410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92126" y="4149080"/>
            <a:ext cx="13501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</a:t>
            </a: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9552" y="5013175"/>
            <a:ext cx="34563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,-ют</a:t>
            </a: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218149"/>
              </p:ext>
            </p:extLst>
          </p:nvPr>
        </p:nvGraphicFramePr>
        <p:xfrm>
          <a:off x="5016363" y="1772816"/>
          <a:ext cx="3480048" cy="44644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0024"/>
                <a:gridCol w="1740024"/>
              </a:tblGrid>
              <a:tr h="892899">
                <a:tc rowSpan="4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928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928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92899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92899"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004048" y="2641428"/>
            <a:ext cx="187220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5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-и</a:t>
            </a:r>
            <a:endParaRPr lang="ru-RU" sz="115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804248" y="1587721"/>
            <a:ext cx="19442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8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шь</a:t>
            </a:r>
            <a:endParaRPr lang="ru-RU" sz="8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200292" y="2234680"/>
            <a:ext cx="11521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8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200292" y="3175132"/>
            <a:ext cx="111629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ru-RU" sz="8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984268" y="4149079"/>
            <a:ext cx="15841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8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256076" y="5007840"/>
            <a:ext cx="34563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,-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ят</a:t>
            </a: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9259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  <p:bldP spid="11" grpId="0"/>
      <p:bldP spid="12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306</TotalTime>
  <Words>615</Words>
  <Application>Microsoft Office PowerPoint</Application>
  <PresentationFormat>Экран (4:3)</PresentationFormat>
  <Paragraphs>133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Воздушный поток</vt:lpstr>
      <vt:lpstr>Правописание безударных личных окончаний глаголов в настоящем и будущем времени. Урок 1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Дом.задание.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Правописание безударных личных окончаний глаголов в настоящем и будущем времени</dc:title>
  <dc:creator>admin</dc:creator>
  <cp:lastModifiedBy>DagLine</cp:lastModifiedBy>
  <cp:revision>25</cp:revision>
  <dcterms:created xsi:type="dcterms:W3CDTF">2018-04-13T14:31:54Z</dcterms:created>
  <dcterms:modified xsi:type="dcterms:W3CDTF">2020-03-26T11:29:29Z</dcterms:modified>
</cp:coreProperties>
</file>