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7" r:id="rId3"/>
    <p:sldId id="262" r:id="rId4"/>
    <p:sldId id="257" r:id="rId5"/>
    <p:sldId id="263" r:id="rId6"/>
    <p:sldId id="258" r:id="rId7"/>
    <p:sldId id="266" r:id="rId8"/>
    <p:sldId id="269" r:id="rId9"/>
    <p:sldId id="273" r:id="rId10"/>
    <p:sldId id="274" r:id="rId11"/>
    <p:sldId id="272" r:id="rId12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Cyr" charset="-52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Cyr" charset="-52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Cyr" charset="-52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Cyr" charset="-52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Cyr" charset="-52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Cyr" charset="-52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Cyr" charset="-52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Cyr" charset="-52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Cyr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ECFE00"/>
    <a:srgbClr val="333399"/>
    <a:srgbClr val="FFFF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79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0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0"/>
            <a:r>
              <a:rPr lang="ru-RU"/>
              <a:t>Четвертый уровень</a:t>
            </a:r>
          </a:p>
          <a:p>
            <a:pPr lvl="0"/>
            <a:r>
              <a:rPr lang="ru-RU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F4F7865-3EE7-4A8D-BC93-3BBBF13E70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59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hidden">
            <a:xfrm>
              <a:off x="384" y="1056"/>
              <a:ext cx="4992" cy="326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192" y="2256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5C7FB7-43F9-459A-A74F-EEDA3A4628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DA979-6279-4215-84C7-78A7C37E3D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D2736-2026-493B-BBDF-3A57BDB391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F10535-6E98-469C-AF29-3CC34639D5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6994-807C-47C4-846E-9C66A6C303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A77D5-62A6-458D-908B-083E39DDE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921BD-D60F-42EB-8612-68E965A8AB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915D0-B8C7-4EE1-98C4-2D12555C85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F1F40-343C-4A63-B7D3-1BC1CA9612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A471E-F83B-42CA-BEDA-EF992BEBD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4E601-08A7-4FC3-A9C7-570904D36A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5FF1B-1D08-4A23-A365-5D58DB98FA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026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19459" name="Rectangle 1027"/>
            <p:cNvSpPr>
              <a:spLocks noChangeArrowheads="1"/>
            </p:cNvSpPr>
            <p:nvPr/>
          </p:nvSpPr>
          <p:spPr bwMode="hidden">
            <a:xfrm>
              <a:off x="384" y="0"/>
              <a:ext cx="4992" cy="4319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0" name="Rectangle 1028"/>
            <p:cNvSpPr>
              <a:spLocks noChangeArrowheads="1"/>
            </p:cNvSpPr>
            <p:nvPr/>
          </p:nvSpPr>
          <p:spPr bwMode="auto">
            <a:xfrm>
              <a:off x="192" y="192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1" name="Rectangle 1029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2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19463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464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9465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9466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D048FD51-2C12-42DA-8F23-6FF6352420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4340" name="Picture 4" descr="C:\Documents and Settings\Admin\Рабочий стол\2e341cbc1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8" y="-2090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7" y="4221088"/>
            <a:ext cx="88569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 smtClean="0">
              <a:solidFill>
                <a:srgbClr val="FFFFFF"/>
              </a:solidFill>
            </a:endParaRPr>
          </a:p>
          <a:p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Confucius and </a:t>
            </a:r>
          </a:p>
          <a:p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smtClean="0">
                <a:solidFill>
                  <a:srgbClr val="FFFFFF"/>
                </a:solidFill>
              </a:rPr>
              <a:t>                  </a:t>
            </a:r>
            <a:r>
              <a:rPr lang="en-US" sz="4800" dirty="0" smtClean="0">
                <a:solidFill>
                  <a:srgbClr val="FF0000"/>
                </a:solidFill>
              </a:rPr>
              <a:t>Confucianism</a:t>
            </a:r>
            <a:endParaRPr lang="en-US" sz="4800" dirty="0" smtClean="0">
              <a:solidFill>
                <a:srgbClr val="FFFFFF"/>
              </a:solidFill>
            </a:endParaRPr>
          </a:p>
          <a:p>
            <a:endParaRPr lang="en-US" sz="4800" dirty="0">
              <a:solidFill>
                <a:srgbClr val="FFFFFF"/>
              </a:solidFill>
            </a:endParaRPr>
          </a:p>
          <a:p>
            <a:endParaRPr lang="ru-RU"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16632"/>
            <a:ext cx="7772400" cy="1296144"/>
          </a:xfrm>
        </p:spPr>
        <p:txBody>
          <a:bodyPr/>
          <a:lstStyle/>
          <a:p>
            <a:r>
              <a:rPr lang="en-US" b="1" dirty="0">
                <a:solidFill>
                  <a:srgbClr val="ECFE00"/>
                </a:solidFill>
              </a:rPr>
              <a:t>Let’s learn new words</a:t>
            </a:r>
            <a:endParaRPr lang="ru-RU" dirty="0">
              <a:solidFill>
                <a:srgbClr val="ECFE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8892480" cy="4824536"/>
          </a:xfrm>
        </p:spPr>
        <p:txBody>
          <a:bodyPr/>
          <a:lstStyle/>
          <a:p>
            <a:pPr>
              <a:buClr>
                <a:srgbClr val="7FD13B"/>
              </a:buClr>
            </a:pP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brilliantly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[ˈ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brɪlɪəntli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] </a:t>
            </a:r>
            <a:r>
              <a:rPr lang="en-US" altLang="ru-RU" sz="2400" b="1" dirty="0">
                <a:latin typeface="Bookman Old Style" panose="02050604050505020204" pitchFamily="18" charset="0"/>
              </a:rPr>
              <a:t>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блестяще,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восхитительно</a:t>
            </a:r>
            <a:endParaRPr lang="ru-RU" altLang="ru-RU" sz="2400" b="1" dirty="0">
              <a:latin typeface="Bookman Old Style" panose="02050604050505020204" pitchFamily="18" charset="0"/>
            </a:endParaRPr>
          </a:p>
          <a:p>
            <a:pPr>
              <a:buClr>
                <a:srgbClr val="7FD13B"/>
              </a:buClr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t</a:t>
            </a: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o contribute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kɒntrɪˈ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bjuːt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] </a:t>
            </a:r>
            <a:r>
              <a:rPr lang="en-US" altLang="ru-RU" sz="2400" b="1" dirty="0">
                <a:latin typeface="Bookman Old Style" panose="02050604050505020204" pitchFamily="18" charset="0"/>
              </a:rPr>
              <a:t>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внести вклад</a:t>
            </a:r>
            <a:endParaRPr lang="ru-RU" altLang="ru-RU" sz="2400" b="1" dirty="0">
              <a:latin typeface="Bookman Old Style" panose="02050604050505020204" pitchFamily="18" charset="0"/>
            </a:endParaRPr>
          </a:p>
          <a:p>
            <a:pPr>
              <a:buClr>
                <a:srgbClr val="7FD13B"/>
              </a:buClr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a</a:t>
            </a: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n entrance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[ˈ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entrəns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] </a:t>
            </a:r>
            <a:r>
              <a:rPr lang="en-US" altLang="ru-RU" sz="2400" b="1" dirty="0">
                <a:latin typeface="Bookman Old Style" panose="02050604050505020204" pitchFamily="18" charset="0"/>
              </a:rPr>
              <a:t>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вход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endParaRPr lang="ru-RU" altLang="ru-RU" sz="2400" b="1" dirty="0" smtClean="0">
              <a:latin typeface="Bookman Old Style" panose="02050604050505020204" pitchFamily="18" charset="0"/>
            </a:endParaRPr>
          </a:p>
          <a:p>
            <a:pPr>
              <a:buClr>
                <a:srgbClr val="7FD13B"/>
              </a:buClr>
            </a:pP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a graduate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[ˈ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græʤuət</a:t>
            </a:r>
            <a:r>
              <a:rPr lang="en-US" altLang="ru-RU" sz="2400" b="1" dirty="0">
                <a:latin typeface="Bookman Old Style" panose="02050604050505020204" pitchFamily="18" charset="0"/>
              </a:rPr>
              <a:t>]—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выпускник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endParaRPr lang="ru-RU" altLang="ru-RU" sz="2400" b="1" dirty="0">
              <a:latin typeface="Bookman Old Style" panose="02050604050505020204" pitchFamily="18" charset="0"/>
            </a:endParaRPr>
          </a:p>
          <a:p>
            <a:pPr>
              <a:buClr>
                <a:srgbClr val="7FD13B"/>
              </a:buClr>
            </a:pP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an improvement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ɪmˈ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pruːvmənt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] </a:t>
            </a:r>
            <a:r>
              <a:rPr lang="en-US" altLang="ru-RU" sz="2400" b="1" dirty="0">
                <a:latin typeface="Bookman Old Style" panose="02050604050505020204" pitchFamily="18" charset="0"/>
              </a:rPr>
              <a:t>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улучшение</a:t>
            </a:r>
            <a:endParaRPr lang="ru-RU" altLang="ru-RU" sz="2400" b="1" dirty="0">
              <a:latin typeface="Bookman Old Style" panose="02050604050505020204" pitchFamily="18" charset="0"/>
            </a:endParaRPr>
          </a:p>
          <a:p>
            <a:pPr>
              <a:buClr>
                <a:srgbClr val="7FD13B"/>
              </a:buClr>
            </a:pPr>
            <a:r>
              <a:rPr lang="en-US" altLang="ru-RU" sz="24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knowlegeable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[ˈ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nɒlɪʤəbl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] 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знающий</a:t>
            </a:r>
          </a:p>
          <a:p>
            <a:pPr>
              <a:buClr>
                <a:srgbClr val="7FD13B"/>
              </a:buClr>
            </a:pP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respect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ri'spekt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] </a:t>
            </a:r>
            <a:r>
              <a:rPr lang="en-US" altLang="ru-RU" sz="2400" b="1" dirty="0">
                <a:latin typeface="Bookman Old Style" panose="02050604050505020204" pitchFamily="18" charset="0"/>
              </a:rPr>
              <a:t>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уважать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altLang="ru-RU" sz="2400" b="1" dirty="0" smtClean="0">
                <a:latin typeface="Bookman Old Style" panose="02050604050505020204" pitchFamily="18" charset="0"/>
              </a:rPr>
              <a:t>   </a:t>
            </a: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respected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ri'spektid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] </a:t>
            </a:r>
            <a:r>
              <a:rPr lang="en-US" altLang="ru-RU" sz="2400" b="1" dirty="0">
                <a:latin typeface="Bookman Old Style" panose="02050604050505020204" pitchFamily="18" charset="0"/>
              </a:rPr>
              <a:t>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уважаемый</a:t>
            </a:r>
            <a:endParaRPr lang="en-US" altLang="ru-RU" sz="2400" b="1" dirty="0" smtClean="0">
              <a:latin typeface="Bookman Old Style" panose="02050604050505020204" pitchFamily="18" charset="0"/>
            </a:endParaRPr>
          </a:p>
          <a:p>
            <a:pPr>
              <a:buClr>
                <a:srgbClr val="7FD13B"/>
              </a:buClr>
            </a:pP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respectable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</a:t>
            </a:r>
            <a:r>
              <a:rPr lang="en-US" altLang="ru-RU" sz="2400" b="1" dirty="0" err="1" smtClean="0">
                <a:latin typeface="Bookman Old Style" panose="02050604050505020204" pitchFamily="18" charset="0"/>
              </a:rPr>
              <a:t>ri'spektəbl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] </a:t>
            </a:r>
            <a:r>
              <a:rPr lang="en-US" altLang="ru-RU" sz="2400" b="1" dirty="0">
                <a:latin typeface="Bookman Old Style" panose="02050604050505020204" pitchFamily="18" charset="0"/>
              </a:rPr>
              <a:t>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уважаемый</a:t>
            </a:r>
            <a:endParaRPr lang="ru-RU" altLang="ru-RU" sz="24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Clr>
                <a:srgbClr val="7FD13B"/>
              </a:buClr>
              <a:buNone/>
            </a:pPr>
            <a:endParaRPr lang="ru-RU" altLang="ru-RU" sz="24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>
              <a:buClr>
                <a:srgbClr val="7FD13B"/>
              </a:buClr>
            </a:pPr>
            <a:endParaRPr lang="ru-RU" altLang="ru-RU" sz="24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026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8092008" cy="28803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sentences. Use the words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brilliantly, respect, contributed, 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respectable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graduate, knowledgeable, entrance,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respected 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492896"/>
            <a:ext cx="8748464" cy="360310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We all ____him for his devotion to his children.</a:t>
            </a:r>
          </a:p>
          <a:p>
            <a:pPr marL="0" indent="0">
              <a:buNone/>
            </a:pPr>
            <a:r>
              <a:rPr lang="en-US" sz="2400" dirty="0" smtClean="0"/>
              <a:t>2. My brother is one of the most ____ students  in our school.</a:t>
            </a:r>
          </a:p>
          <a:p>
            <a:pPr marL="0" indent="0">
              <a:buNone/>
            </a:pPr>
            <a:r>
              <a:rPr lang="en-US" sz="2400" dirty="0" smtClean="0"/>
              <a:t>3. Tom is a very gifted actor. He plays all his roles ____.</a:t>
            </a:r>
          </a:p>
          <a:p>
            <a:pPr marL="0" indent="0">
              <a:buNone/>
            </a:pPr>
            <a:r>
              <a:rPr lang="en-US" sz="2400" dirty="0" smtClean="0"/>
              <a:t>4. My elder sister is a ____ of Moscow State University.</a:t>
            </a:r>
          </a:p>
          <a:p>
            <a:pPr marL="0" indent="0">
              <a:buNone/>
            </a:pPr>
            <a:r>
              <a:rPr lang="en-US" sz="2400" dirty="0" smtClean="0"/>
              <a:t>5. Some businessmen _____ money to rebuild the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museum.</a:t>
            </a:r>
          </a:p>
          <a:p>
            <a:pPr marL="0" indent="0">
              <a:buNone/>
            </a:pPr>
            <a:r>
              <a:rPr lang="en-US" sz="2400" dirty="0" smtClean="0"/>
              <a:t>6. I will meet you at the ____ to the cinema at 5 o’clock.</a:t>
            </a:r>
          </a:p>
          <a:p>
            <a:pPr marL="0" indent="0">
              <a:buNone/>
            </a:pPr>
            <a:r>
              <a:rPr lang="en-US" sz="2400" dirty="0" smtClean="0"/>
              <a:t>7. Mr. Green is a ____ member of his club.</a:t>
            </a:r>
          </a:p>
          <a:p>
            <a:pPr marL="0" indent="0">
              <a:buNone/>
            </a:pPr>
            <a:r>
              <a:rPr lang="en-US" sz="2400" dirty="0" smtClean="0"/>
              <a:t>8. Polly leads a perfectly _____ life.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200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84096" cy="1752600"/>
          </a:xfrm>
        </p:spPr>
        <p:txBody>
          <a:bodyPr/>
          <a:lstStyle/>
          <a:p>
            <a:r>
              <a:rPr lang="ru-RU" sz="3600" b="1" dirty="0" smtClean="0"/>
              <a:t>      Цель:</a:t>
            </a:r>
            <a:br>
              <a:rPr lang="ru-RU" sz="3600" b="1" dirty="0" smtClean="0"/>
            </a:br>
            <a:r>
              <a:rPr lang="ru-RU" sz="3600" b="1" dirty="0" smtClean="0"/>
              <a:t>      </a:t>
            </a:r>
            <a:r>
              <a:rPr lang="ru-RU" sz="3000" dirty="0" smtClean="0">
                <a:solidFill>
                  <a:schemeClr val="tx1"/>
                </a:solidFill>
              </a:rPr>
              <a:t>Расширить материал по теме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      «Знаменитости»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1200"/>
            <a:ext cx="8884096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Задачи:</a:t>
            </a:r>
            <a:r>
              <a:rPr lang="ru-RU" dirty="0" smtClean="0"/>
              <a:t> </a:t>
            </a:r>
          </a:p>
          <a:p>
            <a:r>
              <a:rPr lang="ru-RU" sz="3000" dirty="0" smtClean="0"/>
              <a:t>Ознакомить </a:t>
            </a:r>
            <a:r>
              <a:rPr lang="ru-RU" sz="3000" dirty="0"/>
              <a:t>с </a:t>
            </a:r>
            <a:r>
              <a:rPr lang="ru-RU" sz="3000" dirty="0" smtClean="0"/>
              <a:t>биографией китайского  мудреца </a:t>
            </a:r>
            <a:r>
              <a:rPr lang="ru-RU" sz="3000" dirty="0"/>
              <a:t>Конфуция</a:t>
            </a:r>
            <a:r>
              <a:rPr lang="ru-RU" sz="3000" dirty="0" smtClean="0"/>
              <a:t>.</a:t>
            </a:r>
            <a:endParaRPr lang="ru-RU" sz="3000" dirty="0"/>
          </a:p>
          <a:p>
            <a:r>
              <a:rPr lang="ru-RU" sz="3000" dirty="0" smtClean="0"/>
              <a:t>Ознакомить и освоить новую лексику по теме «Знаменитости»</a:t>
            </a:r>
          </a:p>
          <a:p>
            <a:r>
              <a:rPr lang="ru-RU" sz="3000" dirty="0" smtClean="0"/>
              <a:t>Тренировать произносительные навыки</a:t>
            </a:r>
          </a:p>
          <a:p>
            <a:r>
              <a:rPr lang="ru-RU" sz="3000" dirty="0" smtClean="0"/>
              <a:t> Развивать навыки чтения и письма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3764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4076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Plan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363" name="Rectangle 3" descr="Почтов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679032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The life of Confucius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Confucianism: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>
                <a:solidFill>
                  <a:srgbClr val="FF0000"/>
                </a:solidFill>
              </a:rPr>
              <a:t>Reverence (</a:t>
            </a:r>
            <a:r>
              <a:rPr lang="ru-RU" b="1" dirty="0" smtClean="0">
                <a:solidFill>
                  <a:srgbClr val="FF0000"/>
                </a:solidFill>
              </a:rPr>
              <a:t>уважение)</a:t>
            </a:r>
            <a:r>
              <a:rPr lang="en-US" b="1" dirty="0" smtClean="0">
                <a:solidFill>
                  <a:srgbClr val="FF0000"/>
                </a:solidFill>
              </a:rPr>
              <a:t> of elder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people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Char char=" "/>
            </a:pP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Studying of ancient writings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Char char=" "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The bases of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behavior.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To learn new words.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2656"/>
            <a:ext cx="8610600" cy="81034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life of Confucius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/>
              <a:t>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4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211960" y="990600"/>
            <a:ext cx="4932040" cy="541020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333399"/>
                </a:solidFill>
              </a:rPr>
              <a:t>551 </a:t>
            </a:r>
            <a:r>
              <a:rPr lang="en-US" sz="2400" b="1" dirty="0" smtClean="0">
                <a:solidFill>
                  <a:srgbClr val="333399"/>
                </a:solidFill>
              </a:rPr>
              <a:t>BC</a:t>
            </a:r>
            <a:r>
              <a:rPr lang="ru-RU" sz="2400" b="1" dirty="0" smtClean="0">
                <a:solidFill>
                  <a:srgbClr val="333399"/>
                </a:solidFill>
              </a:rPr>
              <a:t>.-</a:t>
            </a:r>
            <a:r>
              <a:rPr lang="en-US" sz="2400" b="1" dirty="0"/>
              <a:t> </a:t>
            </a:r>
            <a:r>
              <a:rPr lang="en-US" sz="2400" b="1" dirty="0" smtClean="0"/>
              <a:t>he was born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333399"/>
                </a:solidFill>
              </a:rPr>
              <a:t>531 </a:t>
            </a:r>
            <a:r>
              <a:rPr lang="en-US" sz="2400" b="1" dirty="0">
                <a:solidFill>
                  <a:srgbClr val="333399"/>
                </a:solidFill>
              </a:rPr>
              <a:t>BC</a:t>
            </a:r>
            <a:r>
              <a:rPr lang="ru-RU" sz="2400" b="1" dirty="0" smtClean="0">
                <a:solidFill>
                  <a:srgbClr val="333399"/>
                </a:solidFill>
              </a:rPr>
              <a:t>.-</a:t>
            </a:r>
            <a:r>
              <a:rPr lang="en-US" sz="2400" b="1" dirty="0"/>
              <a:t> </a:t>
            </a:r>
            <a:r>
              <a:rPr lang="en-US" sz="2400" b="1" dirty="0" smtClean="0"/>
              <a:t>he was a caretaker of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grasslands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333399"/>
                </a:solidFill>
              </a:rPr>
              <a:t>525 </a:t>
            </a:r>
            <a:r>
              <a:rPr lang="en-US" sz="2400" b="1" dirty="0">
                <a:solidFill>
                  <a:srgbClr val="333399"/>
                </a:solidFill>
              </a:rPr>
              <a:t>BC</a:t>
            </a:r>
            <a:r>
              <a:rPr lang="ru-RU" sz="2400" b="1" dirty="0" smtClean="0">
                <a:solidFill>
                  <a:srgbClr val="333399"/>
                </a:solidFill>
              </a:rPr>
              <a:t>.-</a:t>
            </a:r>
            <a:r>
              <a:rPr lang="ru-RU" sz="2400" b="1" dirty="0"/>
              <a:t> </a:t>
            </a:r>
            <a:r>
              <a:rPr lang="en-US" sz="2400" b="1" dirty="0" smtClean="0"/>
              <a:t>he studied music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333399"/>
                </a:solidFill>
              </a:rPr>
              <a:t>523 </a:t>
            </a:r>
            <a:r>
              <a:rPr lang="en-US" sz="2400" b="1" dirty="0" smtClean="0">
                <a:solidFill>
                  <a:srgbClr val="333399"/>
                </a:solidFill>
              </a:rPr>
              <a:t>BC</a:t>
            </a:r>
            <a:r>
              <a:rPr lang="ru-RU" sz="2400" b="1" dirty="0" smtClean="0">
                <a:solidFill>
                  <a:srgbClr val="333399"/>
                </a:solidFill>
              </a:rPr>
              <a:t>.-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smtClean="0"/>
              <a:t>he began to teach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people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333399"/>
                </a:solidFill>
              </a:rPr>
              <a:t>519-484 </a:t>
            </a:r>
            <a:r>
              <a:rPr lang="en-US" sz="2400" b="1" dirty="0">
                <a:solidFill>
                  <a:srgbClr val="333399"/>
                </a:solidFill>
              </a:rPr>
              <a:t>BC</a:t>
            </a:r>
            <a:r>
              <a:rPr lang="ru-RU" sz="2400" b="1" dirty="0" smtClean="0">
                <a:solidFill>
                  <a:srgbClr val="333399"/>
                </a:solidFill>
              </a:rPr>
              <a:t>.-</a:t>
            </a:r>
            <a:r>
              <a:rPr lang="en-US" sz="2400" b="1" dirty="0" smtClean="0"/>
              <a:t>travelling</a:t>
            </a:r>
            <a:r>
              <a:rPr lang="ru-RU" sz="2400" b="1" dirty="0" smtClean="0"/>
              <a:t>, </a:t>
            </a:r>
            <a:r>
              <a:rPr lang="en-US" sz="2400" b="1" dirty="0" smtClean="0"/>
              <a:t>looking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for </a:t>
            </a:r>
            <a:r>
              <a:rPr lang="ru-RU" sz="2400" b="1" dirty="0" smtClean="0"/>
              <a:t>«</a:t>
            </a:r>
            <a:r>
              <a:rPr lang="en-US" sz="2400" b="1" dirty="0" smtClean="0"/>
              <a:t>a justice kingdom</a:t>
            </a:r>
            <a:r>
              <a:rPr lang="ru-RU" sz="2400" b="1" dirty="0" smtClean="0"/>
              <a:t>».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333399"/>
                </a:solidFill>
              </a:rPr>
              <a:t>481 </a:t>
            </a:r>
            <a:r>
              <a:rPr lang="en-US" sz="2400" b="1" dirty="0" smtClean="0">
                <a:solidFill>
                  <a:srgbClr val="333399"/>
                </a:solidFill>
              </a:rPr>
              <a:t>BC</a:t>
            </a:r>
            <a:r>
              <a:rPr lang="ru-RU" sz="2400" b="1" dirty="0" smtClean="0">
                <a:solidFill>
                  <a:srgbClr val="333399"/>
                </a:solidFill>
              </a:rPr>
              <a:t>-</a:t>
            </a:r>
            <a:r>
              <a:rPr lang="en-US" sz="2400" b="1" dirty="0"/>
              <a:t> </a:t>
            </a:r>
            <a:r>
              <a:rPr lang="en-US" sz="2400" b="1" dirty="0" smtClean="0"/>
              <a:t>he created some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canonical books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333399"/>
                </a:solidFill>
              </a:rPr>
              <a:t>479 </a:t>
            </a:r>
            <a:r>
              <a:rPr lang="en-US" sz="2400" b="1" dirty="0" smtClean="0">
                <a:solidFill>
                  <a:srgbClr val="333399"/>
                </a:solidFill>
              </a:rPr>
              <a:t>BC</a:t>
            </a:r>
            <a:r>
              <a:rPr lang="ru-RU" sz="2400" b="1" dirty="0" smtClean="0"/>
              <a:t>.-</a:t>
            </a:r>
            <a:r>
              <a:rPr lang="en-US" sz="2400" b="1" dirty="0" smtClean="0"/>
              <a:t> he died</a:t>
            </a:r>
            <a:endParaRPr lang="ru-RU" sz="2400" dirty="0"/>
          </a:p>
        </p:txBody>
      </p:sp>
      <p:pic>
        <p:nvPicPr>
          <p:cNvPr id="6150" name="Picture 6" descr="Рисунок5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" y="966788"/>
            <a:ext cx="413575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32656"/>
            <a:ext cx="7772400" cy="2520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Confucianism: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Reverence </a:t>
            </a:r>
            <a:r>
              <a:rPr lang="en-US" sz="3200" b="1" dirty="0" smtClean="0">
                <a:solidFill>
                  <a:srgbClr val="002060"/>
                </a:solidFill>
              </a:rPr>
              <a:t>of </a:t>
            </a:r>
            <a:r>
              <a:rPr lang="en-US" sz="3200" b="1" smtClean="0">
                <a:solidFill>
                  <a:srgbClr val="002060"/>
                </a:solidFill>
              </a:rPr>
              <a:t>elder </a:t>
            </a:r>
            <a:r>
              <a:rPr lang="en-US" sz="3200" b="1" smtClean="0">
                <a:solidFill>
                  <a:srgbClr val="002060"/>
                </a:solidFill>
              </a:rPr>
              <a:t>people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436" name="Rectangle 4" descr="Розовая тисне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773613" y="3068959"/>
            <a:ext cx="4191000" cy="3647753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rgbClr val="FFFFFF"/>
            </a:solidFill>
          </a:ln>
        </p:spPr>
        <p:txBody>
          <a:bodyPr/>
          <a:lstStyle/>
          <a:p>
            <a:pPr algn="ctr"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ru-RU" sz="2400" b="1" dirty="0" smtClean="0"/>
              <a:t>Почему </a:t>
            </a:r>
            <a:r>
              <a:rPr lang="ru-RU" sz="2400" b="1" dirty="0"/>
              <a:t>китайцы с таким почтением относятся к старикам</a:t>
            </a:r>
            <a:r>
              <a:rPr lang="en-US" sz="2400" b="1" dirty="0"/>
              <a:t>?</a:t>
            </a:r>
            <a:endParaRPr lang="ru-RU" sz="2400" dirty="0"/>
          </a:p>
        </p:txBody>
      </p:sp>
      <p:pic>
        <p:nvPicPr>
          <p:cNvPr id="18439" name="Picture 7" descr="Рисунок6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/>
          <a:stretch>
            <a:fillRect/>
          </a:stretch>
        </p:blipFill>
        <p:spPr bwMode="auto">
          <a:xfrm>
            <a:off x="0" y="1700808"/>
            <a:ext cx="4346575" cy="515719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464621" cy="498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33116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Studying </a:t>
            </a:r>
            <a:r>
              <a:rPr lang="en-US" b="1" dirty="0">
                <a:solidFill>
                  <a:srgbClr val="002060"/>
                </a:solidFill>
              </a:rPr>
              <a:t>of ancient </a:t>
            </a:r>
            <a:r>
              <a:rPr lang="en-US" b="1" dirty="0" smtClean="0">
                <a:solidFill>
                  <a:srgbClr val="002060"/>
                </a:solidFill>
              </a:rPr>
              <a:t>writings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172" name="Rectangle 4" descr="Упаковоч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557338"/>
            <a:ext cx="4104456" cy="4993587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SzTx/>
              <a:buFont typeface="Monotype Sorts" pitchFamily="2" charset="2"/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2060"/>
                </a:solidFill>
              </a:rPr>
              <a:t>Confucius said wisdom is knowing of ancient books. In those days books were written on bamboo sticks. His students should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earn them by heart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4" name="Picture 6" descr="Рисунок7"/>
          <p:cNvPicPr>
            <a:picLocks noChangeAspect="1" noChangeArrowheads="1"/>
          </p:cNvPicPr>
          <p:nvPr/>
        </p:nvPicPr>
        <p:blipFill>
          <a:blip r:embed="rId4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249238" y="1557338"/>
            <a:ext cx="4250754" cy="503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09600"/>
          </a:xfrm>
          <a:ln/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The bases of  </a:t>
            </a:r>
            <a:r>
              <a:rPr lang="en-US" b="1" dirty="0" smtClean="0">
                <a:solidFill>
                  <a:srgbClr val="002060"/>
                </a:solidFill>
              </a:rPr>
              <a:t>behavior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Основы поведения</a:t>
            </a:r>
            <a:r>
              <a:rPr lang="en-US" sz="2800" b="1" dirty="0">
                <a:solidFill>
                  <a:srgbClr val="7030A0"/>
                </a:solidFill>
              </a:rPr>
              <a:t/>
            </a:r>
            <a:br>
              <a:rPr lang="en-US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556" name="Rectangle 4" descr="Розовая тисне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700808"/>
            <a:ext cx="5112568" cy="503555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333399"/>
                </a:solidFill>
              </a:rPr>
              <a:t>- To sit with your legs crossed;</a:t>
            </a:r>
            <a:endParaRPr lang="ru-RU" sz="2800" b="1" dirty="0">
              <a:solidFill>
                <a:srgbClr val="333399"/>
              </a:solidFill>
            </a:endParaRP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333399"/>
                </a:solidFill>
              </a:rPr>
              <a:t>-To walk on the mats without shoes ;</a:t>
            </a:r>
            <a:endParaRPr lang="en-US" sz="2800" b="1" dirty="0">
              <a:solidFill>
                <a:srgbClr val="333399"/>
              </a:solidFill>
            </a:endParaRP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333399"/>
                </a:solidFill>
              </a:rPr>
              <a:t>-To eat with 2 chopsticks;</a:t>
            </a:r>
            <a:endParaRPr lang="en-US" sz="2800" b="1" dirty="0">
              <a:solidFill>
                <a:srgbClr val="333399"/>
              </a:solidFill>
            </a:endParaRP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333399"/>
                </a:solidFill>
              </a:rPr>
              <a:t>-To put your hair in a nun;</a:t>
            </a:r>
            <a:endParaRPr lang="en-US" sz="2800" b="1" dirty="0">
              <a:solidFill>
                <a:srgbClr val="333399"/>
              </a:solidFill>
            </a:endParaRP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333399"/>
                </a:solidFill>
              </a:rPr>
              <a:t>-</a:t>
            </a:r>
            <a:r>
              <a:rPr lang="en-US" sz="2800" b="1" dirty="0">
                <a:solidFill>
                  <a:srgbClr val="333399"/>
                </a:solidFill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</a:rPr>
              <a:t>Clothes are always neat;</a:t>
            </a:r>
            <a:endParaRPr lang="en-US" sz="2800" b="1" dirty="0">
              <a:solidFill>
                <a:srgbClr val="333399"/>
              </a:solidFill>
            </a:endParaRP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333399"/>
                </a:solidFill>
              </a:rPr>
              <a:t>- To be polite </a:t>
            </a: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333399"/>
                </a:solidFill>
              </a:rPr>
              <a:t>Don’t use bad words in your speech</a:t>
            </a:r>
            <a:r>
              <a:rPr lang="ru-RU" sz="2800" b="1" dirty="0" smtClean="0">
                <a:solidFill>
                  <a:srgbClr val="333399"/>
                </a:solidFill>
              </a:rPr>
              <a:t>.</a:t>
            </a:r>
            <a:endParaRPr lang="ru-RU" sz="2800" b="1" dirty="0"/>
          </a:p>
        </p:txBody>
      </p:sp>
      <p:pic>
        <p:nvPicPr>
          <p:cNvPr id="23559" name="Picture 7" descr="Рисунок11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762000" y="1412776"/>
            <a:ext cx="2585864" cy="5323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81000"/>
            <a:ext cx="75247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0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36024" cy="86409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Let’s remember some words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988840"/>
            <a:ext cx="8452048" cy="4392488"/>
          </a:xfrm>
        </p:spPr>
        <p:txBody>
          <a:bodyPr/>
          <a:lstStyle/>
          <a:p>
            <a:pPr marL="0" indent="0">
              <a:buClr>
                <a:srgbClr val="7FD13B"/>
              </a:buClr>
              <a:buNone/>
            </a:pPr>
            <a:r>
              <a:rPr lang="en-US" alt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brilliant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[ˈ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brɪlɪənt</a:t>
            </a:r>
            <a:r>
              <a:rPr lang="en-US" altLang="ru-RU" sz="2400" b="1" dirty="0">
                <a:latin typeface="Bookman Old Style" panose="02050604050505020204" pitchFamily="18" charset="0"/>
              </a:rPr>
              <a:t>] — </a:t>
            </a:r>
            <a:r>
              <a:rPr lang="ru-RU" altLang="ru-RU" sz="2400" b="1" dirty="0">
                <a:latin typeface="Bookman Old Style" panose="02050604050505020204" pitchFamily="18" charset="0"/>
              </a:rPr>
              <a:t>блестящий,</a:t>
            </a:r>
            <a:r>
              <a:rPr lang="en-US" altLang="ru-RU" sz="2400" b="1" dirty="0"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latin typeface="Bookman Old Style" panose="02050604050505020204" pitchFamily="18" charset="0"/>
              </a:rPr>
              <a:t>восхитительный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contribution</a:t>
            </a:r>
            <a:r>
              <a:rPr lang="en-US" altLang="ru-RU" sz="2400" b="1" dirty="0">
                <a:latin typeface="Bookman Old Style" panose="02050604050505020204" pitchFamily="18" charset="0"/>
              </a:rPr>
              <a:t> [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kɒntrɪˈbjuːʃn</a:t>
            </a:r>
            <a:r>
              <a:rPr lang="en-US" altLang="ru-RU" sz="2400" b="1" dirty="0">
                <a:latin typeface="Bookman Old Style" panose="02050604050505020204" pitchFamily="18" charset="0"/>
              </a:rPr>
              <a:t>] — 1) </a:t>
            </a:r>
            <a:r>
              <a:rPr lang="ru-RU" altLang="ru-RU" sz="2400" b="1" dirty="0">
                <a:latin typeface="Bookman Old Style" panose="02050604050505020204" pitchFamily="18" charset="0"/>
              </a:rPr>
              <a:t>вклад; 2) взнос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enter </a:t>
            </a:r>
            <a:r>
              <a:rPr lang="en-US" altLang="ru-RU" sz="2400" b="1" dirty="0">
                <a:latin typeface="Bookman Old Style" panose="02050604050505020204" pitchFamily="18" charset="0"/>
              </a:rPr>
              <a:t>[ˈ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entə</a:t>
            </a:r>
            <a:r>
              <a:rPr lang="en-US" altLang="ru-RU" sz="2400" b="1" dirty="0">
                <a:latin typeface="Bookman Old Style" panose="02050604050505020204" pitchFamily="18" charset="0"/>
              </a:rPr>
              <a:t>] — 1) </a:t>
            </a:r>
            <a:r>
              <a:rPr lang="ru-RU" altLang="ru-RU" sz="2400" b="1" dirty="0">
                <a:latin typeface="Bookman Old Style" panose="02050604050505020204" pitchFamily="18" charset="0"/>
              </a:rPr>
              <a:t>входить в;</a:t>
            </a:r>
            <a:r>
              <a:rPr lang="en-US" altLang="ru-RU" sz="2400" b="1" dirty="0">
                <a:latin typeface="Bookman Old Style" panose="02050604050505020204" pitchFamily="18" charset="0"/>
              </a:rPr>
              <a:t>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поступать в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учебное </a:t>
            </a:r>
            <a:r>
              <a:rPr lang="ru-RU" altLang="ru-RU" sz="2400" b="1" dirty="0">
                <a:latin typeface="Bookman Old Style" panose="02050604050505020204" pitchFamily="18" charset="0"/>
              </a:rPr>
              <a:t>заведение;</a:t>
            </a:r>
            <a:r>
              <a:rPr lang="en-US" altLang="ru-RU" sz="2400" b="1" dirty="0">
                <a:latin typeface="Bookman Old Style" panose="02050604050505020204" pitchFamily="18" charset="0"/>
              </a:rPr>
              <a:t>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вводить </a:t>
            </a:r>
            <a:r>
              <a:rPr lang="ru-RU" altLang="ru-RU" sz="2400" b="1" dirty="0">
                <a:latin typeface="Bookman Old Style" panose="02050604050505020204" pitchFamily="18" charset="0"/>
              </a:rPr>
              <a:t>данные в </a:t>
            </a:r>
            <a:r>
              <a:rPr lang="en-US" altLang="ru-RU" sz="2400" b="1" dirty="0" smtClean="0">
                <a:latin typeface="Bookman Old Style" panose="02050604050505020204" pitchFamily="18" charset="0"/>
              </a:rPr>
              <a:t> 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компьютер</a:t>
            </a:r>
            <a:endParaRPr lang="ru-RU" altLang="ru-RU" sz="2400" b="1" dirty="0">
              <a:latin typeface="Bookman Old Style" panose="02050604050505020204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graduate</a:t>
            </a:r>
            <a:r>
              <a:rPr lang="en-US" altLang="ru-RU" sz="2400" b="1" dirty="0">
                <a:latin typeface="Bookman Old Style" panose="02050604050505020204" pitchFamily="18" charset="0"/>
              </a:rPr>
              <a:t> [ˈ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græʤʊeɪt</a:t>
            </a:r>
            <a:r>
              <a:rPr lang="en-US" altLang="ru-RU" sz="2400" b="1" dirty="0">
                <a:latin typeface="Bookman Old Style" panose="02050604050505020204" pitchFamily="18" charset="0"/>
              </a:rPr>
              <a:t>]— </a:t>
            </a:r>
            <a:r>
              <a:rPr lang="ru-RU" altLang="ru-RU" sz="2400" b="1" dirty="0">
                <a:latin typeface="Bookman Old Style" panose="02050604050505020204" pitchFamily="18" charset="0"/>
              </a:rPr>
              <a:t>оканчивать</a:t>
            </a:r>
            <a:r>
              <a:rPr lang="en-US" altLang="ru-RU" sz="2400" b="1" dirty="0"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latin typeface="Bookman Old Style" panose="02050604050505020204" pitchFamily="18" charset="0"/>
              </a:rPr>
              <a:t>(университет)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improve</a:t>
            </a:r>
            <a:r>
              <a:rPr lang="en-US" altLang="ru-RU" sz="2400" b="1" dirty="0">
                <a:latin typeface="Bookman Old Style" panose="02050604050505020204" pitchFamily="18" charset="0"/>
              </a:rPr>
              <a:t> [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ɪmˈpruːv</a:t>
            </a:r>
            <a:r>
              <a:rPr lang="en-US" altLang="ru-RU" sz="2400" b="1" dirty="0">
                <a:latin typeface="Bookman Old Style" panose="02050604050505020204" pitchFamily="18" charset="0"/>
              </a:rPr>
              <a:t>] — </a:t>
            </a:r>
            <a:r>
              <a:rPr lang="ru-RU" altLang="ru-RU" sz="2400" b="1" dirty="0">
                <a:latin typeface="Bookman Old Style" panose="02050604050505020204" pitchFamily="18" charset="0"/>
              </a:rPr>
              <a:t>улучшать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knowledge</a:t>
            </a:r>
            <a:r>
              <a:rPr lang="en-US" altLang="ru-RU" sz="2400" b="1" dirty="0">
                <a:latin typeface="Bookman Old Style" panose="02050604050505020204" pitchFamily="18" charset="0"/>
              </a:rPr>
              <a:t> [ˈ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nɒlɪʤ</a:t>
            </a:r>
            <a:r>
              <a:rPr lang="en-US" altLang="ru-RU" sz="2400" b="1" dirty="0">
                <a:latin typeface="Bookman Old Style" panose="02050604050505020204" pitchFamily="18" charset="0"/>
              </a:rPr>
              <a:t>]   — </a:t>
            </a:r>
            <a:r>
              <a:rPr lang="ru-RU" altLang="ru-RU" sz="2400" b="1" dirty="0">
                <a:latin typeface="Bookman Old Style" panose="02050604050505020204" pitchFamily="18" charset="0"/>
              </a:rPr>
              <a:t>знания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opportunity</a:t>
            </a:r>
            <a:r>
              <a:rPr lang="en-US" altLang="ru-RU" sz="2400" b="1" dirty="0">
                <a:latin typeface="Bookman Old Style" panose="02050604050505020204" pitchFamily="18" charset="0"/>
              </a:rPr>
              <a:t> [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ɒpəˈtjuːnɪtɪ</a:t>
            </a:r>
            <a:r>
              <a:rPr lang="en-US" altLang="ru-RU" sz="2400" b="1" dirty="0">
                <a:latin typeface="Bookman Old Style" panose="02050604050505020204" pitchFamily="18" charset="0"/>
              </a:rPr>
              <a:t>] —</a:t>
            </a:r>
            <a:r>
              <a:rPr lang="ru-RU" altLang="ru-RU" sz="2400" b="1" dirty="0">
                <a:latin typeface="Bookman Old Style" panose="02050604050505020204" pitchFamily="18" charset="0"/>
              </a:rPr>
              <a:t>возможность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en-US" alt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respect</a:t>
            </a:r>
            <a:r>
              <a:rPr lang="en-US" altLang="ru-RU" sz="2400" b="1" dirty="0">
                <a:latin typeface="Bookman Old Style" panose="02050604050505020204" pitchFamily="18" charset="0"/>
              </a:rPr>
              <a:t> [</a:t>
            </a:r>
            <a:r>
              <a:rPr lang="en-US" altLang="ru-RU" sz="2400" b="1" dirty="0" err="1">
                <a:latin typeface="Bookman Old Style" panose="02050604050505020204" pitchFamily="18" charset="0"/>
              </a:rPr>
              <a:t>ri'spekt</a:t>
            </a:r>
            <a:r>
              <a:rPr lang="en-US" altLang="ru-RU" sz="2400" b="1" dirty="0">
                <a:latin typeface="Bookman Old Style" panose="02050604050505020204" pitchFamily="18" charset="0"/>
              </a:rPr>
              <a:t>] — </a:t>
            </a:r>
            <a:r>
              <a:rPr lang="ru-RU" altLang="ru-RU" sz="2400" b="1" dirty="0" smtClean="0">
                <a:latin typeface="Bookman Old Style" panose="02050604050505020204" pitchFamily="18" charset="0"/>
              </a:rPr>
              <a:t>уважение</a:t>
            </a:r>
            <a:endParaRPr lang="ru-RU" altLang="ru-RU" sz="2400" b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93024"/>
      </p:ext>
    </p:extLst>
  </p:cSld>
  <p:clrMapOvr>
    <a:masterClrMapping/>
  </p:clrMapOvr>
</p:sld>
</file>

<file path=ppt/theme/theme1.xml><?xml version="1.0" encoding="utf-8"?>
<a:theme xmlns:a="http://schemas.openxmlformats.org/drawingml/2006/main" name="Циновка">
  <a:themeElements>
    <a:clrScheme name="Циновка 1">
      <a:dk1>
        <a:srgbClr val="000000"/>
      </a:dk1>
      <a:lt1>
        <a:srgbClr val="CC9900"/>
      </a:lt1>
      <a:dk2>
        <a:srgbClr val="663300"/>
      </a:dk2>
      <a:lt2>
        <a:srgbClr val="996600"/>
      </a:lt2>
      <a:accent1>
        <a:srgbClr val="FF6633"/>
      </a:accent1>
      <a:accent2>
        <a:srgbClr val="999933"/>
      </a:accent2>
      <a:accent3>
        <a:srgbClr val="E2CAAA"/>
      </a:accent3>
      <a:accent4>
        <a:srgbClr val="000000"/>
      </a:accent4>
      <a:accent5>
        <a:srgbClr val="FFB8AD"/>
      </a:accent5>
      <a:accent6>
        <a:srgbClr val="8A8A2D"/>
      </a:accent6>
      <a:hlink>
        <a:srgbClr val="CC3300"/>
      </a:hlink>
      <a:folHlink>
        <a:srgbClr val="FFCC99"/>
      </a:folHlink>
    </a:clrScheme>
    <a:fontScheme name="Цинов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lnDef>
  </a:objectDefaults>
  <a:extraClrSchemeLst>
    <a:extraClrScheme>
      <a:clrScheme name="Циновка 1">
        <a:dk1>
          <a:srgbClr val="000000"/>
        </a:dk1>
        <a:lt1>
          <a:srgbClr val="CC9900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E2CAAA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иновка 2">
        <a:dk1>
          <a:srgbClr val="000000"/>
        </a:dk1>
        <a:lt1>
          <a:srgbClr val="FFFFFF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иновка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C:\MSOffice\Шаблоны\Дизайны презентаций\Циновка.pot</Template>
  <TotalTime>684</TotalTime>
  <Words>503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Cyr</vt:lpstr>
      <vt:lpstr>Bookman Old Style</vt:lpstr>
      <vt:lpstr>Monotype Sorts</vt:lpstr>
      <vt:lpstr>Times New Roman</vt:lpstr>
      <vt:lpstr>Циновка</vt:lpstr>
      <vt:lpstr>Презентация PowerPoint</vt:lpstr>
      <vt:lpstr>      Цель:       Расширить материал по теме        «Знаменитости»</vt:lpstr>
      <vt:lpstr>Plan</vt:lpstr>
      <vt:lpstr> The life of Confucius . </vt:lpstr>
      <vt:lpstr>Confucianism: Reverence of elder people   </vt:lpstr>
      <vt:lpstr>   Studying of ancient writings </vt:lpstr>
      <vt:lpstr>The bases of  behavior Основы поведения </vt:lpstr>
      <vt:lpstr>Презентация PowerPoint</vt:lpstr>
      <vt:lpstr> Let’s remember some words</vt:lpstr>
      <vt:lpstr>Let’s learn new words</vt:lpstr>
      <vt:lpstr>Complete the sentences. Use the words     brilliantly, respect, contributed, respectable    graduate, knowledgeable, entrance, respected   </vt:lpstr>
    </vt:vector>
  </TitlesOfParts>
  <Company>ШКОЛА 46 ЮЗАО МОСКВА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ЧЕРНОВ АЛЕКСЕЙ</dc:creator>
  <cp:lastModifiedBy>Елена Стадницкая</cp:lastModifiedBy>
  <cp:revision>82</cp:revision>
  <dcterms:created xsi:type="dcterms:W3CDTF">1998-01-14T10:35:19Z</dcterms:created>
  <dcterms:modified xsi:type="dcterms:W3CDTF">2020-05-08T21:46:01Z</dcterms:modified>
</cp:coreProperties>
</file>