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312" r:id="rId3"/>
    <p:sldId id="256" r:id="rId4"/>
    <p:sldId id="279" r:id="rId5"/>
    <p:sldId id="310" r:id="rId6"/>
    <p:sldId id="269" r:id="rId7"/>
    <p:sldId id="285" r:id="rId8"/>
    <p:sldId id="286" r:id="rId9"/>
    <p:sldId id="258" r:id="rId10"/>
    <p:sldId id="303" r:id="rId11"/>
    <p:sldId id="288" r:id="rId12"/>
    <p:sldId id="289" r:id="rId13"/>
    <p:sldId id="290" r:id="rId14"/>
    <p:sldId id="291" r:id="rId15"/>
    <p:sldId id="302" r:id="rId16"/>
    <p:sldId id="300" r:id="rId17"/>
    <p:sldId id="311" r:id="rId18"/>
    <p:sldId id="308" r:id="rId19"/>
    <p:sldId id="307" r:id="rId20"/>
    <p:sldId id="275" r:id="rId21"/>
    <p:sldId id="30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/>
              <a:pPr/>
              <a:t>20.11.2014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15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20.11.2014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16288"/>
      </p:ext>
    </p:extLst>
  </p:cSld>
  <p:clrMapOvr>
    <a:masterClrMapping/>
  </p:clrMapOvr>
  <p:transition spd="slow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20.11.2014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58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20.11.2014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18518"/>
      </p:ext>
    </p:extLst>
  </p:cSld>
  <p:clrMapOvr>
    <a:masterClrMapping/>
  </p:clrMapOvr>
  <p:transition spd="slow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20.11.2014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94974"/>
      </p:ext>
    </p:extLst>
  </p:cSld>
  <p:clrMapOvr>
    <a:masterClrMapping/>
  </p:clrMapOvr>
  <p:transition spd="slow"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20.11.2014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60231"/>
      </p:ext>
    </p:extLst>
  </p:cSld>
  <p:clrMapOvr>
    <a:masterClrMapping/>
  </p:clrMapOvr>
  <p:transition spd="slow"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20.11.2014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20707"/>
      </p:ext>
    </p:extLst>
  </p:cSld>
  <p:clrMapOvr>
    <a:masterClrMapping/>
  </p:clrMapOvr>
  <p:transition spd="slow"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20.11.2014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78141"/>
      </p:ext>
    </p:extLst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F4E7ED"/>
                </a:solidFill>
              </a:rPr>
              <a:pPr/>
              <a:t>20.11.2014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47786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20.11.2014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25845"/>
      </p:ext>
    </p:extLst>
  </p:cSld>
  <p:clrMapOvr>
    <a:masterClrMapping/>
  </p:clrMapOvr>
  <p:transition spd="slow"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20.11.2014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07490"/>
      </p:ext>
    </p:extLst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trips dir="l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B13F9A"/>
                </a:solidFill>
              </a:rPr>
              <a:pPr/>
              <a:t>20.11.2014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3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trips dir="l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img-fotki.yandex.ru/get/3307/sharlen59.12/0_1d092_61ddc895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dusvivendi.ru/photos/large_1150120193165850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images01.olx.ru/ui/3/89/73/62108673_2---WHess-Lublin-XIX-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4.jpeg"/><Relationship Id="rId7" Type="http://schemas.openxmlformats.org/officeDocument/2006/relationships/hyperlink" Target="http://www.oborudovanie.ru/files_big/329103_001.gif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www.profit-shop.ru/UserFiles/Image/img1040_20910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940572" cy="44644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320480" cy="4752528"/>
          </a:xfrm>
        </p:spPr>
      </p:pic>
      <p:sp>
        <p:nvSpPr>
          <p:cNvPr id="9" name="TextBox 8"/>
          <p:cNvSpPr txBox="1"/>
          <p:nvPr/>
        </p:nvSpPr>
        <p:spPr>
          <a:xfrm>
            <a:off x="179512" y="332656"/>
            <a:ext cx="47464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Веселое настроение</a:t>
            </a:r>
          </a:p>
          <a:p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 интересно</a:t>
            </a:r>
            <a:endParaRPr lang="ru-RU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1672" y="362631"/>
            <a:ext cx="40523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Грустное настроение</a:t>
            </a: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 скучно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8095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0"/>
            <a:ext cx="8786874" cy="100010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n w="28575">
                  <a:solidFill>
                    <a:sysClr val="windowText" lastClr="000000"/>
                  </a:solidFill>
                </a:ln>
              </a:rPr>
              <a:t>Виды весов</a:t>
            </a:r>
            <a:endParaRPr lang="ru-RU" sz="6600" dirty="0">
              <a:ln w="28575"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0" name="Рисунок 9" descr="2309574371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5143512"/>
            <a:ext cx="1381125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anubis_s_vesami_.jpg"/>
          <p:cNvPicPr>
            <a:picLocks noChangeAspect="1"/>
          </p:cNvPicPr>
          <p:nvPr/>
        </p:nvPicPr>
        <p:blipFill>
          <a:blip r:embed="rId3" cstate="print"/>
          <a:srcRect t="3974" b="8609"/>
          <a:stretch>
            <a:fillRect/>
          </a:stretch>
        </p:blipFill>
        <p:spPr>
          <a:xfrm>
            <a:off x="285720" y="928670"/>
            <a:ext cx="2696765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4457" y="3929066"/>
            <a:ext cx="2033816" cy="2693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58236509_1.jpg"/>
          <p:cNvPicPr>
            <a:picLocks noChangeAspect="1"/>
          </p:cNvPicPr>
          <p:nvPr/>
        </p:nvPicPr>
        <p:blipFill>
          <a:blip r:embed="rId5" cstate="print"/>
          <a:srcRect t="11930" b="9521"/>
          <a:stretch>
            <a:fillRect/>
          </a:stretch>
        </p:blipFill>
        <p:spPr>
          <a:xfrm rot="5400000">
            <a:off x="4393898" y="1821152"/>
            <a:ext cx="399954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normal_DSCF5458.jpg"/>
          <p:cNvPicPr>
            <a:picLocks noChangeAspect="1"/>
          </p:cNvPicPr>
          <p:nvPr/>
        </p:nvPicPr>
        <p:blipFill>
          <a:blip r:embed="rId6" cstate="print"/>
          <a:srcRect l="4172" r="18637"/>
          <a:stretch>
            <a:fillRect/>
          </a:stretch>
        </p:blipFill>
        <p:spPr>
          <a:xfrm>
            <a:off x="2786050" y="1142984"/>
            <a:ext cx="2643206" cy="457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5405433.jpg"/>
          <p:cNvPicPr>
            <a:picLocks noChangeAspect="1"/>
          </p:cNvPicPr>
          <p:nvPr/>
        </p:nvPicPr>
        <p:blipFill>
          <a:blip r:embed="rId7" cstate="print"/>
          <a:srcRect l="11739" r="11956"/>
          <a:stretch>
            <a:fillRect/>
          </a:stretch>
        </p:blipFill>
        <p:spPr>
          <a:xfrm>
            <a:off x="500034" y="4214818"/>
            <a:ext cx="2499087" cy="245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5 из 2163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0768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7 из 2163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996952"/>
            <a:ext cx="4860032" cy="358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22 из 2163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3429000"/>
            <a:ext cx="4032448" cy="31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056" y="836712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Старинные весы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2-tub.yandex.net/i?id=110592445-03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730015" cy="2664296"/>
          </a:xfrm>
          <a:prstGeom prst="rect">
            <a:avLst/>
          </a:prstGeom>
          <a:noFill/>
        </p:spPr>
      </p:pic>
      <p:pic>
        <p:nvPicPr>
          <p:cNvPr id="24580" name="Picture 4" descr="http://im8-tub.yandex.net/i?id=35477606-02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2592288" cy="2592290"/>
          </a:xfrm>
          <a:prstGeom prst="rect">
            <a:avLst/>
          </a:prstGeom>
          <a:noFill/>
        </p:spPr>
      </p:pic>
      <p:pic>
        <p:nvPicPr>
          <p:cNvPr id="6" name="i-main-pic" descr="Картинка 3 из 5281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420888"/>
            <a:ext cx="3237533" cy="20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im4-tub.yandex.net/i?id=144906894-20-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33056"/>
            <a:ext cx="3415764" cy="2664296"/>
          </a:xfrm>
          <a:prstGeom prst="rect">
            <a:avLst/>
          </a:prstGeom>
          <a:noFill/>
        </p:spPr>
      </p:pic>
      <p:pic>
        <p:nvPicPr>
          <p:cNvPr id="7" name="i-main-pic" descr="Картинка 16 из 5281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476672"/>
            <a:ext cx="3409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87824" y="537321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solidFill>
                  <a:srgbClr val="002060"/>
                </a:solidFill>
              </a:rPr>
              <a:t>Электронные весы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3-tub.yandex.net/i?id=12491034-05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861048"/>
            <a:ext cx="3312368" cy="2517400"/>
          </a:xfrm>
          <a:prstGeom prst="rect">
            <a:avLst/>
          </a:prstGeom>
          <a:noFill/>
        </p:spPr>
      </p:pic>
      <p:pic>
        <p:nvPicPr>
          <p:cNvPr id="28676" name="Picture 4" descr="http://im0-tub.yandex.net/i?id=120660009-01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404664"/>
            <a:ext cx="3511659" cy="2448272"/>
          </a:xfrm>
          <a:prstGeom prst="rect">
            <a:avLst/>
          </a:prstGeom>
          <a:noFill/>
        </p:spPr>
      </p:pic>
      <p:pic>
        <p:nvPicPr>
          <p:cNvPr id="28678" name="Picture 6" descr="http://im5-tub.yandex.net/i?id=54470700-12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2664296" cy="2664298"/>
          </a:xfrm>
          <a:prstGeom prst="rect">
            <a:avLst/>
          </a:prstGeom>
          <a:noFill/>
        </p:spPr>
      </p:pic>
      <p:pic>
        <p:nvPicPr>
          <p:cNvPr id="28680" name="Picture 8" descr="http://im6-tub.yandex.net/i?id=162591369-05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996952"/>
            <a:ext cx="2880320" cy="24002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141277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Кухонные весы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90374"/>
          </a:xfrm>
        </p:spPr>
        <p:txBody>
          <a:bodyPr>
            <a:noAutofit/>
          </a:bodyPr>
          <a:lstStyle/>
          <a:p>
            <a:pPr algn="ctr"/>
            <a:endParaRPr lang="ru-RU" sz="15000" u="sng" dirty="0">
              <a:ln w="28575"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6" name="Рисунок 5" descr="IMG_6983.jpg"/>
          <p:cNvPicPr>
            <a:picLocks noChangeAspect="1"/>
          </p:cNvPicPr>
          <p:nvPr/>
        </p:nvPicPr>
        <p:blipFill>
          <a:blip r:embed="rId2" cstate="print"/>
          <a:srcRect l="12500" t="18750" r="21875" b="17708"/>
          <a:stretch>
            <a:fillRect/>
          </a:stretch>
        </p:blipFill>
        <p:spPr>
          <a:xfrm>
            <a:off x="611560" y="2420888"/>
            <a:ext cx="2705275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ir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09" b="18437"/>
          <a:stretch>
            <a:fillRect/>
          </a:stretch>
        </p:blipFill>
        <p:spPr>
          <a:xfrm>
            <a:off x="4067944" y="2852936"/>
            <a:ext cx="4500594" cy="288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441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 l="17619" t="20755" r="8127" b="18867"/>
          <a:stretch>
            <a:fillRect/>
          </a:stretch>
        </p:blipFill>
        <p:spPr>
          <a:xfrm>
            <a:off x="2771800" y="0"/>
            <a:ext cx="421484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5537" y="1556792"/>
            <a:ext cx="2921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Измерительные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гири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6473" y="604719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Часовые гири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5816" y="2852936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Спортивные гири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8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6000" dirty="0" smtClean="0">
                <a:ln w="28575">
                  <a:solidFill>
                    <a:sysClr val="windowText" lastClr="000000"/>
                  </a:solidFill>
                </a:ln>
              </a:rPr>
              <a:t>гири бывают разные</a:t>
            </a:r>
            <a:endParaRPr lang="ru-RU" sz="6000" dirty="0">
              <a:ln w="285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кг            2 кг           5 кг   </a:t>
            </a:r>
          </a:p>
          <a:p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100г           200г           500г</a:t>
            </a:r>
          </a:p>
          <a:p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10г             20г             50г  </a:t>
            </a:r>
          </a:p>
          <a:p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1г               2г               5г  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IMG_441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 l="17619" t="20755" r="8127" b="18867"/>
          <a:stretch>
            <a:fillRect/>
          </a:stretch>
        </p:blipFill>
        <p:spPr>
          <a:xfrm>
            <a:off x="2143108" y="4214818"/>
            <a:ext cx="421484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261088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в детстве приобретешь,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то в старости обопрешься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17221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"/>
            <a:ext cx="8856984" cy="73250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Какая мера массы больше кг или г ?</a:t>
            </a:r>
          </a:p>
          <a:p>
            <a:pPr algn="ctr"/>
            <a:endParaRPr lang="ru-RU" sz="4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граммов в 1 кг?</a:t>
            </a:r>
          </a:p>
          <a:p>
            <a:pPr algn="ctr"/>
            <a:endParaRPr lang="ru-RU" sz="4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каких случаях мы используем измерения в граммах.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255588" y="1857375"/>
            <a:ext cx="8459787" cy="4654550"/>
          </a:xfrm>
          <a:custGeom>
            <a:avLst/>
            <a:gdLst>
              <a:gd name="connsiteX0" fmla="*/ 27709 w 8423564"/>
              <a:gd name="connsiteY0" fmla="*/ 4655127 h 4655127"/>
              <a:gd name="connsiteX1" fmla="*/ 0 w 8423564"/>
              <a:gd name="connsiteY1" fmla="*/ 3283527 h 4655127"/>
              <a:gd name="connsiteX2" fmla="*/ 2189018 w 8423564"/>
              <a:gd name="connsiteY2" fmla="*/ 3325091 h 4655127"/>
              <a:gd name="connsiteX3" fmla="*/ 2161309 w 8423564"/>
              <a:gd name="connsiteY3" fmla="*/ 1842654 h 4655127"/>
              <a:gd name="connsiteX4" fmla="*/ 4752109 w 8423564"/>
              <a:gd name="connsiteY4" fmla="*/ 1842654 h 4655127"/>
              <a:gd name="connsiteX5" fmla="*/ 4724400 w 8423564"/>
              <a:gd name="connsiteY5" fmla="*/ 0 h 4655127"/>
              <a:gd name="connsiteX6" fmla="*/ 8423564 w 8423564"/>
              <a:gd name="connsiteY6" fmla="*/ 27709 h 465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3564" h="4655127">
                <a:moveTo>
                  <a:pt x="27709" y="4655127"/>
                </a:moveTo>
                <a:lnTo>
                  <a:pt x="0" y="3283527"/>
                </a:lnTo>
                <a:lnTo>
                  <a:pt x="2189018" y="3325091"/>
                </a:lnTo>
                <a:lnTo>
                  <a:pt x="2161309" y="1842654"/>
                </a:lnTo>
                <a:lnTo>
                  <a:pt x="4752109" y="1842654"/>
                </a:lnTo>
                <a:lnTo>
                  <a:pt x="4724400" y="0"/>
                </a:lnTo>
                <a:lnTo>
                  <a:pt x="8423564" y="27709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14346" y="5380672"/>
            <a:ext cx="7715304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Пока испытываю трудности</a:t>
            </a: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786190"/>
            <a:ext cx="7715304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Хорошо, но могу лучше</a:t>
            </a: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2000240"/>
            <a:ext cx="421484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Хочу знать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больше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9" name="Рисунок 8" descr="69703375_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384376" cy="4464496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47214">
            <a:off x="2497379" y="1925495"/>
            <a:ext cx="6486641" cy="1143008"/>
          </a:xfrm>
        </p:spPr>
        <p:txBody>
          <a:bodyPr>
            <a:prstTxWarp prst="textInflateTop">
              <a:avLst/>
            </a:prstTxWarp>
            <a:noAutofit/>
          </a:bodyPr>
          <a:lstStyle/>
          <a:p>
            <a:pPr algn="ctr"/>
            <a:r>
              <a:rPr lang="ru-RU" sz="9600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Молодцы!</a:t>
            </a:r>
            <a:endParaRPr lang="ru-RU" sz="9600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69703375_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122627" cy="6215106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20880" cy="604867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 детстве приобретешь,</a:t>
            </a:r>
            <a:b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то в старости обопрешься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200026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Домашнее</a:t>
            </a:r>
            <a:r>
              <a:rPr lang="ru-RU" sz="6600" dirty="0" smtClean="0">
                <a:ln w="28575">
                  <a:solidFill>
                    <a:schemeClr val="tx1"/>
                  </a:solidFill>
                </a:ln>
              </a:rPr>
              <a:t> </a:t>
            </a:r>
            <a:r>
              <a:rPr lang="ru-RU" sz="66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задание:</a:t>
            </a:r>
            <a:endParaRPr lang="ru-RU" sz="66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780928"/>
            <a:ext cx="44491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905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№ 10</a:t>
            </a:r>
            <a:endParaRPr lang="ru-RU" sz="8800" b="1" dirty="0">
              <a:ln w="19050"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/>
          <p:cNvSpPr/>
          <p:nvPr/>
        </p:nvSpPr>
        <p:spPr>
          <a:xfrm>
            <a:off x="1619672" y="908720"/>
            <a:ext cx="1872208" cy="1584176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339752" y="162880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73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908720"/>
            <a:ext cx="1440160" cy="1368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44008" y="119675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732240" y="620688"/>
            <a:ext cx="1872208" cy="2376264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380312" y="177281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55</a:t>
            </a:r>
            <a:endParaRPr lang="ru-RU" sz="3200" b="1" dirty="0"/>
          </a:p>
        </p:txBody>
      </p:sp>
      <p:sp>
        <p:nvSpPr>
          <p:cNvPr id="14" name="Овал 13"/>
          <p:cNvSpPr/>
          <p:nvPr/>
        </p:nvSpPr>
        <p:spPr>
          <a:xfrm>
            <a:off x="1691680" y="3429000"/>
            <a:ext cx="2160240" cy="20162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267744" y="400506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17</a:t>
            </a:r>
            <a:endParaRPr lang="ru-RU" sz="3600" b="1" dirty="0"/>
          </a:p>
        </p:txBody>
      </p:sp>
      <p:sp>
        <p:nvSpPr>
          <p:cNvPr id="16" name="Шестиугольник 15"/>
          <p:cNvSpPr/>
          <p:nvPr/>
        </p:nvSpPr>
        <p:spPr>
          <a:xfrm>
            <a:off x="4355976" y="3933056"/>
            <a:ext cx="1800200" cy="1296144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932040" y="422108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8" name="Блок-схема: ручное управление 17"/>
          <p:cNvSpPr/>
          <p:nvPr/>
        </p:nvSpPr>
        <p:spPr>
          <a:xfrm>
            <a:off x="6444208" y="3789040"/>
            <a:ext cx="2376264" cy="1152128"/>
          </a:xfrm>
          <a:prstGeom prst="flowChartManualOperat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164288" y="407707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29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5589240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9712" y="5589240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7904" y="5589240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51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0112" y="5589240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80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2320" y="5589240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20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239000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47670</a:t>
            </a: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154321</a:t>
            </a: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5980705</a:t>
            </a:r>
            <a:endParaRPr lang="ru-RU" sz="9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6761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14300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n w="28575">
                  <a:solidFill>
                    <a:sysClr val="windowText" lastClr="000000"/>
                  </a:solidFill>
                </a:ln>
              </a:rPr>
              <a:t>Что легче?</a:t>
            </a:r>
            <a:endParaRPr lang="ru-RU" sz="6600" dirty="0">
              <a:ln w="285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714488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кг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1714488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кг</a:t>
            </a:r>
            <a:endParaRPr lang="ru-RU" sz="6000" b="1" dirty="0">
              <a:ln w="19050"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786190"/>
            <a:ext cx="8867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9600" b="1" dirty="0">
              <a:ln w="19050"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7" name="Рисунок 6" descr="1306318491_zhelezo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000372"/>
            <a:ext cx="307183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297242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643182"/>
            <a:ext cx="3810010" cy="3810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8-tub.yandex.net/i?id=57853947-12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2014549" cy="1357322"/>
          </a:xfrm>
          <a:prstGeom prst="rect">
            <a:avLst/>
          </a:prstGeom>
          <a:noFill/>
        </p:spPr>
      </p:pic>
      <p:pic>
        <p:nvPicPr>
          <p:cNvPr id="19460" name="Picture 4" descr="http://im0-tub.yandex.net/i?id=298752109-06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409882"/>
            <a:ext cx="1500198" cy="1590612"/>
          </a:xfrm>
          <a:prstGeom prst="rect">
            <a:avLst/>
          </a:prstGeom>
          <a:noFill/>
        </p:spPr>
      </p:pic>
      <p:pic>
        <p:nvPicPr>
          <p:cNvPr id="19464" name="Picture 8" descr="http://im2-tub.yandex.net/i?id=56814523-12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286256"/>
            <a:ext cx="1143008" cy="1390651"/>
          </a:xfrm>
          <a:prstGeom prst="rect">
            <a:avLst/>
          </a:prstGeom>
          <a:noFill/>
        </p:spPr>
      </p:pic>
      <p:sp>
        <p:nvSpPr>
          <p:cNvPr id="10" name="Равно 9"/>
          <p:cNvSpPr/>
          <p:nvPr/>
        </p:nvSpPr>
        <p:spPr>
          <a:xfrm>
            <a:off x="2928926" y="285749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3071802" y="92867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2857488" y="4572008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071934" y="1071546"/>
            <a:ext cx="1428760" cy="8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2188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3000372"/>
            <a:ext cx="150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5000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29058" y="4643446"/>
            <a:ext cx="928662" cy="84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1638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5286380" y="3071811"/>
            <a:ext cx="1071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кг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6314" y="4714884"/>
            <a:ext cx="1000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кг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464344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00694" y="1120383"/>
            <a:ext cx="1142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27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кг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0694" y="107154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14942" y="300037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3-tub.yandex.net/i?id=378896343-10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1643074" cy="1643074"/>
          </a:xfrm>
          <a:prstGeom prst="rect">
            <a:avLst/>
          </a:prstGeom>
          <a:noFill/>
        </p:spPr>
      </p:pic>
      <p:pic>
        <p:nvPicPr>
          <p:cNvPr id="20484" name="Picture 4" descr="http://im3-tub.yandex.net/i?id=260767837-11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496"/>
            <a:ext cx="1362075" cy="1428750"/>
          </a:xfrm>
          <a:prstGeom prst="rect">
            <a:avLst/>
          </a:prstGeom>
          <a:noFill/>
        </p:spPr>
      </p:pic>
      <p:pic>
        <p:nvPicPr>
          <p:cNvPr id="20486" name="Picture 6" descr="http://im0-tub.yandex.net/i?id=57131501-14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857760"/>
            <a:ext cx="1917884" cy="1571636"/>
          </a:xfrm>
          <a:prstGeom prst="rect">
            <a:avLst/>
          </a:prstGeom>
          <a:noFill/>
        </p:spPr>
      </p:pic>
      <p:sp>
        <p:nvSpPr>
          <p:cNvPr id="5" name="Равно 4"/>
          <p:cNvSpPr/>
          <p:nvPr/>
        </p:nvSpPr>
        <p:spPr>
          <a:xfrm>
            <a:off x="2786050" y="485776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Равно 5"/>
          <p:cNvSpPr/>
          <p:nvPr/>
        </p:nvSpPr>
        <p:spPr>
          <a:xfrm>
            <a:off x="2857488" y="3000372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2857488" y="1214422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1214422"/>
            <a:ext cx="642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92188" algn="l"/>
                <a:tab pos="2970213" algn="ctr"/>
              </a:tabLst>
            </a:pPr>
            <a:r>
              <a:rPr lang="ru-RU" sz="48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3143248"/>
            <a:ext cx="928694" cy="86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735388" algn="l"/>
              </a:tabLst>
            </a:pPr>
            <a:r>
              <a:rPr lang="ru-RU" sz="48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12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5000636"/>
            <a:ext cx="1214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500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3214687"/>
            <a:ext cx="1000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кг</a:t>
            </a:r>
            <a:endParaRPr lang="ru-RU"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1285861"/>
            <a:ext cx="114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кг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6248" y="121442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300037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857752" y="5092034"/>
            <a:ext cx="7143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latin typeface="Calibri" pitchFamily="34" charset="0"/>
                <a:cs typeface="Times New Roman" pitchFamily="18" charset="0"/>
              </a:rPr>
              <a:t>кг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00618" y="503813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213516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Единицы массы</a:t>
            </a:r>
            <a:br>
              <a:rPr lang="ru-RU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</a:br>
            <a:r>
              <a:rPr lang="ru-RU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ГРАММ</a:t>
            </a:r>
            <a:endParaRPr lang="ru-RU" sz="7200" dirty="0">
              <a:ln w="28575">
                <a:solidFill>
                  <a:sysClr val="windowText" lastClr="000000"/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4" name="Рисунок 3" descr="giri_189x200_p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3645024"/>
            <a:ext cx="2016224" cy="1690686"/>
          </a:xfrm>
          <a:prstGeom prst="rect">
            <a:avLst/>
          </a:prstGeom>
        </p:spPr>
      </p:pic>
      <p:pic>
        <p:nvPicPr>
          <p:cNvPr id="5" name="Рисунок 4" descr="media.go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8192" y="4018769"/>
            <a:ext cx="2843808" cy="2686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4208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-познакомиться с новой единицей массы – граммом и узнать разницу между килограммом и граммом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1864228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5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</a:rPr>
              <a:t>1</a:t>
            </a: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</a:rPr>
              <a:t>КГ=</a:t>
            </a:r>
            <a:r>
              <a:rPr lang="ru-RU" sz="15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</a:rPr>
              <a:t>1000</a:t>
            </a: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</a:rPr>
              <a:t>г</a:t>
            </a:r>
            <a:endParaRPr lang="ru-RU" sz="10000" dirty="0">
              <a:ln w="28575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887</TotalTime>
  <Words>140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Изящная</vt:lpstr>
      <vt:lpstr>1_Изящная</vt:lpstr>
      <vt:lpstr>Презентация PowerPoint</vt:lpstr>
      <vt:lpstr>Что в детстве приобретешь, На то в старости обопрешься </vt:lpstr>
      <vt:lpstr>Презентация PowerPoint</vt:lpstr>
      <vt:lpstr>Презентация PowerPoint</vt:lpstr>
      <vt:lpstr>Что легче?</vt:lpstr>
      <vt:lpstr>Презентация PowerPoint</vt:lpstr>
      <vt:lpstr>Презентация PowerPoint</vt:lpstr>
      <vt:lpstr>Единицы массы ГРАММ</vt:lpstr>
      <vt:lpstr>     1КГ=1000г</vt:lpstr>
      <vt:lpstr>Виды весов</vt:lpstr>
      <vt:lpstr>Презентация PowerPoint</vt:lpstr>
      <vt:lpstr>Презентация PowerPoint</vt:lpstr>
      <vt:lpstr>Презентация PowerPoint</vt:lpstr>
      <vt:lpstr>Презентация PowerPoint</vt:lpstr>
      <vt:lpstr>     гири бывают разные</vt:lpstr>
      <vt:lpstr>Что в детстве приобретешь, На то в старости обопрешься </vt:lpstr>
      <vt:lpstr>Презентация PowerPoint</vt:lpstr>
      <vt:lpstr>Презентация PowerPoint</vt:lpstr>
      <vt:lpstr>Молодцы!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УРОК   МАТЕМАТИКИ    В 3 КЛАССЕ </dc:title>
  <dc:creator>лена</dc:creator>
  <cp:lastModifiedBy>Пользователь</cp:lastModifiedBy>
  <cp:revision>90</cp:revision>
  <dcterms:created xsi:type="dcterms:W3CDTF">2012-03-13T15:45:41Z</dcterms:created>
  <dcterms:modified xsi:type="dcterms:W3CDTF">2014-11-20T19:01:53Z</dcterms:modified>
</cp:coreProperties>
</file>