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  <p:sldMasterId id="2147483696" r:id="rId2"/>
  </p:sldMasterIdLst>
  <p:sldIdLst>
    <p:sldId id="312" r:id="rId3"/>
    <p:sldId id="256" r:id="rId4"/>
    <p:sldId id="279" r:id="rId5"/>
    <p:sldId id="310" r:id="rId6"/>
    <p:sldId id="269" r:id="rId7"/>
    <p:sldId id="285" r:id="rId8"/>
    <p:sldId id="286" r:id="rId9"/>
    <p:sldId id="258" r:id="rId10"/>
    <p:sldId id="303" r:id="rId11"/>
    <p:sldId id="288" r:id="rId12"/>
    <p:sldId id="289" r:id="rId13"/>
    <p:sldId id="290" r:id="rId14"/>
    <p:sldId id="291" r:id="rId15"/>
    <p:sldId id="302" r:id="rId16"/>
    <p:sldId id="300" r:id="rId17"/>
    <p:sldId id="311" r:id="rId18"/>
    <p:sldId id="308" r:id="rId19"/>
    <p:sldId id="307" r:id="rId20"/>
    <p:sldId id="275" r:id="rId21"/>
    <p:sldId id="309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CC"/>
    <a:srgbClr val="0000CC"/>
    <a:srgbClr val="FF99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53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ableStyles" Target="tableStyle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1" name="Дата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20.11.2014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strips dir="ld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20.11.2014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strips dir="ld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20.11.2014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strips dir="ld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1" name="Дата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5B106E36-FD25-4E2D-B0AA-010F637433A0}" type="datetimeFigureOut">
              <a:rPr lang="ru-RU"/>
              <a:pPr/>
              <a:t>20.11.2014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725C68B6-61C2-468F-89AB-4B9F7531AA68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601537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strips dir="ld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>
                <a:solidFill>
                  <a:srgbClr val="B13F9A"/>
                </a:solidFill>
              </a:rPr>
              <a:pPr/>
              <a:t>20.11.2014</a:t>
            </a:fld>
            <a:endParaRPr lang="ru-RU">
              <a:solidFill>
                <a:srgbClr val="B13F9A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srgbClr val="B13F9A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>
                <a:solidFill>
                  <a:srgbClr val="B13F9A"/>
                </a:solidFill>
              </a:rPr>
              <a:pPr/>
              <a:t>‹#›</a:t>
            </a:fld>
            <a:endParaRPr lang="ru-RU">
              <a:solidFill>
                <a:srgbClr val="B13F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7416288"/>
      </p:ext>
    </p:extLst>
  </p:cSld>
  <p:clrMapOvr>
    <a:masterClrMapping/>
  </p:clrMapOvr>
  <p:transition spd="slow">
    <p:strips dir="ld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>
                <a:solidFill>
                  <a:srgbClr val="B13F9A"/>
                </a:solidFill>
              </a:rPr>
              <a:pPr/>
              <a:t>20.11.2014</a:t>
            </a:fld>
            <a:endParaRPr lang="ru-RU">
              <a:solidFill>
                <a:srgbClr val="B13F9A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>
              <a:solidFill>
                <a:srgbClr val="B13F9A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725C68B6-61C2-468F-89AB-4B9F7531AA68}" type="slidenum">
              <a:rPr lang="ru-RU" smtClean="0">
                <a:solidFill>
                  <a:srgbClr val="B13F9A"/>
                </a:solidFill>
              </a:rPr>
              <a:pPr/>
              <a:t>‹#›</a:t>
            </a:fld>
            <a:endParaRPr lang="ru-RU">
              <a:solidFill>
                <a:srgbClr val="B13F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305885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strips dir="ld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>
                <a:solidFill>
                  <a:srgbClr val="B13F9A"/>
                </a:solidFill>
              </a:rPr>
              <a:pPr/>
              <a:t>20.11.2014</a:t>
            </a:fld>
            <a:endParaRPr lang="ru-RU">
              <a:solidFill>
                <a:srgbClr val="B13F9A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srgbClr val="B13F9A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>
                <a:solidFill>
                  <a:srgbClr val="B13F9A"/>
                </a:solidFill>
              </a:rPr>
              <a:pPr/>
              <a:t>‹#›</a:t>
            </a:fld>
            <a:endParaRPr lang="ru-RU">
              <a:solidFill>
                <a:srgbClr val="B13F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9518518"/>
      </p:ext>
    </p:extLst>
  </p:cSld>
  <p:clrMapOvr>
    <a:masterClrMapping/>
  </p:clrMapOvr>
  <p:transition spd="slow">
    <p:strips dir="ld"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>
                <a:solidFill>
                  <a:srgbClr val="B13F9A"/>
                </a:solidFill>
              </a:rPr>
              <a:pPr/>
              <a:t>20.11.2014</a:t>
            </a:fld>
            <a:endParaRPr lang="ru-RU">
              <a:solidFill>
                <a:srgbClr val="B13F9A"/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srgbClr val="B13F9A"/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>
                <a:solidFill>
                  <a:srgbClr val="B13F9A"/>
                </a:solidFill>
              </a:rPr>
              <a:pPr/>
              <a:t>‹#›</a:t>
            </a:fld>
            <a:endParaRPr lang="ru-RU">
              <a:solidFill>
                <a:srgbClr val="B13F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7094974"/>
      </p:ext>
    </p:extLst>
  </p:cSld>
  <p:clrMapOvr>
    <a:masterClrMapping/>
  </p:clrMapOvr>
  <p:transition spd="slow">
    <p:strips dir="ld"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>
                <a:solidFill>
                  <a:srgbClr val="B13F9A"/>
                </a:solidFill>
              </a:rPr>
              <a:pPr/>
              <a:t>20.11.2014</a:t>
            </a:fld>
            <a:endParaRPr lang="ru-RU">
              <a:solidFill>
                <a:srgbClr val="B13F9A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srgbClr val="B13F9A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>
                <a:solidFill>
                  <a:srgbClr val="B13F9A"/>
                </a:solidFill>
              </a:rPr>
              <a:pPr/>
              <a:t>‹#›</a:t>
            </a:fld>
            <a:endParaRPr lang="ru-RU">
              <a:solidFill>
                <a:srgbClr val="B13F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6260231"/>
      </p:ext>
    </p:extLst>
  </p:cSld>
  <p:clrMapOvr>
    <a:masterClrMapping/>
  </p:clrMapOvr>
  <p:transition spd="slow">
    <p:strips dir="ld"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>
                <a:solidFill>
                  <a:srgbClr val="B13F9A"/>
                </a:solidFill>
              </a:rPr>
              <a:pPr/>
              <a:t>20.11.2014</a:t>
            </a:fld>
            <a:endParaRPr lang="ru-RU">
              <a:solidFill>
                <a:srgbClr val="B13F9A"/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>
              <a:solidFill>
                <a:srgbClr val="B13F9A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>
                <a:solidFill>
                  <a:srgbClr val="B13F9A"/>
                </a:solidFill>
              </a:rPr>
              <a:pPr/>
              <a:t>‹#›</a:t>
            </a:fld>
            <a:endParaRPr lang="ru-RU">
              <a:solidFill>
                <a:srgbClr val="B13F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3020707"/>
      </p:ext>
    </p:extLst>
  </p:cSld>
  <p:clrMapOvr>
    <a:masterClrMapping/>
  </p:clrMapOvr>
  <p:transition spd="slow">
    <p:strips dir="ld"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>
                <a:solidFill>
                  <a:srgbClr val="B13F9A"/>
                </a:solidFill>
              </a:rPr>
              <a:pPr/>
              <a:t>20.11.2014</a:t>
            </a:fld>
            <a:endParaRPr lang="ru-RU">
              <a:solidFill>
                <a:srgbClr val="B13F9A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srgbClr val="B13F9A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>
                <a:solidFill>
                  <a:srgbClr val="B13F9A"/>
                </a:solidFill>
              </a:rPr>
              <a:pPr/>
              <a:t>‹#›</a:t>
            </a:fld>
            <a:endParaRPr lang="ru-RU">
              <a:solidFill>
                <a:srgbClr val="B13F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9378141"/>
      </p:ext>
    </p:extLst>
  </p:cSld>
  <p:clrMapOvr>
    <a:masterClrMapping/>
  </p:clrMapOvr>
  <p:transition spd="slow">
    <p:strips dir="ld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20.11.2014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strips dir="ld"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>
                <a:solidFill>
                  <a:srgbClr val="F4E7ED"/>
                </a:solidFill>
              </a:rPr>
              <a:pPr/>
              <a:t>20.11.2014</a:t>
            </a:fld>
            <a:endParaRPr lang="ru-RU">
              <a:solidFill>
                <a:srgbClr val="F4E7ED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srgbClr val="F4E7ED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>
                <a:solidFill>
                  <a:srgbClr val="F4E7ED"/>
                </a:solidFill>
              </a:rPr>
              <a:pPr/>
              <a:t>‹#›</a:t>
            </a:fld>
            <a:endParaRPr lang="ru-RU">
              <a:solidFill>
                <a:srgbClr val="F4E7ED"/>
              </a:solidFill>
            </a:endParaRPr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174778606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strips dir="ld"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>
                <a:solidFill>
                  <a:srgbClr val="B13F9A"/>
                </a:solidFill>
              </a:rPr>
              <a:pPr/>
              <a:t>20.11.2014</a:t>
            </a:fld>
            <a:endParaRPr lang="ru-RU">
              <a:solidFill>
                <a:srgbClr val="B13F9A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srgbClr val="B13F9A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>
                <a:solidFill>
                  <a:srgbClr val="B13F9A"/>
                </a:solidFill>
              </a:rPr>
              <a:pPr/>
              <a:t>‹#›</a:t>
            </a:fld>
            <a:endParaRPr lang="ru-RU">
              <a:solidFill>
                <a:srgbClr val="B13F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2925845"/>
      </p:ext>
    </p:extLst>
  </p:cSld>
  <p:clrMapOvr>
    <a:masterClrMapping/>
  </p:clrMapOvr>
  <p:transition spd="slow">
    <p:strips dir="ld"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5B106E36-FD25-4E2D-B0AA-010F637433A0}" type="datetimeFigureOut">
              <a:rPr lang="ru-RU" smtClean="0">
                <a:solidFill>
                  <a:srgbClr val="B13F9A"/>
                </a:solidFill>
              </a:rPr>
              <a:pPr/>
              <a:t>20.11.2014</a:t>
            </a:fld>
            <a:endParaRPr lang="ru-RU">
              <a:solidFill>
                <a:srgbClr val="B13F9A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ru-RU">
              <a:solidFill>
                <a:srgbClr val="B13F9A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725C68B6-61C2-468F-89AB-4B9F7531AA68}" type="slidenum">
              <a:rPr lang="ru-RU" smtClean="0">
                <a:solidFill>
                  <a:srgbClr val="B13F9A"/>
                </a:solidFill>
              </a:rPr>
              <a:pPr/>
              <a:t>‹#›</a:t>
            </a:fld>
            <a:endParaRPr lang="ru-RU">
              <a:solidFill>
                <a:srgbClr val="B13F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8507490"/>
      </p:ext>
    </p:extLst>
  </p:cSld>
  <p:clrMapOvr>
    <a:masterClrMapping/>
  </p:clrMapOvr>
  <p:transition spd="slow">
    <p:strips dir="ld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20.11.2014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strips dir="l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20.11.2014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strips dir="ld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20.11.2014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strips dir="l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20.11.2014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strips dir="ld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20.11.2014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strips dir="ld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20.11.2014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strips dir="ld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20.11.2014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strips dir="l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1" name="Текст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20.11.2014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ransition spd="slow">
    <p:strips dir="ld"/>
  </p:transition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1" name="Текст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>
                <a:solidFill>
                  <a:srgbClr val="B13F9A"/>
                </a:solidFill>
              </a:rPr>
              <a:pPr/>
              <a:t>20.11.2014</a:t>
            </a:fld>
            <a:endParaRPr lang="ru-RU">
              <a:solidFill>
                <a:srgbClr val="B13F9A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ru-RU">
              <a:solidFill>
                <a:srgbClr val="B13F9A"/>
              </a:solidFill>
            </a:endParaRPr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725C68B6-61C2-468F-89AB-4B9F7531AA68}" type="slidenum">
              <a:rPr lang="ru-RU" smtClean="0">
                <a:solidFill>
                  <a:srgbClr val="B13F9A"/>
                </a:solidFill>
              </a:rPr>
              <a:pPr/>
              <a:t>‹#›</a:t>
            </a:fld>
            <a:endParaRPr lang="ru-RU">
              <a:solidFill>
                <a:srgbClr val="B13F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18355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ransition spd="slow">
    <p:strips dir="ld"/>
  </p:transition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7" Type="http://schemas.openxmlformats.org/officeDocument/2006/relationships/image" Target="../media/image19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7" Type="http://schemas.openxmlformats.org/officeDocument/2006/relationships/image" Target="../media/image22.jpeg"/><Relationship Id="rId2" Type="http://schemas.openxmlformats.org/officeDocument/2006/relationships/hyperlink" Target="http://img-fotki.yandex.ru/get/3307/sharlen59.12/0_1d092_61ddc895_XL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modusvivendi.ru/photos/large_1150120193165850.jpg" TargetMode="External"/><Relationship Id="rId5" Type="http://schemas.openxmlformats.org/officeDocument/2006/relationships/image" Target="../media/image21.jpeg"/><Relationship Id="rId4" Type="http://schemas.openxmlformats.org/officeDocument/2006/relationships/hyperlink" Target="http://images01.olx.ru/ui/3/89/73/62108673_2---WHess-Lublin-XIX-.jpg" TargetMode="Externa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gif"/><Relationship Id="rId3" Type="http://schemas.openxmlformats.org/officeDocument/2006/relationships/image" Target="../media/image24.jpeg"/><Relationship Id="rId7" Type="http://schemas.openxmlformats.org/officeDocument/2006/relationships/hyperlink" Target="http://www.oborudovanie.ru/files_big/329103_001.gif" TargetMode="External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hyperlink" Target="http://www.profit-shop.ru/UserFiles/Image/img1040_20910.jpg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4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556792"/>
            <a:ext cx="3940572" cy="4464496"/>
          </a:xfrm>
        </p:spPr>
      </p:pic>
      <p:pic>
        <p:nvPicPr>
          <p:cNvPr id="8" name="Объект 7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7984" y="1412776"/>
            <a:ext cx="4320480" cy="4752528"/>
          </a:xfrm>
        </p:spPr>
      </p:pic>
      <p:sp>
        <p:nvSpPr>
          <p:cNvPr id="9" name="TextBox 8"/>
          <p:cNvSpPr txBox="1"/>
          <p:nvPr/>
        </p:nvSpPr>
        <p:spPr>
          <a:xfrm>
            <a:off x="179512" y="332656"/>
            <a:ext cx="4746428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Веселое настроение</a:t>
            </a:r>
          </a:p>
          <a:p>
            <a:r>
              <a:rPr lang="ru-RU" sz="4000" b="1" dirty="0" smtClean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Мне интересно</a:t>
            </a:r>
            <a:endParaRPr lang="ru-RU" sz="4000" b="1" dirty="0">
              <a:solidFill>
                <a:srgbClr val="0033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091672" y="362631"/>
            <a:ext cx="4052328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Грустное настроение</a:t>
            </a:r>
          </a:p>
          <a:p>
            <a:r>
              <a:rPr lang="ru-RU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Мне скучно</a:t>
            </a:r>
            <a:endParaRPr lang="ru-RU" sz="32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2280950"/>
      </p:ext>
    </p:extLst>
  </p:cSld>
  <p:clrMapOvr>
    <a:masterClrMapping/>
  </p:clrMapOvr>
  <p:transition spd="slow">
    <p:strips dir="ld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26" y="0"/>
            <a:ext cx="8786874" cy="1000108"/>
          </a:xfrm>
        </p:spPr>
        <p:txBody>
          <a:bodyPr>
            <a:noAutofit/>
          </a:bodyPr>
          <a:lstStyle/>
          <a:p>
            <a:pPr algn="ctr"/>
            <a:r>
              <a:rPr lang="ru-RU" sz="6600" dirty="0" smtClean="0">
                <a:ln w="28575">
                  <a:solidFill>
                    <a:sysClr val="windowText" lastClr="000000"/>
                  </a:solidFill>
                </a:ln>
              </a:rPr>
              <a:t>Виды весов</a:t>
            </a:r>
            <a:endParaRPr lang="ru-RU" sz="6600" dirty="0">
              <a:ln w="28575">
                <a:solidFill>
                  <a:sysClr val="windowText" lastClr="000000"/>
                </a:solidFill>
              </a:ln>
            </a:endParaRPr>
          </a:p>
        </p:txBody>
      </p:sp>
      <p:pic>
        <p:nvPicPr>
          <p:cNvPr id="10" name="Рисунок 9" descr="23095743718.jp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500694" y="5143512"/>
            <a:ext cx="1381125" cy="13811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Рисунок 10" descr="anubis_s_vesami_.jpg"/>
          <p:cNvPicPr>
            <a:picLocks noChangeAspect="1"/>
          </p:cNvPicPr>
          <p:nvPr/>
        </p:nvPicPr>
        <p:blipFill>
          <a:blip r:embed="rId3" cstate="print"/>
          <a:srcRect t="3974" b="8609"/>
          <a:stretch>
            <a:fillRect/>
          </a:stretch>
        </p:blipFill>
        <p:spPr>
          <a:xfrm>
            <a:off x="285720" y="928670"/>
            <a:ext cx="2696765" cy="314327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Рисунок 6" descr="228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894457" y="3929066"/>
            <a:ext cx="2033816" cy="269359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Рисунок 8" descr="58236509_1.jpg"/>
          <p:cNvPicPr>
            <a:picLocks noChangeAspect="1"/>
          </p:cNvPicPr>
          <p:nvPr/>
        </p:nvPicPr>
        <p:blipFill>
          <a:blip r:embed="rId5" cstate="print"/>
          <a:srcRect t="11930" b="9521"/>
          <a:stretch>
            <a:fillRect/>
          </a:stretch>
        </p:blipFill>
        <p:spPr>
          <a:xfrm rot="5400000">
            <a:off x="4393898" y="1821152"/>
            <a:ext cx="3999542" cy="235745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2" name="Рисунок 11" descr="normal_DSCF5458.jpg"/>
          <p:cNvPicPr>
            <a:picLocks noChangeAspect="1"/>
          </p:cNvPicPr>
          <p:nvPr/>
        </p:nvPicPr>
        <p:blipFill>
          <a:blip r:embed="rId6" cstate="print"/>
          <a:srcRect l="4172" r="18637"/>
          <a:stretch>
            <a:fillRect/>
          </a:stretch>
        </p:blipFill>
        <p:spPr>
          <a:xfrm>
            <a:off x="2786050" y="1142984"/>
            <a:ext cx="2643206" cy="457583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Рисунок 7" descr="5405433.jpg"/>
          <p:cNvPicPr>
            <a:picLocks noChangeAspect="1"/>
          </p:cNvPicPr>
          <p:nvPr/>
        </p:nvPicPr>
        <p:blipFill>
          <a:blip r:embed="rId7" cstate="print"/>
          <a:srcRect l="11739" r="11956"/>
          <a:stretch>
            <a:fillRect/>
          </a:stretch>
        </p:blipFill>
        <p:spPr>
          <a:xfrm>
            <a:off x="500034" y="4214818"/>
            <a:ext cx="2499087" cy="24563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spd="slow">
    <p:strips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-main-pic" descr="Картинка 5 из 2163">
            <a:hlinkClick r:id="rId2" tgtFrame="_blank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260648"/>
            <a:ext cx="5076825" cy="3381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i-main-pic" descr="Картинка 7 из 2163">
            <a:hlinkClick r:id="rId4" tgtFrame="_blank"/>
          </p:cNvPr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283968" y="2996952"/>
            <a:ext cx="4860032" cy="35844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i-main-pic" descr="Картинка 22 из 2163">
            <a:hlinkClick r:id="rId6" tgtFrame="_blank"/>
          </p:cNvPr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51521" y="3429000"/>
            <a:ext cx="4032448" cy="31524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5076056" y="836712"/>
            <a:ext cx="424847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b="1" dirty="0" smtClean="0">
                <a:solidFill>
                  <a:srgbClr val="0070C0"/>
                </a:solidFill>
              </a:rPr>
              <a:t>Старинные весы</a:t>
            </a:r>
            <a:endParaRPr lang="ru-RU" sz="5400" b="1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ransition spd="slow">
    <p:strips dir="ld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http://im2-tub.yandex.net/i?id=110592445-03-2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88640"/>
            <a:ext cx="3730015" cy="2664296"/>
          </a:xfrm>
          <a:prstGeom prst="rect">
            <a:avLst/>
          </a:prstGeom>
          <a:noFill/>
        </p:spPr>
      </p:pic>
      <p:pic>
        <p:nvPicPr>
          <p:cNvPr id="24580" name="Picture 4" descr="http://im8-tub.yandex.net/i?id=35477606-02-2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51920" y="0"/>
            <a:ext cx="2592288" cy="2592290"/>
          </a:xfrm>
          <a:prstGeom prst="rect">
            <a:avLst/>
          </a:prstGeom>
          <a:noFill/>
        </p:spPr>
      </p:pic>
      <p:pic>
        <p:nvPicPr>
          <p:cNvPr id="6" name="i-main-pic" descr="Картинка 3 из 5281">
            <a:hlinkClick r:id="rId4" tgtFrame="_blank"/>
          </p:cNvPr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555776" y="2420888"/>
            <a:ext cx="3237533" cy="20535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2" name="Picture 6" descr="http://im4-tub.yandex.net/i?id=144906894-20-24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3933056"/>
            <a:ext cx="3415764" cy="2664296"/>
          </a:xfrm>
          <a:prstGeom prst="rect">
            <a:avLst/>
          </a:prstGeom>
          <a:noFill/>
        </p:spPr>
      </p:pic>
      <p:pic>
        <p:nvPicPr>
          <p:cNvPr id="7" name="i-main-pic" descr="Картинка 16 из 5281">
            <a:hlinkClick r:id="rId7" tgtFrame="_blank"/>
          </p:cNvPr>
          <p:cNvPicPr/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508104" y="476672"/>
            <a:ext cx="3409950" cy="381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>
            <a:off x="2987824" y="5373216"/>
            <a:ext cx="597666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4800" b="1" dirty="0" smtClean="0">
                <a:solidFill>
                  <a:srgbClr val="002060"/>
                </a:solidFill>
              </a:rPr>
              <a:t>Электронные весы</a:t>
            </a:r>
            <a:endParaRPr lang="ru-RU" sz="4800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ransition spd="slow">
    <p:strips dir="ld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 descr="http://im3-tub.yandex.net/i?id=12491034-05-2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80112" y="3861048"/>
            <a:ext cx="3312368" cy="2517400"/>
          </a:xfrm>
          <a:prstGeom prst="rect">
            <a:avLst/>
          </a:prstGeom>
          <a:noFill/>
        </p:spPr>
      </p:pic>
      <p:pic>
        <p:nvPicPr>
          <p:cNvPr id="28676" name="Picture 4" descr="http://im0-tub.yandex.net/i?id=120660009-01-2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1559" y="404664"/>
            <a:ext cx="3511659" cy="2448272"/>
          </a:xfrm>
          <a:prstGeom prst="rect">
            <a:avLst/>
          </a:prstGeom>
          <a:noFill/>
        </p:spPr>
      </p:pic>
      <p:pic>
        <p:nvPicPr>
          <p:cNvPr id="28678" name="Picture 6" descr="http://im5-tub.yandex.net/i?id=54470700-12-2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5536" y="3501008"/>
            <a:ext cx="2664296" cy="2664298"/>
          </a:xfrm>
          <a:prstGeom prst="rect">
            <a:avLst/>
          </a:prstGeom>
          <a:noFill/>
        </p:spPr>
      </p:pic>
      <p:pic>
        <p:nvPicPr>
          <p:cNvPr id="28680" name="Picture 8" descr="http://im6-tub.yandex.net/i?id=162591369-05-2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059832" y="2996952"/>
            <a:ext cx="2880320" cy="2400267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4067944" y="1412776"/>
            <a:ext cx="489654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b="1" dirty="0" smtClean="0">
                <a:solidFill>
                  <a:srgbClr val="FF0000"/>
                </a:solidFill>
              </a:rPr>
              <a:t>Кухонные весы</a:t>
            </a:r>
            <a:endParaRPr lang="ru-RU" sz="54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 spd="slow">
    <p:strips dir="ld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214290"/>
            <a:ext cx="8572560" cy="190374"/>
          </a:xfrm>
        </p:spPr>
        <p:txBody>
          <a:bodyPr>
            <a:noAutofit/>
          </a:bodyPr>
          <a:lstStyle/>
          <a:p>
            <a:pPr algn="ctr"/>
            <a:endParaRPr lang="ru-RU" sz="15000" u="sng" dirty="0">
              <a:ln w="28575">
                <a:solidFill>
                  <a:sysClr val="windowText" lastClr="000000"/>
                </a:solidFill>
              </a:ln>
            </a:endParaRPr>
          </a:p>
        </p:txBody>
      </p:sp>
      <p:pic>
        <p:nvPicPr>
          <p:cNvPr id="6" name="Рисунок 5" descr="IMG_6983.jpg"/>
          <p:cNvPicPr>
            <a:picLocks noChangeAspect="1"/>
          </p:cNvPicPr>
          <p:nvPr/>
        </p:nvPicPr>
        <p:blipFill>
          <a:blip r:embed="rId2" cstate="print"/>
          <a:srcRect l="12500" t="18750" r="21875" b="17708"/>
          <a:stretch>
            <a:fillRect/>
          </a:stretch>
        </p:blipFill>
        <p:spPr>
          <a:xfrm>
            <a:off x="611560" y="2420888"/>
            <a:ext cx="2705275" cy="392909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Рисунок 6" descr="giri.jp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17309" b="18437"/>
          <a:stretch>
            <a:fillRect/>
          </a:stretch>
        </p:blipFill>
        <p:spPr>
          <a:xfrm>
            <a:off x="4067944" y="2852936"/>
            <a:ext cx="4500594" cy="288602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 descr="IMG_4418.jp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E8E8E8"/>
              </a:clrFrom>
              <a:clrTo>
                <a:srgbClr val="E8E8E8">
                  <a:alpha val="0"/>
                </a:srgbClr>
              </a:clrTo>
            </a:clrChange>
          </a:blip>
          <a:srcRect l="17619" t="20755" r="8127" b="18867"/>
          <a:stretch>
            <a:fillRect/>
          </a:stretch>
        </p:blipFill>
        <p:spPr>
          <a:xfrm>
            <a:off x="2771800" y="0"/>
            <a:ext cx="4214842" cy="228601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TextBox 2"/>
          <p:cNvSpPr txBox="1"/>
          <p:nvPr/>
        </p:nvSpPr>
        <p:spPr>
          <a:xfrm>
            <a:off x="395537" y="1556792"/>
            <a:ext cx="292129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Измерительные</a:t>
            </a:r>
          </a:p>
          <a:p>
            <a:pPr algn="ctr"/>
            <a:r>
              <a:rPr lang="ru-RU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гири</a:t>
            </a:r>
            <a:endParaRPr lang="ru-RU" sz="2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676473" y="604719"/>
            <a:ext cx="223811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Часовые гири</a:t>
            </a:r>
            <a:endParaRPr lang="ru-RU" sz="2400" b="1" dirty="0"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335816" y="2852936"/>
            <a:ext cx="27815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Спортивные гири</a:t>
            </a:r>
            <a:endParaRPr lang="ru-RU" sz="24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slow">
    <p:strips dir="ld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8"/>
          </a:xfrm>
        </p:spPr>
        <p:txBody>
          <a:bodyPr>
            <a:noAutofit/>
          </a:bodyPr>
          <a:lstStyle/>
          <a:p>
            <a:pPr algn="ctr"/>
            <a:r>
              <a:rPr lang="ru-RU" sz="10000" dirty="0" smtClean="0">
                <a:ln w="28575">
                  <a:solidFill>
                    <a:schemeClr val="tx2">
                      <a:shade val="20000"/>
                      <a:satMod val="120000"/>
                    </a:schemeClr>
                  </a:solidFill>
                </a:ln>
              </a:rPr>
              <a:t/>
            </a:r>
            <a:br>
              <a:rPr lang="ru-RU" sz="10000" dirty="0" smtClean="0">
                <a:ln w="28575">
                  <a:solidFill>
                    <a:schemeClr val="tx2">
                      <a:shade val="20000"/>
                      <a:satMod val="120000"/>
                    </a:schemeClr>
                  </a:solidFill>
                </a:ln>
              </a:rPr>
            </a:br>
            <a:r>
              <a:rPr lang="ru-RU" sz="10000" dirty="0" smtClean="0">
                <a:ln w="28575">
                  <a:solidFill>
                    <a:schemeClr val="tx2">
                      <a:shade val="20000"/>
                      <a:satMod val="120000"/>
                    </a:schemeClr>
                  </a:solidFill>
                </a:ln>
              </a:rPr>
              <a:t/>
            </a:r>
            <a:br>
              <a:rPr lang="ru-RU" sz="10000" dirty="0" smtClean="0">
                <a:ln w="28575">
                  <a:solidFill>
                    <a:schemeClr val="tx2">
                      <a:shade val="20000"/>
                      <a:satMod val="120000"/>
                    </a:schemeClr>
                  </a:solidFill>
                </a:ln>
              </a:rPr>
            </a:br>
            <a:r>
              <a:rPr lang="ru-RU" sz="10000" dirty="0" smtClean="0">
                <a:ln w="28575">
                  <a:solidFill>
                    <a:schemeClr val="tx2">
                      <a:shade val="20000"/>
                      <a:satMod val="120000"/>
                    </a:schemeClr>
                  </a:solidFill>
                </a:ln>
              </a:rPr>
              <a:t/>
            </a:r>
            <a:br>
              <a:rPr lang="ru-RU" sz="10000" dirty="0" smtClean="0">
                <a:ln w="28575">
                  <a:solidFill>
                    <a:schemeClr val="tx2">
                      <a:shade val="20000"/>
                      <a:satMod val="120000"/>
                    </a:schemeClr>
                  </a:solidFill>
                </a:ln>
              </a:rPr>
            </a:br>
            <a:r>
              <a:rPr lang="ru-RU" sz="10000" dirty="0" smtClean="0">
                <a:ln w="28575">
                  <a:solidFill>
                    <a:schemeClr val="tx2">
                      <a:shade val="20000"/>
                      <a:satMod val="120000"/>
                    </a:schemeClr>
                  </a:solidFill>
                </a:ln>
              </a:rPr>
              <a:t/>
            </a:r>
            <a:br>
              <a:rPr lang="ru-RU" sz="10000" dirty="0" smtClean="0">
                <a:ln w="28575">
                  <a:solidFill>
                    <a:schemeClr val="tx2">
                      <a:shade val="20000"/>
                      <a:satMod val="120000"/>
                    </a:schemeClr>
                  </a:solidFill>
                </a:ln>
              </a:rPr>
            </a:br>
            <a:r>
              <a:rPr lang="ru-RU" sz="10000" dirty="0" smtClean="0">
                <a:ln w="28575">
                  <a:solidFill>
                    <a:schemeClr val="tx2">
                      <a:shade val="20000"/>
                      <a:satMod val="120000"/>
                    </a:schemeClr>
                  </a:solidFill>
                </a:ln>
              </a:rPr>
              <a:t/>
            </a:r>
            <a:br>
              <a:rPr lang="ru-RU" sz="10000" dirty="0" smtClean="0">
                <a:ln w="28575">
                  <a:solidFill>
                    <a:schemeClr val="tx2">
                      <a:shade val="20000"/>
                      <a:satMod val="120000"/>
                    </a:schemeClr>
                  </a:solidFill>
                </a:ln>
              </a:rPr>
            </a:br>
            <a:r>
              <a:rPr lang="ru-RU" sz="6000" dirty="0" smtClean="0">
                <a:ln w="28575">
                  <a:solidFill>
                    <a:sysClr val="windowText" lastClr="000000"/>
                  </a:solidFill>
                </a:ln>
              </a:rPr>
              <a:t>гири бывают разные</a:t>
            </a:r>
            <a:endParaRPr lang="ru-RU" sz="6000" dirty="0">
              <a:ln w="28575">
                <a:solidFill>
                  <a:sysClr val="windowText" lastClr="000000"/>
                </a:solidFill>
              </a:ln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28596" y="1285860"/>
            <a:ext cx="8072494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5400" b="1" dirty="0" smtClean="0">
                <a:ln w="28575">
                  <a:solidFill>
                    <a:schemeClr val="tx1"/>
                  </a:solidFill>
                </a:ln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1 кг            2 кг           5 кг   </a:t>
            </a:r>
          </a:p>
          <a:p>
            <a:r>
              <a:rPr lang="ru-RU" sz="5400" b="1" dirty="0" smtClean="0">
                <a:ln w="28575">
                  <a:solidFill>
                    <a:schemeClr val="tx1"/>
                  </a:solidFill>
                </a:ln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100г           200г           500г</a:t>
            </a:r>
          </a:p>
          <a:p>
            <a:r>
              <a:rPr lang="ru-RU" sz="5400" b="1" dirty="0" smtClean="0">
                <a:ln w="28575">
                  <a:solidFill>
                    <a:schemeClr val="tx1"/>
                  </a:solidFill>
                </a:ln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10г             20г             50г  </a:t>
            </a:r>
          </a:p>
          <a:p>
            <a:r>
              <a:rPr lang="ru-RU" sz="5400" b="1" dirty="0" smtClean="0">
                <a:ln w="28575">
                  <a:solidFill>
                    <a:schemeClr val="tx1"/>
                  </a:solidFill>
                </a:ln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1г               2г               5г  </a:t>
            </a:r>
            <a:endParaRPr lang="ru-RU" sz="5400" b="1" dirty="0">
              <a:solidFill>
                <a:srgbClr val="FFC000"/>
              </a:solidFill>
            </a:endParaRPr>
          </a:p>
        </p:txBody>
      </p:sp>
      <p:pic>
        <p:nvPicPr>
          <p:cNvPr id="5" name="Рисунок 4" descr="IMG_4418.jp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E8E8E8"/>
              </a:clrFrom>
              <a:clrTo>
                <a:srgbClr val="E8E8E8">
                  <a:alpha val="0"/>
                </a:srgbClr>
              </a:clrTo>
            </a:clrChange>
          </a:blip>
          <a:srcRect l="17619" t="20755" r="8127" b="18867"/>
          <a:stretch>
            <a:fillRect/>
          </a:stretch>
        </p:blipFill>
        <p:spPr>
          <a:xfrm>
            <a:off x="2143108" y="4214818"/>
            <a:ext cx="4214842" cy="228601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spd="slow">
    <p:strips dir="ld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4261088"/>
          </a:xfrm>
        </p:spPr>
        <p:txBody>
          <a:bodyPr>
            <a:normAutofit/>
          </a:bodyPr>
          <a:lstStyle/>
          <a:p>
            <a:pPr algn="ctr"/>
            <a:r>
              <a:rPr lang="ru-RU" sz="5400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Что в детстве приобретешь,</a:t>
            </a:r>
            <a:r>
              <a:rPr lang="ru-RU" sz="5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5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5400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На то в старости обопрешься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80172214"/>
      </p:ext>
    </p:extLst>
  </p:cSld>
  <p:clrMapOvr>
    <a:masterClrMapping/>
  </p:clrMapOvr>
  <p:transition spd="slow">
    <p:strips dir="ld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7504" y="1"/>
            <a:ext cx="8856984" cy="732508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endParaRPr lang="ru-RU" sz="4000" b="1" dirty="0" smtClean="0">
              <a:solidFill>
                <a:srgbClr val="00B050"/>
              </a:solidFill>
            </a:endParaRPr>
          </a:p>
          <a:p>
            <a:pPr algn="ctr"/>
            <a:r>
              <a:rPr lang="ru-RU" sz="5400" b="1" dirty="0" smtClean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Какая мера массы больше кг или г ?</a:t>
            </a:r>
          </a:p>
          <a:p>
            <a:pPr algn="ctr"/>
            <a:endParaRPr lang="ru-RU" sz="4400" b="1" dirty="0" smtClean="0">
              <a:solidFill>
                <a:srgbClr val="0033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5400" b="1" dirty="0" smtClean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Сколько граммов в 1 кг?</a:t>
            </a:r>
          </a:p>
          <a:p>
            <a:pPr algn="ctr"/>
            <a:endParaRPr lang="ru-RU" sz="4400" b="1" dirty="0" smtClean="0">
              <a:solidFill>
                <a:srgbClr val="0033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5400" b="1" dirty="0" smtClean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 каких случаях мы используем измерения в граммах.</a:t>
            </a:r>
          </a:p>
          <a:p>
            <a:endParaRPr lang="ru-RU" dirty="0">
              <a:solidFill>
                <a:srgbClr val="00B050"/>
              </a:solidFill>
            </a:endParaRPr>
          </a:p>
        </p:txBody>
      </p:sp>
    </p:spTree>
  </p:cSld>
  <p:clrMapOvr>
    <a:masterClrMapping/>
  </p:clrMapOvr>
  <p:transition spd="slow">
    <p:strips dir="ld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олилиния 1"/>
          <p:cNvSpPr/>
          <p:nvPr/>
        </p:nvSpPr>
        <p:spPr>
          <a:xfrm>
            <a:off x="255588" y="1857375"/>
            <a:ext cx="8459787" cy="4654550"/>
          </a:xfrm>
          <a:custGeom>
            <a:avLst/>
            <a:gdLst>
              <a:gd name="connsiteX0" fmla="*/ 27709 w 8423564"/>
              <a:gd name="connsiteY0" fmla="*/ 4655127 h 4655127"/>
              <a:gd name="connsiteX1" fmla="*/ 0 w 8423564"/>
              <a:gd name="connsiteY1" fmla="*/ 3283527 h 4655127"/>
              <a:gd name="connsiteX2" fmla="*/ 2189018 w 8423564"/>
              <a:gd name="connsiteY2" fmla="*/ 3325091 h 4655127"/>
              <a:gd name="connsiteX3" fmla="*/ 2161309 w 8423564"/>
              <a:gd name="connsiteY3" fmla="*/ 1842654 h 4655127"/>
              <a:gd name="connsiteX4" fmla="*/ 4752109 w 8423564"/>
              <a:gd name="connsiteY4" fmla="*/ 1842654 h 4655127"/>
              <a:gd name="connsiteX5" fmla="*/ 4724400 w 8423564"/>
              <a:gd name="connsiteY5" fmla="*/ 0 h 4655127"/>
              <a:gd name="connsiteX6" fmla="*/ 8423564 w 8423564"/>
              <a:gd name="connsiteY6" fmla="*/ 27709 h 46551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423564" h="4655127">
                <a:moveTo>
                  <a:pt x="27709" y="4655127"/>
                </a:moveTo>
                <a:lnTo>
                  <a:pt x="0" y="3283527"/>
                </a:lnTo>
                <a:lnTo>
                  <a:pt x="2189018" y="3325091"/>
                </a:lnTo>
                <a:lnTo>
                  <a:pt x="2161309" y="1842654"/>
                </a:lnTo>
                <a:lnTo>
                  <a:pt x="4752109" y="1842654"/>
                </a:lnTo>
                <a:lnTo>
                  <a:pt x="4724400" y="0"/>
                </a:lnTo>
                <a:lnTo>
                  <a:pt x="8423564" y="27709"/>
                </a:lnTo>
              </a:path>
            </a:pathLst>
          </a:cu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ru-RU">
              <a:ln w="76200">
                <a:solidFill>
                  <a:schemeClr val="tx1"/>
                </a:solidFill>
              </a:ln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-214346" y="5380672"/>
            <a:ext cx="7715304" cy="1477328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sz="36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charset="0"/>
              </a:rPr>
              <a:t>Пока испытываю трудности</a:t>
            </a:r>
          </a:p>
          <a:p>
            <a:pPr algn="ctr">
              <a:defRPr/>
            </a:pPr>
            <a:endParaRPr lang="ru-RU" sz="5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ial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643042" y="3786190"/>
            <a:ext cx="7715304" cy="1477328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sz="36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charset="0"/>
              </a:rPr>
              <a:t>Хорошо, но могу лучше</a:t>
            </a:r>
          </a:p>
          <a:p>
            <a:pPr algn="ctr">
              <a:defRPr/>
            </a:pPr>
            <a:endParaRPr lang="ru-RU" sz="5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ial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643438" y="2000240"/>
            <a:ext cx="4214842" cy="1200329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sz="36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charset="0"/>
              </a:rPr>
              <a:t>Хочу знать</a:t>
            </a:r>
          </a:p>
          <a:p>
            <a:pPr algn="ctr">
              <a:defRPr/>
            </a:pPr>
            <a:r>
              <a:rPr lang="ru-RU" sz="36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charset="0"/>
              </a:rPr>
              <a:t> больше</a:t>
            </a:r>
            <a:endParaRPr lang="ru-RU" sz="5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ial" charset="0"/>
            </a:endParaRPr>
          </a:p>
        </p:txBody>
      </p:sp>
      <p:pic>
        <p:nvPicPr>
          <p:cNvPr id="9" name="Рисунок 8" descr="69703375_08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9512" y="188640"/>
            <a:ext cx="3384376" cy="4464496"/>
          </a:xfrm>
          <a:prstGeom prst="rect">
            <a:avLst/>
          </a:prstGeom>
        </p:spPr>
      </p:pic>
    </p:spTree>
  </p:cSld>
  <p:clrMapOvr>
    <a:masterClrMapping/>
  </p:clrMapOvr>
  <p:transition spd="med">
    <p:plus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1547214">
            <a:off x="2497379" y="1925495"/>
            <a:ext cx="6486641" cy="1143008"/>
          </a:xfrm>
        </p:spPr>
        <p:txBody>
          <a:bodyPr>
            <a:prstTxWarp prst="textInflateTop">
              <a:avLst/>
            </a:prstTxWarp>
            <a:noAutofit/>
          </a:bodyPr>
          <a:lstStyle/>
          <a:p>
            <a:pPr algn="ctr"/>
            <a:r>
              <a:rPr lang="ru-RU" sz="9600" i="1" dirty="0" smtClean="0">
                <a:ln w="28575">
                  <a:solidFill>
                    <a:schemeClr val="tx1"/>
                  </a:solidFill>
                </a:ln>
                <a:solidFill>
                  <a:srgbClr val="FFFF00"/>
                </a:solidFill>
                <a:latin typeface="Monotype Corsiva" pitchFamily="66" charset="0"/>
              </a:rPr>
              <a:t>Молодцы!</a:t>
            </a:r>
            <a:endParaRPr lang="ru-RU" sz="9600" i="1" dirty="0">
              <a:ln w="28575">
                <a:solidFill>
                  <a:schemeClr val="tx1"/>
                </a:solidFill>
              </a:ln>
              <a:solidFill>
                <a:srgbClr val="FFFF00"/>
              </a:solidFill>
              <a:latin typeface="Monotype Corsiva" pitchFamily="66" charset="0"/>
            </a:endParaRPr>
          </a:p>
        </p:txBody>
      </p:sp>
      <p:pic>
        <p:nvPicPr>
          <p:cNvPr id="8" name="Рисунок 7" descr="69703375_08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95536" y="188640"/>
            <a:ext cx="4122627" cy="6215106"/>
          </a:xfrm>
          <a:prstGeom prst="rect">
            <a:avLst/>
          </a:prstGeom>
        </p:spPr>
      </p:pic>
    </p:spTree>
  </p:cSld>
  <p:clrMapOvr>
    <a:masterClrMapping/>
  </p:clrMapOvr>
  <p:transition spd="slow">
    <p:strips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755576" y="332656"/>
            <a:ext cx="7920880" cy="6048672"/>
          </a:xfrm>
        </p:spPr>
        <p:txBody>
          <a:bodyPr>
            <a:noAutofit/>
          </a:bodyPr>
          <a:lstStyle/>
          <a:p>
            <a:pPr algn="ctr"/>
            <a:r>
              <a:rPr lang="ru-RU" sz="72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Что в детстве приобретешь,</a:t>
            </a:r>
            <a:br>
              <a:rPr lang="ru-RU" sz="72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72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На то в старости обопрешься</a:t>
            </a: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800" dirty="0" smtClean="0">
                <a:latin typeface="Times New Roman" pitchFamily="18" charset="0"/>
                <a:cs typeface="Times New Roman" pitchFamily="18" charset="0"/>
              </a:rPr>
            </a:br>
            <a:endParaRPr lang="ru-RU" sz="4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strips dir="ld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357166"/>
            <a:ext cx="8786874" cy="2000264"/>
          </a:xfrm>
        </p:spPr>
        <p:txBody>
          <a:bodyPr>
            <a:noAutofit/>
          </a:bodyPr>
          <a:lstStyle/>
          <a:p>
            <a:pPr algn="ctr"/>
            <a:r>
              <a:rPr lang="ru-RU" sz="6600" dirty="0" smtClean="0">
                <a:ln w="28575">
                  <a:solidFill>
                    <a:schemeClr val="tx1"/>
                  </a:solidFill>
                </a:ln>
                <a:solidFill>
                  <a:srgbClr val="FFFF00"/>
                </a:solidFill>
              </a:rPr>
              <a:t>Домашнее</a:t>
            </a:r>
            <a:r>
              <a:rPr lang="ru-RU" sz="6600" dirty="0" smtClean="0">
                <a:ln w="28575">
                  <a:solidFill>
                    <a:schemeClr val="tx1"/>
                  </a:solidFill>
                </a:ln>
              </a:rPr>
              <a:t> </a:t>
            </a:r>
            <a:r>
              <a:rPr lang="ru-RU" sz="6600" dirty="0" smtClean="0">
                <a:ln w="28575">
                  <a:solidFill>
                    <a:schemeClr val="tx1"/>
                  </a:solidFill>
                </a:ln>
                <a:solidFill>
                  <a:srgbClr val="FFFF00"/>
                </a:solidFill>
              </a:rPr>
              <a:t>задание:</a:t>
            </a:r>
            <a:endParaRPr lang="ru-RU" sz="6600" dirty="0">
              <a:ln w="28575">
                <a:solidFill>
                  <a:schemeClr val="tx1"/>
                </a:solidFill>
              </a:ln>
              <a:solidFill>
                <a:srgbClr val="FFFF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643174" y="2780928"/>
            <a:ext cx="4449106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8800" b="1" dirty="0" smtClean="0">
                <a:ln w="19050">
                  <a:solidFill>
                    <a:schemeClr val="tx1"/>
                  </a:solidFill>
                </a:ln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№ 10</a:t>
            </a:r>
            <a:endParaRPr lang="ru-RU" sz="8800" b="1" dirty="0">
              <a:ln w="19050">
                <a:solidFill>
                  <a:schemeClr val="tx1"/>
                </a:solidFill>
              </a:ln>
              <a:solidFill>
                <a:srgbClr val="0000CC"/>
              </a:solidFill>
            </a:endParaRPr>
          </a:p>
        </p:txBody>
      </p:sp>
    </p:spTree>
  </p:cSld>
  <p:clrMapOvr>
    <a:masterClrMapping/>
  </p:clrMapOvr>
  <p:transition spd="slow">
    <p:strips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Равнобедренный треугольник 7"/>
          <p:cNvSpPr/>
          <p:nvPr/>
        </p:nvSpPr>
        <p:spPr>
          <a:xfrm>
            <a:off x="1619672" y="908720"/>
            <a:ext cx="1872208" cy="1584176"/>
          </a:xfrm>
          <a:prstGeom prst="triangle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2339752" y="1628800"/>
            <a:ext cx="6480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/>
              <a:t>73</a:t>
            </a:r>
            <a:endParaRPr lang="ru-RU" sz="2800" b="1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4355976" y="908720"/>
            <a:ext cx="1440160" cy="136815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4644008" y="1196752"/>
            <a:ext cx="7920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/>
              <a:t>6</a:t>
            </a:r>
            <a:endParaRPr lang="ru-RU" sz="3200" b="1" dirty="0"/>
          </a:p>
        </p:txBody>
      </p:sp>
      <p:sp>
        <p:nvSpPr>
          <p:cNvPr id="12" name="Равнобедренный треугольник 11"/>
          <p:cNvSpPr/>
          <p:nvPr/>
        </p:nvSpPr>
        <p:spPr>
          <a:xfrm>
            <a:off x="6732240" y="620688"/>
            <a:ext cx="1872208" cy="2376264"/>
          </a:xfrm>
          <a:prstGeom prst="triangle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TextBox 12"/>
          <p:cNvSpPr txBox="1"/>
          <p:nvPr/>
        </p:nvSpPr>
        <p:spPr>
          <a:xfrm>
            <a:off x="7380312" y="1772816"/>
            <a:ext cx="7200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/>
              <a:t>55</a:t>
            </a:r>
            <a:endParaRPr lang="ru-RU" sz="3200" b="1" dirty="0"/>
          </a:p>
        </p:txBody>
      </p:sp>
      <p:sp>
        <p:nvSpPr>
          <p:cNvPr id="14" name="Овал 13"/>
          <p:cNvSpPr/>
          <p:nvPr/>
        </p:nvSpPr>
        <p:spPr>
          <a:xfrm>
            <a:off x="1691680" y="3429000"/>
            <a:ext cx="2160240" cy="2016224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TextBox 14"/>
          <p:cNvSpPr txBox="1"/>
          <p:nvPr/>
        </p:nvSpPr>
        <p:spPr>
          <a:xfrm>
            <a:off x="2267744" y="4005064"/>
            <a:ext cx="10081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/>
              <a:t>17</a:t>
            </a:r>
            <a:endParaRPr lang="ru-RU" sz="3600" b="1" dirty="0"/>
          </a:p>
        </p:txBody>
      </p:sp>
      <p:sp>
        <p:nvSpPr>
          <p:cNvPr id="16" name="Шестиугольник 15"/>
          <p:cNvSpPr/>
          <p:nvPr/>
        </p:nvSpPr>
        <p:spPr>
          <a:xfrm>
            <a:off x="4355976" y="3933056"/>
            <a:ext cx="1800200" cy="1296144"/>
          </a:xfrm>
          <a:prstGeom prst="hexagon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4932040" y="4221088"/>
            <a:ext cx="8640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/>
              <a:t>4</a:t>
            </a:r>
            <a:endParaRPr lang="ru-RU" sz="3200" b="1" dirty="0"/>
          </a:p>
        </p:txBody>
      </p:sp>
      <p:sp>
        <p:nvSpPr>
          <p:cNvPr id="18" name="Блок-схема: ручное управление 17"/>
          <p:cNvSpPr/>
          <p:nvPr/>
        </p:nvSpPr>
        <p:spPr>
          <a:xfrm>
            <a:off x="6444208" y="3789040"/>
            <a:ext cx="2376264" cy="1152128"/>
          </a:xfrm>
          <a:prstGeom prst="flowChartManualOperation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TextBox 18"/>
          <p:cNvSpPr txBox="1"/>
          <p:nvPr/>
        </p:nvSpPr>
        <p:spPr>
          <a:xfrm>
            <a:off x="7164288" y="4077072"/>
            <a:ext cx="10081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/>
              <a:t>29</a:t>
            </a:r>
            <a:endParaRPr lang="ru-RU" sz="3600" b="1" dirty="0"/>
          </a:p>
        </p:txBody>
      </p:sp>
      <p:sp>
        <p:nvSpPr>
          <p:cNvPr id="20" name="TextBox 19"/>
          <p:cNvSpPr txBox="1"/>
          <p:nvPr/>
        </p:nvSpPr>
        <p:spPr>
          <a:xfrm>
            <a:off x="251520" y="5589240"/>
            <a:ext cx="122413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b="1" dirty="0" smtClean="0">
                <a:solidFill>
                  <a:srgbClr val="FF0000"/>
                </a:solidFill>
              </a:rPr>
              <a:t>18</a:t>
            </a:r>
            <a:endParaRPr lang="ru-RU" sz="6000" b="1" dirty="0">
              <a:solidFill>
                <a:srgbClr val="FF0000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1979712" y="5589240"/>
            <a:ext cx="108012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b="1" dirty="0" smtClean="0">
                <a:solidFill>
                  <a:srgbClr val="FF0000"/>
                </a:solidFill>
              </a:rPr>
              <a:t>3</a:t>
            </a:r>
            <a:endParaRPr lang="ru-RU" sz="6000" b="1" dirty="0">
              <a:solidFill>
                <a:srgbClr val="FF0000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3707904" y="5589240"/>
            <a:ext cx="129614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b="1" dirty="0" smtClean="0">
                <a:solidFill>
                  <a:srgbClr val="FF0000"/>
                </a:solidFill>
              </a:rPr>
              <a:t>51</a:t>
            </a:r>
            <a:endParaRPr lang="ru-RU" sz="6000" b="1" dirty="0">
              <a:solidFill>
                <a:srgbClr val="FF0000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5580112" y="5589240"/>
            <a:ext cx="122413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b="1" dirty="0" smtClean="0">
                <a:solidFill>
                  <a:srgbClr val="FF0000"/>
                </a:solidFill>
              </a:rPr>
              <a:t>80</a:t>
            </a:r>
            <a:endParaRPr lang="ru-RU" sz="6000" b="1" dirty="0">
              <a:solidFill>
                <a:srgbClr val="FF0000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7452320" y="5589240"/>
            <a:ext cx="115212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b="1" dirty="0" smtClean="0">
                <a:solidFill>
                  <a:srgbClr val="FF0000"/>
                </a:solidFill>
              </a:rPr>
              <a:t>20</a:t>
            </a:r>
            <a:endParaRPr lang="ru-RU" sz="60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 spd="slow">
    <p:strips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980728"/>
            <a:ext cx="7239000" cy="484632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9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47670</a:t>
            </a:r>
          </a:p>
          <a:p>
            <a:pPr marL="0" indent="0" algn="ctr">
              <a:buNone/>
            </a:pPr>
            <a:r>
              <a:rPr lang="ru-RU" sz="96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154321</a:t>
            </a:r>
          </a:p>
          <a:p>
            <a:pPr marL="0" indent="0" algn="ctr">
              <a:buNone/>
            </a:pPr>
            <a:r>
              <a:rPr lang="ru-RU" sz="96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5980705</a:t>
            </a:r>
            <a:endParaRPr lang="ru-RU" sz="9600" b="1" dirty="0"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3367613"/>
      </p:ext>
    </p:extLst>
  </p:cSld>
  <p:clrMapOvr>
    <a:masterClrMapping/>
  </p:clrMapOvr>
  <p:transition spd="slow">
    <p:strips dir="ld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357166"/>
            <a:ext cx="8786874" cy="1143008"/>
          </a:xfrm>
        </p:spPr>
        <p:txBody>
          <a:bodyPr>
            <a:noAutofit/>
          </a:bodyPr>
          <a:lstStyle/>
          <a:p>
            <a:pPr algn="ctr"/>
            <a:r>
              <a:rPr lang="ru-RU" sz="6600" dirty="0" smtClean="0">
                <a:ln w="28575">
                  <a:solidFill>
                    <a:sysClr val="windowText" lastClr="000000"/>
                  </a:solidFill>
                </a:ln>
              </a:rPr>
              <a:t>Что легче?</a:t>
            </a:r>
            <a:endParaRPr lang="ru-RU" sz="6600" dirty="0">
              <a:ln w="28575">
                <a:solidFill>
                  <a:sysClr val="windowText" lastClr="000000"/>
                </a:solidFill>
              </a:ln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214414" y="1714488"/>
            <a:ext cx="1555234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6000" b="1" dirty="0" smtClean="0">
                <a:ln w="1905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1 кг</a:t>
            </a:r>
            <a:endParaRPr lang="ru-RU" sz="6000" b="1" dirty="0">
              <a:solidFill>
                <a:srgbClr val="FFC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643702" y="1714488"/>
            <a:ext cx="1555234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6000" b="1" dirty="0" smtClean="0">
                <a:ln w="19050">
                  <a:solidFill>
                    <a:sysClr val="windowText" lastClr="000000"/>
                  </a:solidFill>
                </a:ln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1 кг</a:t>
            </a:r>
            <a:endParaRPr lang="ru-RU" sz="6000" b="1" dirty="0">
              <a:ln w="19050">
                <a:solidFill>
                  <a:sysClr val="windowText" lastClr="000000"/>
                </a:solidFill>
              </a:ln>
              <a:solidFill>
                <a:srgbClr val="FFC0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929058" y="3786190"/>
            <a:ext cx="886781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9600" b="1" dirty="0" smtClean="0">
                <a:ln w="19050">
                  <a:solidFill>
                    <a:sysClr val="windowText" lastClr="000000"/>
                  </a:solidFill>
                </a:ln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9600" b="1" dirty="0">
              <a:ln w="19050">
                <a:solidFill>
                  <a:sysClr val="windowText" lastClr="000000"/>
                </a:solidFill>
              </a:ln>
              <a:solidFill>
                <a:srgbClr val="FFC000"/>
              </a:solidFill>
            </a:endParaRPr>
          </a:p>
        </p:txBody>
      </p:sp>
      <p:pic>
        <p:nvPicPr>
          <p:cNvPr id="7" name="Рисунок 6" descr="1306318491_zhelezo (1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00034" y="3000372"/>
            <a:ext cx="3071834" cy="307183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Рисунок 7" descr="129724231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000628" y="2643182"/>
            <a:ext cx="3810010" cy="381001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spd="slow">
    <p:strips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http://im8-tub.yandex.net/i?id=57853947-12-2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472" y="714356"/>
            <a:ext cx="2014549" cy="1357322"/>
          </a:xfrm>
          <a:prstGeom prst="rect">
            <a:avLst/>
          </a:prstGeom>
          <a:noFill/>
        </p:spPr>
      </p:pic>
      <p:pic>
        <p:nvPicPr>
          <p:cNvPr id="19460" name="Picture 4" descr="http://im0-tub.yandex.net/i?id=298752109-06-2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4348" y="2409882"/>
            <a:ext cx="1500198" cy="1590612"/>
          </a:xfrm>
          <a:prstGeom prst="rect">
            <a:avLst/>
          </a:prstGeom>
          <a:noFill/>
        </p:spPr>
      </p:pic>
      <p:pic>
        <p:nvPicPr>
          <p:cNvPr id="19464" name="Picture 8" descr="http://im2-tub.yandex.net/i?id=56814523-12-2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57224" y="4286256"/>
            <a:ext cx="1143008" cy="1390651"/>
          </a:xfrm>
          <a:prstGeom prst="rect">
            <a:avLst/>
          </a:prstGeom>
          <a:noFill/>
        </p:spPr>
      </p:pic>
      <p:sp>
        <p:nvSpPr>
          <p:cNvPr id="10" name="Равно 9"/>
          <p:cNvSpPr/>
          <p:nvPr/>
        </p:nvSpPr>
        <p:spPr>
          <a:xfrm>
            <a:off x="2928926" y="2857496"/>
            <a:ext cx="914400" cy="914400"/>
          </a:xfrm>
          <a:prstGeom prst="mathEqua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1" name="Равно 10"/>
          <p:cNvSpPr/>
          <p:nvPr/>
        </p:nvSpPr>
        <p:spPr>
          <a:xfrm>
            <a:off x="3071802" y="928670"/>
            <a:ext cx="914400" cy="914400"/>
          </a:xfrm>
          <a:prstGeom prst="mathEqua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2" name="Равно 11"/>
          <p:cNvSpPr/>
          <p:nvPr/>
        </p:nvSpPr>
        <p:spPr>
          <a:xfrm>
            <a:off x="2857488" y="4572008"/>
            <a:ext cx="914400" cy="914400"/>
          </a:xfrm>
          <a:prstGeom prst="mathEqua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4097" name="Rectangle 1"/>
          <p:cNvSpPr>
            <a:spLocks noChangeArrowheads="1"/>
          </p:cNvSpPr>
          <p:nvPr/>
        </p:nvSpPr>
        <p:spPr bwMode="auto">
          <a:xfrm>
            <a:off x="4071934" y="1071546"/>
            <a:ext cx="1428760" cy="8290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92188" algn="l"/>
              </a:tabLst>
            </a:pPr>
            <a:r>
              <a:rPr kumimoji="0" lang="ru-RU" sz="4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1000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3786182" y="3000372"/>
            <a:ext cx="150019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4800" dirty="0" smtClean="0">
                <a:solidFill>
                  <a:prstClr val="black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5000</a:t>
            </a:r>
            <a:endParaRPr lang="ru-RU" dirty="0" smtClean="0">
              <a:solidFill>
                <a:prstClr val="black"/>
              </a:solidFill>
              <a:latin typeface="Arial" pitchFamily="34" charset="0"/>
            </a:endParaRPr>
          </a:p>
        </p:txBody>
      </p:sp>
      <p:sp>
        <p:nvSpPr>
          <p:cNvPr id="4099" name="Rectangle 3"/>
          <p:cNvSpPr>
            <a:spLocks noChangeArrowheads="1"/>
          </p:cNvSpPr>
          <p:nvPr/>
        </p:nvSpPr>
        <p:spPr bwMode="auto">
          <a:xfrm>
            <a:off x="3929058" y="4643446"/>
            <a:ext cx="928662" cy="8441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671638" algn="l"/>
              </a:tabLst>
            </a:pPr>
            <a:r>
              <a:rPr kumimoji="0" lang="ru-RU" sz="4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60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 flipH="1">
            <a:off x="5286380" y="3071811"/>
            <a:ext cx="107157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4800" dirty="0" smtClean="0">
                <a:solidFill>
                  <a:prstClr val="black"/>
                </a:solidFill>
              </a:rPr>
              <a:t>кг</a:t>
            </a:r>
            <a:endParaRPr lang="ru-RU" sz="4800" dirty="0">
              <a:solidFill>
                <a:prstClr val="black"/>
              </a:solidFill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4786314" y="4714884"/>
            <a:ext cx="100013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4800" dirty="0" smtClean="0">
                <a:solidFill>
                  <a:prstClr val="black"/>
                </a:solidFill>
              </a:rPr>
              <a:t>кг</a:t>
            </a:r>
            <a:endParaRPr lang="ru-RU" sz="4800" dirty="0">
              <a:solidFill>
                <a:prstClr val="black"/>
              </a:solidFill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4714876" y="4643446"/>
            <a:ext cx="914400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5500694" y="1120383"/>
            <a:ext cx="1142976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022725" algn="l"/>
              </a:tabLst>
            </a:pPr>
            <a:r>
              <a:rPr kumimoji="0" lang="ru-RU" sz="4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кг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5500694" y="1071546"/>
            <a:ext cx="914400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5214942" y="3000372"/>
            <a:ext cx="914400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slow">
    <p:strips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19" grpId="0" animBg="1"/>
      <p:bldP spid="2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http://im3-tub.yandex.net/i?id=378896343-10-2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910" y="785794"/>
            <a:ext cx="1643074" cy="1643074"/>
          </a:xfrm>
          <a:prstGeom prst="rect">
            <a:avLst/>
          </a:prstGeom>
          <a:noFill/>
        </p:spPr>
      </p:pic>
      <p:pic>
        <p:nvPicPr>
          <p:cNvPr id="20484" name="Picture 4" descr="http://im3-tub.yandex.net/i?id=260767837-11-2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2910" y="2857496"/>
            <a:ext cx="1362075" cy="1428750"/>
          </a:xfrm>
          <a:prstGeom prst="rect">
            <a:avLst/>
          </a:prstGeom>
          <a:noFill/>
        </p:spPr>
      </p:pic>
      <p:pic>
        <p:nvPicPr>
          <p:cNvPr id="20486" name="Picture 6" descr="http://im0-tub.yandex.net/i?id=57131501-14-2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42910" y="4857760"/>
            <a:ext cx="1917884" cy="1571636"/>
          </a:xfrm>
          <a:prstGeom prst="rect">
            <a:avLst/>
          </a:prstGeom>
          <a:noFill/>
        </p:spPr>
      </p:pic>
      <p:sp>
        <p:nvSpPr>
          <p:cNvPr id="5" name="Равно 4"/>
          <p:cNvSpPr/>
          <p:nvPr/>
        </p:nvSpPr>
        <p:spPr>
          <a:xfrm>
            <a:off x="2786050" y="4857760"/>
            <a:ext cx="914400" cy="914400"/>
          </a:xfrm>
          <a:prstGeom prst="mathEqua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6" name="Равно 5"/>
          <p:cNvSpPr/>
          <p:nvPr/>
        </p:nvSpPr>
        <p:spPr>
          <a:xfrm>
            <a:off x="2857488" y="3000372"/>
            <a:ext cx="914400" cy="914400"/>
          </a:xfrm>
          <a:prstGeom prst="mathEqua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7" name="Равно 6"/>
          <p:cNvSpPr/>
          <p:nvPr/>
        </p:nvSpPr>
        <p:spPr>
          <a:xfrm>
            <a:off x="2857488" y="1214422"/>
            <a:ext cx="914400" cy="914400"/>
          </a:xfrm>
          <a:prstGeom prst="mathEqua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714744" y="1214422"/>
            <a:ext cx="64294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  <a:tabLst>
                <a:tab pos="992188" algn="l"/>
                <a:tab pos="2970213" algn="ctr"/>
              </a:tabLst>
            </a:pPr>
            <a:r>
              <a:rPr lang="ru-RU" sz="4800" dirty="0" smtClean="0">
                <a:solidFill>
                  <a:prstClr val="black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2</a:t>
            </a:r>
            <a:endParaRPr lang="ru-RU" dirty="0" smtClean="0">
              <a:solidFill>
                <a:prstClr val="black"/>
              </a:solidFill>
              <a:latin typeface="Arial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3786182" y="3143248"/>
            <a:ext cx="928694" cy="8631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  <a:tabLst>
                <a:tab pos="3735388" algn="l"/>
              </a:tabLst>
            </a:pPr>
            <a:r>
              <a:rPr lang="ru-RU" sz="4800" dirty="0" smtClean="0">
                <a:solidFill>
                  <a:prstClr val="black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12</a:t>
            </a:r>
            <a:endParaRPr lang="ru-RU" dirty="0" smtClean="0">
              <a:solidFill>
                <a:prstClr val="black"/>
              </a:solidFill>
              <a:latin typeface="Arial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3714744" y="5000636"/>
            <a:ext cx="121444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800" dirty="0" smtClean="0"/>
              <a:t>500</a:t>
            </a:r>
            <a:endParaRPr lang="ru-RU" sz="4800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4643438" y="3214687"/>
            <a:ext cx="100013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800" dirty="0" smtClean="0"/>
              <a:t>кг</a:t>
            </a:r>
            <a:endParaRPr lang="ru-RU" sz="4800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4214810" y="1285861"/>
            <a:ext cx="114300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4800" dirty="0" smtClean="0">
                <a:solidFill>
                  <a:prstClr val="black"/>
                </a:solidFill>
              </a:rPr>
              <a:t>кг</a:t>
            </a:r>
            <a:endParaRPr lang="ru-RU" sz="4800" dirty="0">
              <a:solidFill>
                <a:prstClr val="black"/>
              </a:solidFill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4286248" y="1214422"/>
            <a:ext cx="914400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4643438" y="3000372"/>
            <a:ext cx="914400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076" name="Rectangle 4"/>
          <p:cNvSpPr>
            <a:spLocks noChangeArrowheads="1"/>
          </p:cNvSpPr>
          <p:nvPr/>
        </p:nvSpPr>
        <p:spPr bwMode="auto">
          <a:xfrm>
            <a:off x="4857752" y="5092034"/>
            <a:ext cx="71438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4800" dirty="0" smtClean="0">
                <a:latin typeface="Calibri" pitchFamily="34" charset="0"/>
                <a:cs typeface="Times New Roman" pitchFamily="18" charset="0"/>
              </a:rPr>
              <a:t>кг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4900618" y="5038133"/>
            <a:ext cx="914400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</p:cSld>
  <p:clrMapOvr>
    <a:masterClrMapping/>
  </p:clrMapOvr>
  <p:transition spd="slow">
    <p:strips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8" grpId="0" animBg="1"/>
      <p:bldP spid="2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285728"/>
            <a:ext cx="8572560" cy="2135160"/>
          </a:xfrm>
        </p:spPr>
        <p:txBody>
          <a:bodyPr>
            <a:noAutofit/>
          </a:bodyPr>
          <a:lstStyle/>
          <a:p>
            <a:pPr algn="ctr"/>
            <a:r>
              <a:rPr lang="ru-RU" sz="7200" dirty="0" smtClean="0">
                <a:ln w="28575">
                  <a:solidFill>
                    <a:sysClr val="windowText" lastClr="000000"/>
                  </a:solidFill>
                </a:ln>
                <a:solidFill>
                  <a:srgbClr val="0000CC"/>
                </a:solidFill>
              </a:rPr>
              <a:t>Единицы массы</a:t>
            </a:r>
            <a:br>
              <a:rPr lang="ru-RU" sz="7200" dirty="0" smtClean="0">
                <a:ln w="28575">
                  <a:solidFill>
                    <a:sysClr val="windowText" lastClr="000000"/>
                  </a:solidFill>
                </a:ln>
                <a:solidFill>
                  <a:srgbClr val="0000CC"/>
                </a:solidFill>
              </a:rPr>
            </a:br>
            <a:r>
              <a:rPr lang="ru-RU" sz="7200" dirty="0" smtClean="0">
                <a:ln w="28575">
                  <a:solidFill>
                    <a:sysClr val="windowText" lastClr="000000"/>
                  </a:solidFill>
                </a:ln>
                <a:solidFill>
                  <a:srgbClr val="0000CC"/>
                </a:solidFill>
              </a:rPr>
              <a:t>ГРАММ</a:t>
            </a:r>
            <a:endParaRPr lang="ru-RU" sz="7200" dirty="0">
              <a:ln w="28575">
                <a:solidFill>
                  <a:sysClr val="windowText" lastClr="000000"/>
                </a:solidFill>
              </a:ln>
              <a:solidFill>
                <a:srgbClr val="0000CC"/>
              </a:solidFill>
            </a:endParaRPr>
          </a:p>
        </p:txBody>
      </p:sp>
      <p:pic>
        <p:nvPicPr>
          <p:cNvPr id="4" name="Рисунок 3" descr="giri_189x200_pc.jp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084168" y="3645024"/>
            <a:ext cx="2016224" cy="1690686"/>
          </a:xfrm>
          <a:prstGeom prst="rect">
            <a:avLst/>
          </a:prstGeom>
        </p:spPr>
      </p:pic>
      <p:pic>
        <p:nvPicPr>
          <p:cNvPr id="5" name="Рисунок 4" descr="media.go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728192" y="4018769"/>
            <a:ext cx="2843808" cy="2686219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0" y="2420888"/>
            <a:ext cx="91440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-познакомиться с новой единицей массы – граммом и узнать разницу между килограммом и граммом</a:t>
            </a:r>
          </a:p>
        </p:txBody>
      </p:sp>
    </p:spTree>
  </p:cSld>
  <p:clrMapOvr>
    <a:masterClrMapping/>
  </p:clrMapOvr>
  <p:transition spd="slow">
    <p:strips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564904"/>
            <a:ext cx="9144000" cy="1864228"/>
          </a:xfrm>
        </p:spPr>
        <p:txBody>
          <a:bodyPr>
            <a:noAutofit/>
          </a:bodyPr>
          <a:lstStyle/>
          <a:p>
            <a:pPr algn="ctr"/>
            <a:r>
              <a:rPr lang="ru-RU" sz="10000" dirty="0" smtClean="0">
                <a:ln w="28575">
                  <a:solidFill>
                    <a:schemeClr val="tx2">
                      <a:shade val="20000"/>
                      <a:satMod val="120000"/>
                    </a:schemeClr>
                  </a:solidFill>
                </a:ln>
              </a:rPr>
              <a:t/>
            </a:r>
            <a:br>
              <a:rPr lang="ru-RU" sz="10000" dirty="0" smtClean="0">
                <a:ln w="28575">
                  <a:solidFill>
                    <a:schemeClr val="tx2">
                      <a:shade val="20000"/>
                      <a:satMod val="120000"/>
                    </a:schemeClr>
                  </a:solidFill>
                </a:ln>
              </a:rPr>
            </a:br>
            <a:r>
              <a:rPr lang="ru-RU" sz="10000" dirty="0" smtClean="0">
                <a:ln w="28575">
                  <a:solidFill>
                    <a:schemeClr val="tx2">
                      <a:shade val="20000"/>
                      <a:satMod val="120000"/>
                    </a:schemeClr>
                  </a:solidFill>
                </a:ln>
              </a:rPr>
              <a:t/>
            </a:r>
            <a:br>
              <a:rPr lang="ru-RU" sz="10000" dirty="0" smtClean="0">
                <a:ln w="28575">
                  <a:solidFill>
                    <a:schemeClr val="tx2">
                      <a:shade val="20000"/>
                      <a:satMod val="120000"/>
                    </a:schemeClr>
                  </a:solidFill>
                </a:ln>
              </a:rPr>
            </a:br>
            <a:r>
              <a:rPr lang="ru-RU" sz="10000" dirty="0" smtClean="0">
                <a:ln w="28575">
                  <a:solidFill>
                    <a:schemeClr val="tx2">
                      <a:shade val="20000"/>
                      <a:satMod val="120000"/>
                    </a:schemeClr>
                  </a:solidFill>
                </a:ln>
              </a:rPr>
              <a:t/>
            </a:r>
            <a:br>
              <a:rPr lang="ru-RU" sz="10000" dirty="0" smtClean="0">
                <a:ln w="28575">
                  <a:solidFill>
                    <a:schemeClr val="tx2">
                      <a:shade val="20000"/>
                      <a:satMod val="120000"/>
                    </a:schemeClr>
                  </a:solidFill>
                </a:ln>
              </a:rPr>
            </a:br>
            <a:r>
              <a:rPr lang="ru-RU" sz="10000" dirty="0" smtClean="0">
                <a:ln w="28575">
                  <a:solidFill>
                    <a:schemeClr val="tx2">
                      <a:shade val="20000"/>
                      <a:satMod val="120000"/>
                    </a:schemeClr>
                  </a:solidFill>
                </a:ln>
              </a:rPr>
              <a:t/>
            </a:r>
            <a:br>
              <a:rPr lang="ru-RU" sz="10000" dirty="0" smtClean="0">
                <a:ln w="28575">
                  <a:solidFill>
                    <a:schemeClr val="tx2">
                      <a:shade val="20000"/>
                      <a:satMod val="120000"/>
                    </a:schemeClr>
                  </a:solidFill>
                </a:ln>
              </a:rPr>
            </a:br>
            <a:r>
              <a:rPr lang="ru-RU" sz="10000" dirty="0" smtClean="0">
                <a:ln w="28575">
                  <a:solidFill>
                    <a:schemeClr val="tx2">
                      <a:shade val="20000"/>
                      <a:satMod val="120000"/>
                    </a:schemeClr>
                  </a:solidFill>
                </a:ln>
              </a:rPr>
              <a:t/>
            </a:r>
            <a:br>
              <a:rPr lang="ru-RU" sz="10000" dirty="0" smtClean="0">
                <a:ln w="28575">
                  <a:solidFill>
                    <a:schemeClr val="tx2">
                      <a:shade val="20000"/>
                      <a:satMod val="120000"/>
                    </a:schemeClr>
                  </a:solidFill>
                </a:ln>
              </a:rPr>
            </a:br>
            <a:r>
              <a:rPr lang="ru-RU" sz="15000" dirty="0" smtClean="0">
                <a:ln w="28575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solidFill>
                  <a:srgbClr val="002060"/>
                </a:solidFill>
              </a:rPr>
              <a:t>1</a:t>
            </a:r>
            <a:r>
              <a:rPr lang="ru-RU" sz="10000" dirty="0" smtClean="0">
                <a:ln w="28575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solidFill>
                  <a:srgbClr val="002060"/>
                </a:solidFill>
              </a:rPr>
              <a:t>КГ=</a:t>
            </a:r>
            <a:r>
              <a:rPr lang="ru-RU" sz="15000" dirty="0" smtClean="0">
                <a:ln w="28575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solidFill>
                  <a:srgbClr val="002060"/>
                </a:solidFill>
              </a:rPr>
              <a:t>1000</a:t>
            </a:r>
            <a:r>
              <a:rPr lang="ru-RU" sz="10000" dirty="0" smtClean="0">
                <a:ln w="28575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solidFill>
                  <a:srgbClr val="002060"/>
                </a:solidFill>
              </a:rPr>
              <a:t>г</a:t>
            </a:r>
            <a:endParaRPr lang="ru-RU" sz="10000" dirty="0">
              <a:ln w="28575">
                <a:solidFill>
                  <a:schemeClr val="tx2">
                    <a:shade val="20000"/>
                    <a:satMod val="120000"/>
                  </a:schemeClr>
                </a:solidFill>
              </a:ln>
              <a:solidFill>
                <a:srgbClr val="002060"/>
              </a:solidFill>
            </a:endParaRPr>
          </a:p>
        </p:txBody>
      </p:sp>
    </p:spTree>
  </p:cSld>
  <p:clrMapOvr>
    <a:masterClrMapping/>
  </p:clrMapOvr>
  <p:transition spd="slow">
    <p:strips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зящная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Изящная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887</TotalTime>
  <Words>140</Words>
  <Application>Microsoft Office PowerPoint</Application>
  <PresentationFormat>Экран (4:3)</PresentationFormat>
  <Paragraphs>65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20</vt:i4>
      </vt:variant>
    </vt:vector>
  </HeadingPairs>
  <TitlesOfParts>
    <vt:vector size="22" baseType="lpstr">
      <vt:lpstr>Изящная</vt:lpstr>
      <vt:lpstr>1_Изящная</vt:lpstr>
      <vt:lpstr>Презентация PowerPoint</vt:lpstr>
      <vt:lpstr>Что в детстве приобретешь, На то в старости обопрешься </vt:lpstr>
      <vt:lpstr>Презентация PowerPoint</vt:lpstr>
      <vt:lpstr>Презентация PowerPoint</vt:lpstr>
      <vt:lpstr>Что легче?</vt:lpstr>
      <vt:lpstr>Презентация PowerPoint</vt:lpstr>
      <vt:lpstr>Презентация PowerPoint</vt:lpstr>
      <vt:lpstr>Единицы массы ГРАММ</vt:lpstr>
      <vt:lpstr>     1КГ=1000г</vt:lpstr>
      <vt:lpstr>Виды весов</vt:lpstr>
      <vt:lpstr>Презентация PowerPoint</vt:lpstr>
      <vt:lpstr>Презентация PowerPoint</vt:lpstr>
      <vt:lpstr>Презентация PowerPoint</vt:lpstr>
      <vt:lpstr>Презентация PowerPoint</vt:lpstr>
      <vt:lpstr>     гири бывают разные</vt:lpstr>
      <vt:lpstr>Что в детстве приобретешь, На то в старости обопрешься </vt:lpstr>
      <vt:lpstr>Презентация PowerPoint</vt:lpstr>
      <vt:lpstr>Презентация PowerPoint</vt:lpstr>
      <vt:lpstr>Молодцы!</vt:lpstr>
      <vt:lpstr>Домашнее задание: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УРОК   МАТЕМАТИКИ    В 3 КЛАССЕ </dc:title>
  <dc:creator>лена</dc:creator>
  <cp:lastModifiedBy>Пользователь</cp:lastModifiedBy>
  <cp:revision>90</cp:revision>
  <dcterms:created xsi:type="dcterms:W3CDTF">2012-03-13T15:45:41Z</dcterms:created>
  <dcterms:modified xsi:type="dcterms:W3CDTF">2014-11-20T19:01:53Z</dcterms:modified>
</cp:coreProperties>
</file>