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8" autoAdjust="0"/>
    <p:restoredTop sz="86420" autoAdjust="0"/>
  </p:normalViewPr>
  <p:slideViewPr>
    <p:cSldViewPr>
      <p:cViewPr varScale="1">
        <p:scale>
          <a:sx n="64" d="100"/>
          <a:sy n="64" d="100"/>
        </p:scale>
        <p:origin x="-12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5875D-CDA9-40B7-B616-0BE4A6853A06}" type="datetimeFigureOut">
              <a:rPr lang="ru-RU" smtClean="0"/>
              <a:pPr/>
              <a:t>18.04.2013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F3E74-307D-4F98-A888-6556BF26A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5875D-CDA9-40B7-B616-0BE4A6853A06}" type="datetimeFigureOut">
              <a:rPr lang="ru-RU" smtClean="0"/>
              <a:pPr/>
              <a:t>18.04.2013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F3E74-307D-4F98-A888-6556BF26A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5875D-CDA9-40B7-B616-0BE4A6853A06}" type="datetimeFigureOut">
              <a:rPr lang="ru-RU" smtClean="0"/>
              <a:pPr/>
              <a:t>18.04.2013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F3E74-307D-4F98-A888-6556BF26A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5875D-CDA9-40B7-B616-0BE4A6853A06}" type="datetimeFigureOut">
              <a:rPr lang="ru-RU" smtClean="0"/>
              <a:pPr/>
              <a:t>18.04.2013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F3E74-307D-4F98-A888-6556BF26A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5875D-CDA9-40B7-B616-0BE4A6853A06}" type="datetimeFigureOut">
              <a:rPr lang="ru-RU" smtClean="0"/>
              <a:pPr/>
              <a:t>18.04.2013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F3E74-307D-4F98-A888-6556BF26A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5875D-CDA9-40B7-B616-0BE4A6853A06}" type="datetimeFigureOut">
              <a:rPr lang="ru-RU" smtClean="0"/>
              <a:pPr/>
              <a:t>18.04.2013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F3E74-307D-4F98-A888-6556BF26A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5875D-CDA9-40B7-B616-0BE4A6853A06}" type="datetimeFigureOut">
              <a:rPr lang="ru-RU" smtClean="0"/>
              <a:pPr/>
              <a:t>18.04.2013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F3E74-307D-4F98-A888-6556BF26A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5875D-CDA9-40B7-B616-0BE4A6853A06}" type="datetimeFigureOut">
              <a:rPr lang="ru-RU" smtClean="0"/>
              <a:pPr/>
              <a:t>18.04.2013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F3E74-307D-4F98-A888-6556BF26A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5875D-CDA9-40B7-B616-0BE4A6853A06}" type="datetimeFigureOut">
              <a:rPr lang="ru-RU" smtClean="0"/>
              <a:pPr/>
              <a:t>18.04.2013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F3E74-307D-4F98-A888-6556BF26A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5875D-CDA9-40B7-B616-0BE4A6853A06}" type="datetimeFigureOut">
              <a:rPr lang="ru-RU" smtClean="0"/>
              <a:pPr/>
              <a:t>18.04.2013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F3E74-307D-4F98-A888-6556BF26A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5875D-CDA9-40B7-B616-0BE4A6853A06}" type="datetimeFigureOut">
              <a:rPr lang="ru-RU" smtClean="0"/>
              <a:pPr/>
              <a:t>18.04.2013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F3E74-307D-4F98-A888-6556BF26A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65875D-CDA9-40B7-B616-0BE4A6853A06}" type="datetimeFigureOut">
              <a:rPr lang="ru-RU" smtClean="0"/>
              <a:pPr/>
              <a:t>18.04.2013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8F3E74-307D-4F98-A888-6556BF26A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Подготовка к ЕГЭ.</a:t>
            </a:r>
            <a:r>
              <a:rPr lang="ru-RU" sz="3600" dirty="0">
                <a:ea typeface="Calibri"/>
                <a:cs typeface="Times New Roman"/>
              </a:rPr>
              <a:t/>
            </a:r>
            <a:br>
              <a:rPr lang="ru-RU" sz="3600" dirty="0">
                <a:ea typeface="Calibri"/>
                <a:cs typeface="Times New Roman"/>
              </a:rPr>
            </a:br>
            <a:r>
              <a:rPr lang="ru-RU" dirty="0" smtClean="0">
                <a:latin typeface="Times New Roman"/>
                <a:ea typeface="Calibri"/>
                <a:cs typeface="Times New Roman"/>
              </a:rPr>
              <a:t>Примерное  решение некоторых задач части С </a:t>
            </a:r>
            <a:r>
              <a:rPr lang="ru-RU" sz="3600" dirty="0">
                <a:ea typeface="Calibri"/>
                <a:cs typeface="Times New Roman"/>
              </a:rPr>
              <a:t/>
            </a:r>
            <a:br>
              <a:rPr lang="ru-RU" sz="3600" dirty="0">
                <a:ea typeface="Calibri"/>
                <a:cs typeface="Times New Roman"/>
              </a:rPr>
            </a:br>
            <a:r>
              <a:rPr lang="ru-RU" dirty="0" smtClean="0">
                <a:latin typeface="Times New Roman"/>
                <a:ea typeface="Calibri"/>
                <a:cs typeface="Times New Roman"/>
              </a:rPr>
              <a:t>на расчет электрических цепей  постоянного тока с конденсатором.</a:t>
            </a:r>
            <a:r>
              <a:rPr lang="ru-RU" sz="3600" dirty="0">
                <a:ea typeface="Calibri"/>
                <a:cs typeface="Times New Roman"/>
              </a:rPr>
              <a:t/>
            </a:r>
            <a:br>
              <a:rPr lang="ru-RU" sz="3600" dirty="0"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85852" y="4929198"/>
            <a:ext cx="6343672" cy="995354"/>
          </a:xfrm>
        </p:spPr>
        <p:txBody>
          <a:bodyPr>
            <a:noAutofit/>
          </a:bodyPr>
          <a:lstStyle/>
          <a:p>
            <a:r>
              <a:rPr lang="ru-RU" sz="2670" dirty="0" smtClean="0">
                <a:solidFill>
                  <a:schemeClr val="tx1"/>
                </a:solidFill>
                <a:latin typeface="Times New Roman" pitchFamily="18" charset="0"/>
              </a:rPr>
              <a:t>Новиков А.В. учитель </a:t>
            </a:r>
            <a:r>
              <a:rPr lang="ru-RU" sz="2670" smtClean="0">
                <a:solidFill>
                  <a:schemeClr val="tx1"/>
                </a:solidFill>
                <a:latin typeface="Times New Roman" pitchFamily="18" charset="0"/>
              </a:rPr>
              <a:t>физики </a:t>
            </a:r>
            <a:endParaRPr lang="ru-RU" sz="2670" smtClean="0">
              <a:solidFill>
                <a:schemeClr val="tx1"/>
              </a:solidFill>
              <a:latin typeface="Times New Roman" pitchFamily="18" charset="0"/>
            </a:endParaRPr>
          </a:p>
          <a:p>
            <a:r>
              <a:rPr lang="ru-RU" sz="2670" smtClean="0">
                <a:solidFill>
                  <a:schemeClr val="tx1"/>
                </a:solidFill>
                <a:latin typeface="Times New Roman" pitchFamily="18" charset="0"/>
              </a:rPr>
              <a:t>Лицей </a:t>
            </a:r>
            <a:r>
              <a:rPr lang="ru-RU" sz="2670" dirty="0" smtClean="0">
                <a:solidFill>
                  <a:schemeClr val="tx1"/>
                </a:solidFill>
                <a:latin typeface="Times New Roman" pitchFamily="18" charset="0"/>
              </a:rPr>
              <a:t>№124 г.Барнаул</a:t>
            </a:r>
            <a:endParaRPr lang="ru-RU" sz="2670" dirty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Необходимые теоретические знания:</a:t>
            </a:r>
            <a:r>
              <a:rPr lang="ru-RU" sz="3600" dirty="0">
                <a:ea typeface="Calibri"/>
                <a:cs typeface="Times New Roman"/>
              </a:rPr>
              <a:t/>
            </a:r>
            <a:br>
              <a:rPr lang="ru-RU" sz="3600" dirty="0"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Закон Ома для участка цепи</a:t>
            </a:r>
            <a:endParaRPr lang="ru-RU" sz="24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Закон Ома для полной цепи</a:t>
            </a:r>
            <a:endParaRPr lang="ru-RU" sz="24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Правила последовательного и параллельного соединения проводников</a:t>
            </a:r>
            <a:endParaRPr lang="ru-RU" sz="24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Формула электроемкости</a:t>
            </a:r>
            <a:endParaRPr lang="ru-RU" sz="24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Формула плоского конденсатора</a:t>
            </a:r>
            <a:endParaRPr lang="ru-RU" sz="24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Зависимость напряженности </a:t>
            </a:r>
            <a:r>
              <a:rPr lang="ru-RU" dirty="0" err="1" smtClean="0">
                <a:latin typeface="Times New Roman"/>
                <a:ea typeface="Calibri"/>
                <a:cs typeface="Times New Roman"/>
              </a:rPr>
              <a:t>эл.поля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 от напряжения</a:t>
            </a:r>
            <a:endParaRPr lang="ru-RU" sz="24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285728"/>
            <a:ext cx="2543164" cy="654032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600" dirty="0">
                <a:ea typeface="Calibri"/>
                <a:cs typeface="Times New Roman"/>
              </a:rPr>
              <a:t/>
            </a:r>
            <a:br>
              <a:rPr lang="ru-RU" sz="3600" dirty="0">
                <a:ea typeface="Calibri"/>
                <a:cs typeface="Times New Roman"/>
              </a:rPr>
            </a:br>
            <a:r>
              <a:rPr lang="ru-RU" dirty="0" smtClean="0">
                <a:latin typeface="Times New Roman"/>
                <a:ea typeface="Calibri"/>
                <a:cs typeface="Times New Roman"/>
              </a:rPr>
              <a:t>Задача:</a:t>
            </a:r>
            <a:r>
              <a:rPr lang="ru-RU" sz="3600" dirty="0">
                <a:ea typeface="Calibri"/>
                <a:cs typeface="Times New Roman"/>
              </a:rPr>
              <a:t/>
            </a:r>
            <a:br>
              <a:rPr lang="ru-RU" sz="3600" dirty="0"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286116" y="357166"/>
            <a:ext cx="5400684" cy="5768997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    В схеме на рисунке электрический заряд конденсатора электроемкостью 1000 мкФ равен 10 мКл. Внутреннее сопротивление источника равно 10 Ом, сопротивление резисторов </a:t>
            </a:r>
            <a:r>
              <a:rPr lang="en-US" dirty="0" smtClean="0">
                <a:latin typeface="Times New Roman"/>
                <a:ea typeface="Calibri"/>
                <a:cs typeface="Times New Roman"/>
              </a:rPr>
              <a:t>R</a:t>
            </a:r>
            <a:r>
              <a:rPr lang="ru-RU" baseline="-25000" dirty="0" smtClean="0">
                <a:latin typeface="Times New Roman"/>
                <a:ea typeface="Calibri"/>
                <a:cs typeface="Times New Roman"/>
              </a:rPr>
              <a:t>1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=10 Ом, </a:t>
            </a:r>
            <a:r>
              <a:rPr lang="en-US" dirty="0" smtClean="0">
                <a:latin typeface="Times New Roman"/>
                <a:ea typeface="Calibri"/>
                <a:cs typeface="Times New Roman"/>
              </a:rPr>
              <a:t>R</a:t>
            </a:r>
            <a:r>
              <a:rPr lang="ru-RU" baseline="-25000" dirty="0" smtClean="0">
                <a:latin typeface="Times New Roman"/>
                <a:ea typeface="Calibri"/>
                <a:cs typeface="Times New Roman"/>
              </a:rPr>
              <a:t>2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=20 Ом, </a:t>
            </a:r>
            <a:r>
              <a:rPr lang="en-US" dirty="0" smtClean="0">
                <a:latin typeface="Times New Roman"/>
                <a:ea typeface="Calibri"/>
                <a:cs typeface="Times New Roman"/>
              </a:rPr>
              <a:t>R</a:t>
            </a:r>
            <a:r>
              <a:rPr lang="ru-RU" baseline="-25000" dirty="0" smtClean="0">
                <a:latin typeface="Times New Roman"/>
                <a:ea typeface="Calibri"/>
                <a:cs typeface="Times New Roman"/>
              </a:rPr>
              <a:t>3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= 30 Ом. Найдите ЭДС источника. </a:t>
            </a:r>
            <a:endParaRPr lang="ru-RU" sz="2000" dirty="0">
              <a:ea typeface="Calibri"/>
              <a:cs typeface="Times New Roman"/>
            </a:endParaRPr>
          </a:p>
          <a:p>
            <a:endParaRPr lang="ru-RU" dirty="0"/>
          </a:p>
        </p:txBody>
      </p:sp>
      <p:pic>
        <p:nvPicPr>
          <p:cNvPr id="5" name="Содержимое 4" descr="рис.jpg"/>
          <p:cNvPicPr>
            <a:picLocks noGrp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57158" y="2000240"/>
            <a:ext cx="3000397" cy="23574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28596" y="500042"/>
          <a:ext cx="8358245" cy="5857916"/>
        </p:xfrm>
        <a:graphic>
          <a:graphicData uri="http://schemas.openxmlformats.org/drawingml/2006/table">
            <a:tbl>
              <a:tblPr/>
              <a:tblGrid>
                <a:gridCol w="1528050"/>
                <a:gridCol w="972280"/>
                <a:gridCol w="5857915"/>
              </a:tblGrid>
              <a:tr h="4881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Дано: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35" marR="66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СИ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35" marR="66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Решение: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35" marR="66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815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Calibri"/>
                          <a:cs typeface="Times New Roman"/>
                        </a:rPr>
                        <a:t>q = </a:t>
                      </a: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10 мКл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Calibri"/>
                          <a:cs typeface="Times New Roman"/>
                        </a:rPr>
                        <a:t>C =</a:t>
                      </a: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1000 мкФ 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Calibri"/>
                          <a:cs typeface="Times New Roman"/>
                        </a:rPr>
                        <a:t>r  = 10 </a:t>
                      </a: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Ом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r>
                        <a:rPr lang="ru-RU" sz="2000" baseline="-250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=10 Ом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r>
                        <a:rPr lang="ru-RU" sz="2000" baseline="-250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=20 Ом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r>
                        <a:rPr lang="ru-RU" sz="2000" baseline="-250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= 30 Ом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35" marR="66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r>
                        <a:rPr lang="ru-RU" sz="2000" baseline="30000">
                          <a:latin typeface="Times New Roman"/>
                          <a:ea typeface="Calibri"/>
                          <a:cs typeface="Times New Roman"/>
                        </a:rPr>
                        <a:t>- 2</a:t>
                      </a: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 Кл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r>
                        <a:rPr lang="ru-RU" sz="2000" baseline="30000">
                          <a:latin typeface="Times New Roman"/>
                          <a:ea typeface="Calibri"/>
                          <a:cs typeface="Times New Roman"/>
                        </a:rPr>
                        <a:t>-3</a:t>
                      </a: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Ф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35" marR="66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В цепях постоянного тока в установившемся режиме ток через конденсатор не </a:t>
                      </a: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идет, 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поэтому </a:t>
                      </a: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U</a:t>
                      </a:r>
                      <a:r>
                        <a:rPr lang="ru-RU" sz="2000" baseline="-250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=</a:t>
                      </a: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ru-RU" sz="2000" baseline="-250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r>
                        <a:rPr lang="ru-RU" sz="2000" baseline="-250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=0, тогда </a:t>
                      </a:r>
                      <a:r>
                        <a:rPr lang="en-US" sz="2000" dirty="0" err="1">
                          <a:latin typeface="Times New Roman"/>
                          <a:ea typeface="Calibri"/>
                          <a:cs typeface="Times New Roman"/>
                        </a:rPr>
                        <a:t>U</a:t>
                      </a:r>
                      <a:r>
                        <a:rPr lang="en-US" sz="2000" baseline="-25000" dirty="0" err="1">
                          <a:latin typeface="Times New Roman"/>
                          <a:ea typeface="Calibri"/>
                          <a:cs typeface="Times New Roman"/>
                        </a:rPr>
                        <a:t>c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=</a:t>
                      </a: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U</a:t>
                      </a:r>
                      <a:r>
                        <a:rPr lang="ru-RU" sz="2000" baseline="-25000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По закону Ома для участка цепи  </a:t>
                      </a: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=  </a:t>
                      </a: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          (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1)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2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Из 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формулы электроемкости </a:t>
                      </a:r>
                      <a:r>
                        <a:rPr lang="en-US" sz="2000" dirty="0" err="1">
                          <a:latin typeface="Times New Roman"/>
                          <a:ea typeface="Calibri"/>
                          <a:cs typeface="Times New Roman"/>
                        </a:rPr>
                        <a:t>U</a:t>
                      </a:r>
                      <a:r>
                        <a:rPr lang="en-US" sz="2000" baseline="-25000" dirty="0" err="1">
                          <a:latin typeface="Times New Roman"/>
                          <a:ea typeface="Calibri"/>
                          <a:cs typeface="Times New Roman"/>
                        </a:rPr>
                        <a:t>c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=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(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2)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4.   Из 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закона Ома для полной цепи </a:t>
                      </a:r>
                      <a:r>
                        <a:rPr lang="en-US" sz="2000" dirty="0">
                          <a:latin typeface="Brush Script MT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=</a:t>
                      </a: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r>
                        <a:rPr lang="ru-RU" sz="2000" baseline="-25000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r>
                        <a:rPr lang="ru-RU" sz="2000" baseline="-25000" dirty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) (3)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5.   Из 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уравнений (1),(2),(3) получаем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Brush Script MT"/>
                          <a:ea typeface="Calibri"/>
                          <a:cs typeface="Times New Roman"/>
                        </a:rPr>
                        <a:t> </a:t>
                      </a:r>
                      <a:endParaRPr lang="ru-RU" sz="2000" dirty="0" smtClean="0">
                        <a:latin typeface="Brush Script M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Brush Script MT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=</a:t>
                      </a:r>
                      <a:endParaRPr lang="ru-RU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6.    Подставим 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численные значения получаем</a:t>
                      </a:r>
                      <a:r>
                        <a:rPr lang="ru-RU" sz="2000" dirty="0">
                          <a:latin typeface="Brush Script M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latin typeface="Calibri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en-US" sz="2000" dirty="0">
                          <a:latin typeface="Brush Script MT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=30В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35" marR="66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81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Brush Script MT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en-US" sz="2000">
                          <a:latin typeface="Times New Roman"/>
                          <a:ea typeface="Calibri"/>
                          <a:cs typeface="Times New Roman"/>
                        </a:rPr>
                        <a:t> = </a:t>
                      </a: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?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35" marR="66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535" marR="66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Ответ: 30В.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535" marR="66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58082" y="1928802"/>
            <a:ext cx="253793" cy="567302"/>
          </a:xfrm>
          <a:prstGeom prst="rect">
            <a:avLst/>
          </a:prstGeom>
          <a:noFill/>
        </p:spPr>
      </p:pic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00893" y="2571744"/>
            <a:ext cx="214314" cy="642942"/>
          </a:xfrm>
          <a:prstGeom prst="rect">
            <a:avLst/>
          </a:prstGeom>
          <a:noFill/>
        </p:spPr>
      </p:pic>
      <p:pic>
        <p:nvPicPr>
          <p:cNvPr id="25601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0430" y="4429132"/>
            <a:ext cx="2143140" cy="5715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216</Words>
  <Application>Microsoft Office PowerPoint</Application>
  <PresentationFormat>Экран (4:3)</PresentationFormat>
  <Paragraphs>35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Подготовка к ЕГЭ. Примерное  решение некоторых задач части С  на расчет электрических цепей  постоянного тока с конденсатором. </vt:lpstr>
      <vt:lpstr>Необходимые теоретические знания: </vt:lpstr>
      <vt:lpstr> Задача: </vt:lpstr>
      <vt:lpstr>Слайд 4</vt:lpstr>
    </vt:vector>
  </TitlesOfParts>
  <Company>Лицей №124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к ЕГЭ. Примерное  решение некоторых задач части С  на расчет электрических цепей  постоянного тока с конденсатором. </dc:title>
  <dc:subject>задача уровня с</dc:subject>
  <dc:creator>Новиков А.В.</dc:creator>
  <cp:lastModifiedBy>Новиков А.В.</cp:lastModifiedBy>
  <cp:revision>10</cp:revision>
  <dcterms:created xsi:type="dcterms:W3CDTF">2013-04-18T09:04:11Z</dcterms:created>
  <dcterms:modified xsi:type="dcterms:W3CDTF">2013-04-18T09:39:35Z</dcterms:modified>
</cp:coreProperties>
</file>