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0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9" r:id="rId22"/>
    <p:sldId id="278" r:id="rId23"/>
    <p:sldId id="280" r:id="rId24"/>
    <p:sldId id="281" r:id="rId25"/>
    <p:sldId id="283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4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CBB006-5C56-4A3C-9D91-43C465AAC0F8}" type="datetimeFigureOut">
              <a:rPr lang="ru-RU" smtClean="0"/>
              <a:pPr/>
              <a:t>17.03.20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3B780E5-6B2A-467F-9BDC-CC1D25F026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Обзор Романов </a:t>
            </a:r>
            <a:r>
              <a:rPr lang="ru-RU" dirty="0" err="1" smtClean="0"/>
              <a:t>А.И.Солженицын</a:t>
            </a:r>
            <a:r>
              <a:rPr lang="ru-RU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Презентация к уроку литературы в 11 классе.</a:t>
            </a:r>
          </a:p>
          <a:p>
            <a:r>
              <a:rPr lang="ru-RU" dirty="0" smtClean="0"/>
              <a:t>Выполнила учитель русского языка и литературы </a:t>
            </a:r>
          </a:p>
          <a:p>
            <a:r>
              <a:rPr lang="ru-RU" dirty="0" smtClean="0"/>
              <a:t>Умалатова Саимат </a:t>
            </a:r>
            <a:r>
              <a:rPr lang="ru-RU" dirty="0" err="1" smtClean="0"/>
              <a:t>Исахановна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Автобиографичность романа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ru-RU" dirty="0"/>
              <a:t>    В палате «ракового корпуса», расположенного в большом среднеазиатском городе, странно соединились судьбы разных персонажей, которые вряд ли встретились бы друг с другом в ином месте. История жизни главного героя Олега Костоглотова напоминает судьбу самого Солженицына: отбывший срок в лагерях по надуманному обвинению, ныне он – ссыльный.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Герои романа «Раковый корпус»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 fontScale="92500"/>
          </a:bodyPr>
          <a:lstStyle/>
          <a:p>
            <a:r>
              <a:rPr lang="ru-RU" dirty="0"/>
              <a:t>Остальные больные: рабочий Ефрем, в Гражданскую войну расстреливавший несогласных с большевистской властью, а в недавнем прошлом вольнонаемный в лагере, помыкавший зэками; солдат </a:t>
            </a:r>
            <a:r>
              <a:rPr lang="ru-RU" dirty="0" err="1"/>
              <a:t>Ахмаджан</a:t>
            </a:r>
            <a:r>
              <a:rPr lang="ru-RU" dirty="0"/>
              <a:t>, служивший в лагерной охране; начальник отдела кадров </a:t>
            </a:r>
            <a:r>
              <a:rPr lang="ru-RU" dirty="0" err="1"/>
              <a:t>Русанов</a:t>
            </a:r>
            <a:r>
              <a:rPr lang="ru-RU" dirty="0"/>
              <a:t>. Он чувствует себя человеком второго сорта. Привыкший к привилегиям, отгородившийся от жизни, он любит «народ», но брезгливо относится к людям. </a:t>
            </a:r>
            <a:r>
              <a:rPr lang="ru-RU" dirty="0" err="1"/>
              <a:t>Русанов</a:t>
            </a:r>
            <a:r>
              <a:rPr lang="ru-RU" dirty="0"/>
              <a:t> повинен в тяжких грехах: донес на товарища, выявлял родственников заключенных среди работников и заставлял отречься от невинно осужденных. </a:t>
            </a:r>
            <a:br>
              <a:rPr lang="ru-RU" dirty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Герои романа «Раковый корпус»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ru-RU" dirty="0"/>
              <a:t>    Еще один персонаж – </a:t>
            </a:r>
            <a:r>
              <a:rPr lang="ru-RU" dirty="0" err="1"/>
              <a:t>Шулубин</a:t>
            </a:r>
            <a:r>
              <a:rPr lang="ru-RU" dirty="0"/>
              <a:t>, избежавший репрессий, но проживший всю жизнь в страхе. Лишь теперь, в преддверии тяжелой операции и возможной смерти, он начинает говорить правду о лжи, насилии и страхе, окутавших жизнь страны. Раковая болезнь уравнивает больных. Для некоторых, как для Ефрема и </a:t>
            </a:r>
            <a:r>
              <a:rPr lang="ru-RU" dirty="0" err="1"/>
              <a:t>Шулубина</a:t>
            </a:r>
            <a:r>
              <a:rPr lang="ru-RU" dirty="0"/>
              <a:t>, это приближение к мучительному прозрению. Для </a:t>
            </a:r>
            <a:r>
              <a:rPr lang="ru-RU" dirty="0" err="1"/>
              <a:t>Русанова</a:t>
            </a:r>
            <a:r>
              <a:rPr lang="ru-RU" dirty="0"/>
              <a:t> – возмездие, им самим не осознанное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Символичность названия романа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ru-RU" dirty="0"/>
              <a:t>В повести Солженицына раковая болезнь еще и символ той злокачественной болезни, которая проникла в плоть и кровь общества. </a:t>
            </a:r>
            <a:br>
              <a:rPr lang="ru-RU" dirty="0"/>
            </a:br>
            <a:r>
              <a:rPr lang="ru-RU" dirty="0"/>
              <a:t>    На первый взгляд повесть завершается счастливо: Костоглотов излечивается, скоро он будет освобожден от ссылки. Но лагеря и тюрьмы оставили неизгладимый след в его душе: Олег вынужден подавлять в себе любовь к врачу Вере </a:t>
            </a:r>
            <a:r>
              <a:rPr lang="ru-RU" dirty="0" err="1"/>
              <a:t>Гангарт</a:t>
            </a:r>
            <a:r>
              <a:rPr lang="ru-RU" dirty="0"/>
              <a:t>, так как понимает, что уже не способен принести женщине счастье. 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История публикации романа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ru-RU" dirty="0"/>
              <a:t>Все попытки напечатать повесть в «Новом мире» оказались неудачными. </a:t>
            </a:r>
            <a:r>
              <a:rPr lang="ru-RU" dirty="0" smtClean="0"/>
              <a:t>«Раковый корпус», </a:t>
            </a:r>
            <a:r>
              <a:rPr lang="ru-RU" dirty="0"/>
              <a:t>как </a:t>
            </a:r>
            <a:r>
              <a:rPr lang="ru-RU" dirty="0" smtClean="0"/>
              <a:t>и</a:t>
            </a:r>
          </a:p>
          <a:p>
            <a:r>
              <a:rPr lang="ru-RU" dirty="0" smtClean="0"/>
              <a:t>« </a:t>
            </a:r>
            <a:r>
              <a:rPr lang="ru-RU" dirty="0"/>
              <a:t>В круге </a:t>
            </a:r>
            <a:r>
              <a:rPr lang="ru-RU" dirty="0" smtClean="0"/>
              <a:t>первом», </a:t>
            </a:r>
            <a:r>
              <a:rPr lang="ru-RU" dirty="0"/>
              <a:t>распространялся в «самиздате». Повесть вышла впервые на Западе в 1968. 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641080" y="1600200"/>
            <a:ext cx="45719" cy="452596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Писатель и власть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В середине 1960-х, когда на обсуждение темы репрессий был наложен официальный запрет, власть начинает рассматривать Солженицына как опасного противника. В сентябре 1965 у одного из друзей писателя, хранившего его рукописи, был устроен обыск. </a:t>
            </a:r>
            <a:r>
              <a:rPr lang="ru-RU" dirty="0" err="1" smtClean="0"/>
              <a:t>Солженицынский</a:t>
            </a:r>
            <a:r>
              <a:rPr lang="ru-RU" dirty="0" smtClean="0"/>
              <a:t> архив оказался в Комитете государственной безопасности. С 1966 сочинения писателя перестают печатать, а уже опубликованные изъяли из библиотек. КГБ распространил слухи, то во время войны Солженицын сдался в плен и сотрудничал с немцами. В марте 1967 Солженицын обратился к Четвертому съезду Союза советских писателей с письмом, где говорил о губительной власти цензуры и о судьбе своих произведений. Он требовал от Союза писателей опровергнуть клевету и решить вопрос о публикации Ракового корпуса. Руководство Союза писателей не откликнулось на этот призыв. Началось противостояние Солженицына власти.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Противостояние власти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Он пишет публицистические статьи, которые расходятся в рукописях. Отныне публицистика стала для писателя такой же значимой частью его творчества, как и художественная литература. Солженицын распространяет открытые письма с протестами против нарушения прав человека, преследований инакомыслящих в Советском Союзе.</a:t>
            </a:r>
          </a:p>
          <a:p>
            <a:r>
              <a:rPr lang="ru-RU" dirty="0" smtClean="0"/>
              <a:t> В ноябре 1969 Солженицына исключают из Союза писателей.</a:t>
            </a:r>
          </a:p>
          <a:p>
            <a:endParaRPr lang="ru-RU" dirty="0" smtClean="0"/>
          </a:p>
          <a:p>
            <a:r>
              <a:rPr lang="ru-RU" dirty="0" smtClean="0"/>
              <a:t> В 1970 Солженицын становится лауреатом Нобелевской премии. Поддержка западного общественного мнения затрудняла для властей Советского Союза расправу с писателем-диссидентом. О своем противостоянии коммунистической власти Солженицын рассказывает в книге «Бодался телёнок с дубом», впервые опубликованной в Париже в 1975.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Роман «Архипелаг </a:t>
            </a:r>
            <a:r>
              <a:rPr lang="ru-RU" dirty="0" err="1" smtClean="0"/>
              <a:t>ГУЛаг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1026" name="Picture 2" descr="C:\Users\Администратор\Desktop\i (2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1560" y="1556792"/>
            <a:ext cx="4176463" cy="4824536"/>
          </a:xfrm>
          <a:prstGeom prst="rect">
            <a:avLst/>
          </a:prstGeom>
          <a:noFill/>
        </p:spPr>
      </p:pic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 С 1958 Солженицын работает над книгой Архипелаг </a:t>
            </a:r>
            <a:r>
              <a:rPr lang="ru-RU" dirty="0" err="1" smtClean="0"/>
              <a:t>ГУЛаг</a:t>
            </a:r>
            <a:r>
              <a:rPr lang="ru-RU" dirty="0" smtClean="0"/>
              <a:t> – историей репрессий, лагерей и тюрем в Советском Союзе (ГУЛАГ– Главное управление лагерей). Книга была завершена в 1968. В 1973 сотрудники КГБ захватили один из экземпляров рукописи. Преследования писателя усилились. В конце декабря 1973 на Западе выходит первый том Архипелага... (полностью книга была издана на Западе в 1973–1975).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названия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Слово «архипелаг» в названии отсылает к книге А.П.Чехова о жизни каторжников на Сахалине – Остров Сахалин. Только вместо одного каторжного острова старой России в советское время раскинулся Архипелаг – множество «островов». Архипелаг </a:t>
            </a:r>
            <a:r>
              <a:rPr lang="ru-RU" dirty="0" err="1" smtClean="0"/>
              <a:t>ГУЛаг</a:t>
            </a:r>
            <a:r>
              <a:rPr lang="ru-RU" dirty="0" smtClean="0"/>
              <a:t> – одновременно и историческое исследование с элементами пародийного этнографического очерка, и мемуары автора, повествующие о своем лагерном опыте, и эпопея страданий, и мартиролог – рассказы о мучениках </a:t>
            </a:r>
            <a:r>
              <a:rPr lang="ru-RU" dirty="0" err="1" smtClean="0"/>
              <a:t>ГУЛага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Своеобразие романа. </a:t>
            </a:r>
            <a:br>
              <a:rPr lang="ru-RU" dirty="0" smtClean="0"/>
            </a:br>
            <a:r>
              <a:rPr lang="ru-RU" dirty="0" smtClean="0"/>
              <a:t>Истоки параллели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Повествование о советских концлагерях ориентировано на текст Библии: создание </a:t>
            </a:r>
            <a:r>
              <a:rPr lang="ru-RU" dirty="0" err="1" smtClean="0"/>
              <a:t>ГУЛага</a:t>
            </a:r>
            <a:r>
              <a:rPr lang="ru-RU" dirty="0" smtClean="0"/>
              <a:t> представлено как «вывернутое наизнанку» творение мира Богом (создается сатанинский антимир); семь книг Архипелага </a:t>
            </a:r>
            <a:r>
              <a:rPr lang="ru-RU" dirty="0" err="1" smtClean="0"/>
              <a:t>ГУЛага</a:t>
            </a:r>
            <a:r>
              <a:rPr lang="ru-RU" dirty="0" smtClean="0"/>
              <a:t> соотнесены с семью печатями Книги из Откровения святого Иоанна Богослова, по которой Господь будет судить людей в конце времен. В Архипелаге </a:t>
            </a:r>
            <a:r>
              <a:rPr lang="ru-RU" dirty="0" err="1" smtClean="0"/>
              <a:t>ГУЛаге</a:t>
            </a:r>
            <a:r>
              <a:rPr lang="ru-RU" dirty="0" smtClean="0"/>
              <a:t> Солженицын выступает в роли не столько автора, сколько собирателя историй, рассказанных множеством узников. Как и в рассказе «Один день Ивана Денисовича», повествование строится так, чтобы заставить читателя воочию увидеть мучения заключенных и словно испытать их на себе. 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Романы А.И. Солженицына</a:t>
            </a:r>
            <a:endParaRPr lang="ru-RU" dirty="0"/>
          </a:p>
        </p:txBody>
      </p:sp>
      <p:pic>
        <p:nvPicPr>
          <p:cNvPr id="3074" name="Picture 2" descr="C:\Users\Администратор\Desktop\i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39552" y="1700808"/>
            <a:ext cx="7992888" cy="46085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Арест. Высылка из страны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12 февраля 1974 Солженицын был арестован и спустя сутки выслан из Советского Союза в Западную Германию. Сразу после ареста писателя его жена Наталья Дмитриевна распространила в «самиздате» его статью «Жить не по лжи» – призыв к гражданам отказаться от соучастия во лжи, которой от них требует власть.</a:t>
            </a:r>
          </a:p>
          <a:p>
            <a:r>
              <a:rPr lang="ru-RU" dirty="0" smtClean="0"/>
              <a:t> Солженицын с семьей поселился в швейцарском городе Цюрихе, в 1976 переехал в небольшой город Кавендиш в американском штате Вермонт. В публицистических статьях, написанных в изгнании, в речах и лекциях, произнесенных перед западной аудиторией, Солженицын критически осмысляет западные либеральные и демократические ценности.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Роман «Красное колесо»</a:t>
            </a:r>
            <a:endParaRPr lang="ru-RU" dirty="0"/>
          </a:p>
        </p:txBody>
      </p:sp>
      <p:pic>
        <p:nvPicPr>
          <p:cNvPr id="2050" name="Picture 2" descr="C:\Users\Администратор\Desktop\i (3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340768"/>
            <a:ext cx="3672407" cy="4968552"/>
          </a:xfrm>
          <a:prstGeom prst="rect">
            <a:avLst/>
          </a:prstGeom>
          <a:noFill/>
        </p:spPr>
      </p:pic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 В эмиграции Солженицын работает над эпопеей «Красное Колесо», посвященной предреволюционным годам. «Красное Колес» состоит из четырех частей-«узлов»: «Август Четырнадцатого», «Октябрь Шестнадцатого», «Март Семнадцатого» и «Апрель Семнадцатого». Солженицын начал писать Красное Колесо в конце 1960-х и завершил только в начале 1990-х. «Август Четырнадцатого» и главы «Октября Шестнадцатого» были созданы еще в СССР. 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Жанровое своеобразие романа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   Красное Колесо – своеобразная летопись революции, которая создается из фрагментов разных жанров. Среди них – репортаж, протокол, стенограмма (рассказ о спорах министра </a:t>
            </a:r>
            <a:r>
              <a:rPr lang="ru-RU" dirty="0" err="1" smtClean="0"/>
              <a:t>Риттиха</a:t>
            </a:r>
            <a:r>
              <a:rPr lang="ru-RU" dirty="0" smtClean="0"/>
              <a:t> с депутатами Государственной думы; «отчет о происшествиях», в котором анализируются уличные беспорядки лета 1917, фрагменты из газетных статей самых разных политических направлений и т.д.). Многие главы подобны фрагментам психологического романа. В них описываются эпизоды из жизни вымышленных и исторических персонажей: полковника </a:t>
            </a:r>
            <a:r>
              <a:rPr lang="ru-RU" dirty="0" err="1" smtClean="0"/>
              <a:t>Воротынцева</a:t>
            </a:r>
            <a:r>
              <a:rPr lang="ru-RU" dirty="0" smtClean="0"/>
              <a:t>, его жены Алины и возлюбленной </a:t>
            </a:r>
            <a:r>
              <a:rPr lang="ru-RU" dirty="0" err="1" smtClean="0"/>
              <a:t>Ольды</a:t>
            </a:r>
            <a:r>
              <a:rPr lang="ru-RU" dirty="0" smtClean="0"/>
              <a:t>; влюбленного в революцию интеллигента Ленартовича, генерала Самсонова, одного из лидеров Государственной думы </a:t>
            </a:r>
            <a:r>
              <a:rPr lang="ru-RU" dirty="0" err="1" smtClean="0"/>
              <a:t>Гучкова</a:t>
            </a:r>
            <a:r>
              <a:rPr lang="ru-RU" dirty="0" smtClean="0"/>
              <a:t> и многих других. Оригинальны фрагменты, названные автором «экранами», – подобия кинематографических кадров с приемами монтажа и приближения или удаления воображаемой кинокамеры. «Экраны» полны символического смысла. 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Возвращение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Солженицын говорил, что вернется на родину лишь тогда, когда туда вернутся его книги, когда там напечатают «Архипелаг </a:t>
            </a:r>
            <a:r>
              <a:rPr lang="ru-RU" dirty="0" err="1" smtClean="0"/>
              <a:t>ГУЛаг</a:t>
            </a:r>
            <a:r>
              <a:rPr lang="ru-RU" dirty="0" smtClean="0"/>
              <a:t>». Журналу «Новый мир» удалось добиться разрешения властей на публикацию глав этой книги в 1989. </a:t>
            </a:r>
          </a:p>
          <a:p>
            <a:r>
              <a:rPr lang="ru-RU" dirty="0" smtClean="0"/>
              <a:t>В мае 1994 Солженицын возвращается в Россию. Он пишет книгу воспоминаний «Угодило зёрнышко промеж двух жерновов» («Новый мир», 1998, № 9, 11, 1999, № 2, 2001, № 4), выступает в газетах и на телевидении с оценками современной политики российских властей. Писатель обвиняет их в том, что проводимые в стране преобразования непродуманны, безнравственны и наносят огромный урон обществу, что вызвало неоднозначное отношение к публицистике Солженицына. </a:t>
            </a:r>
          </a:p>
          <a:p>
            <a:r>
              <a:rPr lang="ru-RU" dirty="0" smtClean="0"/>
              <a:t>В 1991 Солженицын пишет книгу» Как нам обустроить Россию. Посильные </a:t>
            </a:r>
            <a:r>
              <a:rPr lang="ru-RU" dirty="0" err="1" smtClean="0"/>
              <a:t>сображения</a:t>
            </a:r>
            <a:r>
              <a:rPr lang="ru-RU" dirty="0" smtClean="0"/>
              <a:t>». 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Писатель был убежден в необходимости солидарных, «артельных» усилий в деле восстановления нормальной жизни. 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Александр Исаевич верил в силу правды и </a:t>
            </a:r>
            <a:r>
              <a:rPr lang="ru-RU" dirty="0" err="1" smtClean="0"/>
              <a:t>праведничества</a:t>
            </a:r>
            <a:r>
              <a:rPr lang="ru-RU" dirty="0" smtClean="0"/>
              <a:t>, в силу духа русского человека, верил в общественную значимость искусства. Истоки мировоззренческой позиции писателя — в религиозно-философских учениях той группы русских мыслителей, которые в начале XX века стали участниками философско-публицистических сборников «Вехи» и «Из глубины», в трудах С.Булгакова, С.Франка, Н.Бердяева, Г.Федотова. </a:t>
            </a:r>
            <a:endParaRPr lang="ru-RU" sz="3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Итоги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Последние годы жизни писатель жил в своем доме на окраине Москвы. Из-за серьезных проблем со здоровьем он почти не ходил, но тем не менее не прекращал работу над 30-томным собранием своих сочинений. </a:t>
            </a:r>
            <a:endParaRPr lang="ru-RU" dirty="0"/>
          </a:p>
        </p:txBody>
      </p:sp>
      <p:pic>
        <p:nvPicPr>
          <p:cNvPr id="3074" name="Picture 2" descr="C:\Users\Администратор\Desktop\i (1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916832"/>
            <a:ext cx="4032448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«В круге первом»</a:t>
            </a:r>
            <a:endParaRPr lang="ru-RU" dirty="0"/>
          </a:p>
        </p:txBody>
      </p:sp>
      <p:pic>
        <p:nvPicPr>
          <p:cNvPr id="1026" name="Picture 2" descr="C:\Users\Администратор\Desktop\i (1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1560" y="1844824"/>
            <a:ext cx="4032447" cy="4464496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/>
              <a:t>    Еще находясь в ссылке, в 1955, Солженицын начал писать роман </a:t>
            </a:r>
            <a:r>
              <a:rPr lang="ru-RU" dirty="0" smtClean="0"/>
              <a:t>«В </a:t>
            </a:r>
            <a:r>
              <a:rPr lang="ru-RU" dirty="0"/>
              <a:t>круге </a:t>
            </a:r>
            <a:r>
              <a:rPr lang="ru-RU" dirty="0" smtClean="0"/>
              <a:t>первом», </a:t>
            </a:r>
            <a:r>
              <a:rPr lang="ru-RU" dirty="0"/>
              <a:t>последняя, седьмая редакция романа была закончена в 1968. </a:t>
            </a:r>
            <a:br>
              <a:rPr lang="ru-RU" dirty="0"/>
            </a:br>
            <a:r>
              <a:rPr lang="ru-RU" dirty="0"/>
              <a:t>    В 1964 ради публикации романа в «Новом мире» А.Т.Твардовского Солженицын переработал роман, смягчив критику советской действительности. Вместо девяносто шести написанных глав текст содержал только восемьдесят семь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романе «В круге первом»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первоначальном варианте рассказывалось о попытке высокопоставленного советского дипломата предотвратить кражу сталинскими агентами секрета атомного оружия у США. Он убежден, что с атомной бомбой советский диктаторский режим будет непобедим и может покорить пока еще свободные страны Запада. Для публикации сюжет был изменен: советский врач передавал на Запад сведения о замечательном лекарстве, которые советские власти хранили в глубокой тайне. </a:t>
            </a:r>
            <a:br>
              <a:rPr lang="ru-RU" dirty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«В круге первом»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ru-RU" dirty="0"/>
              <a:t>    </a:t>
            </a:r>
            <a:r>
              <a:rPr lang="ru-RU" dirty="0" smtClean="0"/>
              <a:t>Цензура </a:t>
            </a:r>
            <a:r>
              <a:rPr lang="ru-RU" dirty="0"/>
              <a:t>запретила публикацию. Позднее Солженицын восстановил первоначальный текст, внеся в него небольшие изменения. </a:t>
            </a:r>
            <a:br>
              <a:rPr lang="ru-RU" dirty="0"/>
            </a:br>
            <a:r>
              <a:rPr lang="ru-RU" dirty="0"/>
              <a:t>    Персонажи романа – достаточно точные портреты реальных людей, заключенных «шарашки» в подмосковном поселке </a:t>
            </a:r>
            <a:r>
              <a:rPr lang="ru-RU" dirty="0" err="1"/>
              <a:t>Марфино</a:t>
            </a:r>
            <a:r>
              <a:rPr lang="ru-RU" dirty="0"/>
              <a:t>. Действие романа укладывается в неполные трое суток – накануне 1950. В большинстве глав события не выходят из стен </a:t>
            </a:r>
            <a:r>
              <a:rPr lang="ru-RU" dirty="0" err="1"/>
              <a:t>марфинской</a:t>
            </a:r>
            <a:r>
              <a:rPr lang="ru-RU" dirty="0"/>
              <a:t> «шарашки». Таким образом, повествование становится предельно насыщенным. 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Смысл названия романа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    </a:t>
            </a:r>
            <a:r>
              <a:rPr lang="ru-RU" dirty="0" err="1"/>
              <a:t>Марфинские</a:t>
            </a:r>
            <a:r>
              <a:rPr lang="ru-RU" dirty="0"/>
              <a:t> узники – зэки привилегированные. Здесь – по сравнению с лагерем – хорошо кормят. Ведь они – ученые, работающие над созданием сверхсовременного оборудования, которое нужно Сталину и его подручным. 3аключенные должны изобрести устройство, затрудняющее понимание подслушанных телефонных разговоров (шифратор). </a:t>
            </a:r>
            <a:br>
              <a:rPr lang="ru-RU" dirty="0"/>
            </a:br>
            <a:r>
              <a:rPr lang="ru-RU" dirty="0"/>
              <a:t>    Один из </a:t>
            </a:r>
            <a:r>
              <a:rPr lang="ru-RU" dirty="0" err="1"/>
              <a:t>марфинских</a:t>
            </a:r>
            <a:r>
              <a:rPr lang="ru-RU" dirty="0"/>
              <a:t> зэков, одаренный филолог Лев Рубин (его прототип – филолог-германист, переводчик Л.З.Копелев), так скажет о «шарашке»: «Нет, уважаемый, вы по-прежнему в аду, но поднялись в его лучший высший круг – в первый». </a:t>
            </a:r>
            <a:br>
              <a:rPr lang="ru-RU" dirty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Образы романа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r>
              <a:rPr lang="ru-RU" dirty="0"/>
              <a:t>Образ кругов ада заимствован из поэмы итальянского писателя Данте Алигьери Божественная комедия. В поэме Данте ад состоит из девяти кругов. </a:t>
            </a:r>
            <a:r>
              <a:rPr lang="ru-RU" dirty="0" err="1"/>
              <a:t>Солженицынский</a:t>
            </a:r>
            <a:r>
              <a:rPr lang="ru-RU" dirty="0"/>
              <a:t> герой Рубин допускает неточность, сравнивая обитателей «шарашки» с наименее виновными грешниками – добродетельными мудрецами-нехристианами </a:t>
            </a:r>
            <a:r>
              <a:rPr lang="ru-RU" dirty="0" err="1"/>
              <a:t>дантовской</a:t>
            </a:r>
            <a:r>
              <a:rPr lang="ru-RU" dirty="0"/>
              <a:t> поэмы. Они пребывают не в первом круге, а в преддверии этого круга. 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Особенность романа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r>
              <a:rPr lang="ru-RU" dirty="0"/>
              <a:t>     Повествование Солженицына подобно хору, в котором авторский голос звучит приглушенно. Писатель избегает прямых оценок, давая выговориться персонажам. Прежде всего сама действительность должна подтвердить бесчеловечность, мертвящую пустоту политического режима тех лет. И лишь в финале, рассказывая об этапе, которым следуют строптивые зэки, отказавшиеся принести свои таланты на службу палачам, автор открыто врывается в повествование. </a:t>
            </a:r>
            <a:br>
              <a:rPr lang="ru-RU" dirty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«Раковый корпус!</a:t>
            </a:r>
            <a:endParaRPr lang="ru-RU" dirty="0"/>
          </a:p>
        </p:txBody>
      </p:sp>
      <p:pic>
        <p:nvPicPr>
          <p:cNvPr id="2051" name="Picture 3" descr="C:\Users\Администратор\Desktop\21349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12776"/>
            <a:ext cx="3960440" cy="468052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    В 1955 Солженицын задумывает, а в 1963–1966 пишет повесть Раковый корпус. В ней отразились впечатления автора от пребывания в Ташкентском онкологическом диспансере и история его исцеления. Время действия ограничено несколькими неделями, место действия – стенами больницы (такое сужение времени и пространства – отличительная черта поэтики многих произведений Солженицына).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99</TotalTime>
  <Words>1440</Words>
  <Application>Microsoft Macintosh PowerPoint</Application>
  <PresentationFormat>Экран (4:3)</PresentationFormat>
  <Paragraphs>58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Апекс</vt:lpstr>
      <vt:lpstr>Обзор Романов А.И.Солженицын. </vt:lpstr>
      <vt:lpstr>Романы А.И. Солженицына</vt:lpstr>
      <vt:lpstr>«В круге первом»</vt:lpstr>
      <vt:lpstr>О романе «В круге первом»</vt:lpstr>
      <vt:lpstr>«В круге первом»</vt:lpstr>
      <vt:lpstr>Смысл названия романа</vt:lpstr>
      <vt:lpstr>Образы романа</vt:lpstr>
      <vt:lpstr>Особенность романа </vt:lpstr>
      <vt:lpstr>«Раковый корпус!</vt:lpstr>
      <vt:lpstr>Автобиографичность романа</vt:lpstr>
      <vt:lpstr>Герои романа «Раковый корпус»</vt:lpstr>
      <vt:lpstr>Герои романа «Раковый корпус»</vt:lpstr>
      <vt:lpstr>Символичность названия романа</vt:lpstr>
      <vt:lpstr>История публикации романа</vt:lpstr>
      <vt:lpstr>Писатель и власть</vt:lpstr>
      <vt:lpstr>Противостояние власти</vt:lpstr>
      <vt:lpstr>Роман «Архипелаг ГУЛаг»</vt:lpstr>
      <vt:lpstr>История названия</vt:lpstr>
      <vt:lpstr>Своеобразие романа.  Истоки параллели</vt:lpstr>
      <vt:lpstr>Арест. Высылка из страны</vt:lpstr>
      <vt:lpstr>Роман «Красное колесо»</vt:lpstr>
      <vt:lpstr>Жанровое своеобразие романа</vt:lpstr>
      <vt:lpstr>Возвращение</vt:lpstr>
      <vt:lpstr>Писатель был убежден в необходимости солидарных, «артельных» усилий в деле восстановления нормальной жизни. </vt:lpstr>
      <vt:lpstr>Итоги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Романы А.И.Солженицина. Обзор.</dc:title>
  <dc:creator>DNA7 X86</dc:creator>
  <cp:lastModifiedBy>Саимат Умалатова</cp:lastModifiedBy>
  <cp:revision>12</cp:revision>
  <dcterms:created xsi:type="dcterms:W3CDTF">2014-05-11T05:44:15Z</dcterms:created>
  <dcterms:modified xsi:type="dcterms:W3CDTF">2020-03-17T09:47:43Z</dcterms:modified>
</cp:coreProperties>
</file>