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4" r:id="rId4"/>
    <p:sldId id="265" r:id="rId5"/>
    <p:sldId id="268" r:id="rId6"/>
    <p:sldId id="267" r:id="rId7"/>
    <p:sldId id="266" r:id="rId8"/>
    <p:sldId id="264" r:id="rId9"/>
    <p:sldId id="269" r:id="rId10"/>
    <p:sldId id="272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1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5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1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0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1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AA48-8479-43D0-9CFB-C164981116D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987B-CEC7-429E-9755-8D389977A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7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.ru/lessons/preintermediate1-1-ex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.ru/lessons/preintermediate1-1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29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Различие глаголов </a:t>
            </a:r>
            <a:endParaRPr lang="en-US" sz="72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7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7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72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72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английском языке</a:t>
            </a:r>
            <a:endParaRPr lang="ru-RU" sz="72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3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Важные выражения с глаголом </a:t>
            </a:r>
            <a:r>
              <a:rPr lang="ru-RU" sz="36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36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money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зарабатывать деньги</a:t>
            </a:r>
            <a:b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move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ход</a:t>
            </a:r>
            <a:b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noise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шуметь</a:t>
            </a:r>
            <a:b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phone call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совершить телефонный звонок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plan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план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point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выразить точку зрения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profit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получать прибыль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promise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обещание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remark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замечание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sound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издать звук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speech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речь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suggestion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предложение 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1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1121" y="173447"/>
            <a:ext cx="3900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yourself</a:t>
            </a:r>
            <a:endParaRPr lang="ru-RU" sz="4800" b="1" u="sng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3967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Choose </a:t>
            </a:r>
            <a:r>
              <a:rPr lang="en-US" sz="3200" b="1" i="1" dirty="0" smtClean="0">
                <a:solidFill>
                  <a:srgbClr val="FF0000"/>
                </a:solidFill>
              </a:rPr>
              <a:t>make</a:t>
            </a:r>
            <a:r>
              <a:rPr lang="en-US" sz="3200" b="1" dirty="0" smtClean="0">
                <a:solidFill>
                  <a:srgbClr val="FF0000"/>
                </a:solidFill>
              </a:rPr>
              <a:t> or </a:t>
            </a:r>
            <a:r>
              <a:rPr lang="en-US" sz="3200" b="1" i="1" dirty="0" smtClean="0">
                <a:solidFill>
                  <a:srgbClr val="FF0000"/>
                </a:solidFill>
              </a:rPr>
              <a:t>do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419396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a mistake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sports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a choice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the ironing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money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the washing up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coffee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a noise</a:t>
            </a:r>
          </a:p>
          <a:p>
            <a:pPr marL="342900" indent="-342900">
              <a:buAutoNum type="arabicParenR"/>
            </a:pP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a bed 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1556792"/>
            <a:ext cx="44999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 homework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_____ business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_____ exercise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13) _____ shopping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14) _____ a </a:t>
            </a:r>
            <a:r>
              <a:rPr lang="en-US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15)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 nothing 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16) _____ your hair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17) _____ food</a:t>
            </a:r>
          </a:p>
          <a:p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18) _____ friends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5" y="1637511"/>
            <a:ext cx="1080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549426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000" y="3555975"/>
            <a:ext cx="100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509120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4978336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1000" y="5517232"/>
            <a:ext cx="129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01000" y="2029489"/>
            <a:ext cx="107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2696" y="3103422"/>
            <a:ext cx="726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2888" y="4055173"/>
            <a:ext cx="88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1556792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2101498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104" y="2549425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310342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4188282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8104" y="3593508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4509120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64088" y="4978336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74444" y="5517232"/>
            <a:ext cx="1069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66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ЯЗЫК: УРОКИ ОНЛАЙН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www.study.ru/lessons/preintermediate1-1-ex.html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1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 информации</a:t>
            </a:r>
            <a:endParaRPr lang="ru-RU" sz="60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www.study.ru/lessons/preintermediate1-1.html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9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глаголы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употребляются в качестве смысловых глаголов. Глагол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используется в одних конструкциях и с одними словами, в то время как глагол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 других конструкциях и с другими словами</a:t>
            </a:r>
            <a:r>
              <a:rPr lang="ru-RU" sz="24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2780928"/>
            <a:ext cx="91085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Глаголы </a:t>
            </a:r>
            <a:r>
              <a:rPr lang="ru-RU" sz="28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переводятся как "</a:t>
            </a: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делать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</a:p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Особенность употребления этих глаголов - каждый из них употребляется только в комбинации с определенными "своими" словами.</a:t>
            </a:r>
          </a:p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Эти словосочетания нужно просто выучить и знать. </a:t>
            </a:r>
          </a:p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небольшая подсказка, как интуитивно употребить нужное "делать". </a:t>
            </a:r>
          </a:p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У каждого есть свои оттенки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31506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глаголы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употребляются в качестве смысловых глаголов. Глагол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используется в одних конструкциях и с одними словами, в то время как глагол </a:t>
            </a:r>
            <a:r>
              <a:rPr lang="ru-RU" sz="32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32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 других конструкциях и с другими словами.</a:t>
            </a:r>
            <a:endParaRPr lang="ru-RU" sz="32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2554544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глагола </a:t>
            </a:r>
            <a:r>
              <a:rPr lang="ru-RU" sz="2800" u="sng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дополнительное значение - "</a:t>
            </a: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создавать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Речь идет не столько о выполнении действия, сколько о создании качественно новой формации.</a:t>
            </a:r>
          </a:p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r>
              <a:rPr lang="ru-RU" sz="2800" u="sng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подразумевает просто </a:t>
            </a: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какой-либо работы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привлечения творческого элемента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такая логика не действует.    </a:t>
            </a:r>
          </a:p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Надо запомнить наиболее</a:t>
            </a:r>
          </a:p>
          <a:p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распространённые выражения с данными </a:t>
            </a:r>
          </a:p>
          <a:p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глаголами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645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3399"/>
                </a:solidFill>
              </a:rPr>
              <a:t>Употребление </a:t>
            </a:r>
            <a:r>
              <a:rPr lang="ru-RU" sz="4000" b="1" dirty="0" err="1" smtClean="0">
                <a:solidFill>
                  <a:srgbClr val="FF3399"/>
                </a:solidFill>
              </a:rPr>
              <a:t>Do</a:t>
            </a:r>
            <a:r>
              <a:rPr lang="ru-RU" sz="4000" b="1" dirty="0" smtClean="0">
                <a:solidFill>
                  <a:srgbClr val="FF3399"/>
                </a:solidFill>
              </a:rPr>
              <a:t> в английском языке</a:t>
            </a:r>
            <a:endParaRPr lang="ru-RU" sz="4000" b="1" dirty="0">
              <a:solidFill>
                <a:srgbClr val="FF33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6526"/>
            <a:ext cx="885698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Глагол </a:t>
            </a:r>
            <a:r>
              <a:rPr lang="ru-RU" sz="28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dirty="0" smtClean="0">
                <a:solidFill>
                  <a:srgbClr val="FF0000"/>
                </a:solidFill>
              </a:rPr>
              <a:t> используется, когда кто-либо совершает действие, занимается какой-либо деятельностью или выполняет какую-либо работу:</a:t>
            </a:r>
          </a:p>
          <a:p>
            <a:r>
              <a:rPr lang="ru-RU" sz="24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crossword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разгадывать кроссворд</a:t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ironing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утюжить что-либо</a:t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laundry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заниматься стиркой</a:t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мыть что-либо</a:t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умываться </a:t>
            </a:r>
          </a:p>
          <a:p>
            <a:r>
              <a:rPr lang="ru-RU" sz="3200" b="1" dirty="0" err="1" smtClean="0">
                <a:solidFill>
                  <a:srgbClr val="FF3399"/>
                </a:solidFill>
              </a:rPr>
              <a:t>Do</a:t>
            </a:r>
            <a:r>
              <a:rPr lang="ru-RU" sz="3200" dirty="0" smtClean="0">
                <a:solidFill>
                  <a:srgbClr val="FF0000"/>
                </a:solidFill>
              </a:rPr>
              <a:t> часто используется, когда речь идет о работе любого плана:</a:t>
            </a:r>
          </a:p>
          <a:p>
            <a:r>
              <a:rPr lang="ru-RU" sz="24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делать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делать домашнюю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делать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дому</a:t>
            </a:r>
            <a:b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ru-RU" sz="24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4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делать свою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(свои обязанности) 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7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rgbClr val="FF3399"/>
                </a:solidFill>
              </a:rPr>
              <a:t>Do</a:t>
            </a:r>
            <a:r>
              <a:rPr lang="ru-RU" sz="4400" b="1" dirty="0" smtClean="0">
                <a:solidFill>
                  <a:srgbClr val="FF3399"/>
                </a:solidFill>
              </a:rPr>
              <a:t> в качестве общей идеи</a:t>
            </a:r>
          </a:p>
          <a:p>
            <a:endParaRPr lang="ru-RU" sz="20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Глагол </a:t>
            </a:r>
            <a:r>
              <a:rPr lang="ru-RU" sz="2800" b="1" dirty="0" err="1" smtClean="0">
                <a:solidFill>
                  <a:srgbClr val="FF0000"/>
                </a:solidFill>
              </a:rPr>
              <a:t>Do</a:t>
            </a:r>
            <a:r>
              <a:rPr lang="ru-RU" sz="2800" dirty="0" smtClean="0">
                <a:solidFill>
                  <a:srgbClr val="FF0000"/>
                </a:solidFill>
              </a:rPr>
              <a:t> используется, когда речь идет о чем-либо в общем. Другими словами, когда необходимо описать какое-либо действие, при этом не называя самого действия. В данном значении глагол часто используется со словами </a:t>
            </a:r>
            <a:r>
              <a:rPr lang="ru-RU" sz="2800" b="1" dirty="0" err="1" smtClean="0">
                <a:solidFill>
                  <a:srgbClr val="FF0000"/>
                </a:solidFill>
              </a:rPr>
              <a:t>something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nothing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anything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everything</a:t>
            </a:r>
            <a:r>
              <a:rPr lang="ru-RU" sz="2800" dirty="0" smtClean="0">
                <a:solidFill>
                  <a:srgbClr val="FF0000"/>
                </a:solidFill>
              </a:rPr>
              <a:t>, и т.д.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Например:   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2800" dirty="0" err="1" smtClean="0">
                <a:solidFill>
                  <a:srgbClr val="7030A0"/>
                </a:solidFill>
              </a:rPr>
              <a:t>I'm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not</a:t>
            </a:r>
            <a:r>
              <a:rPr lang="ru-RU" sz="2800" dirty="0" smtClean="0">
                <a:solidFill>
                  <a:srgbClr val="FF3399"/>
                </a:solidFill>
              </a:rPr>
              <a:t> </a:t>
            </a:r>
            <a:r>
              <a:rPr lang="ru-RU" sz="2800" b="1" dirty="0" err="1" smtClean="0">
                <a:solidFill>
                  <a:srgbClr val="FF3399"/>
                </a:solidFill>
              </a:rPr>
              <a:t>doing</a:t>
            </a:r>
            <a:r>
              <a:rPr lang="ru-RU" sz="2800" b="1" dirty="0" smtClean="0">
                <a:solidFill>
                  <a:srgbClr val="FF3399"/>
                </a:solidFill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anything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today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Я сегодня </a:t>
            </a:r>
            <a:r>
              <a:rPr lang="ru-RU" sz="2800" i="1" dirty="0" smtClean="0">
                <a:solidFill>
                  <a:srgbClr val="7030A0"/>
                </a:solidFill>
              </a:rPr>
              <a:t>ничего</a:t>
            </a:r>
            <a:r>
              <a:rPr lang="ru-RU" sz="2800" dirty="0" smtClean="0">
                <a:solidFill>
                  <a:srgbClr val="7030A0"/>
                </a:solidFill>
              </a:rPr>
              <a:t> не </a:t>
            </a:r>
            <a:r>
              <a:rPr lang="ru-RU" sz="2800" i="1" dirty="0" smtClean="0">
                <a:solidFill>
                  <a:srgbClr val="7030A0"/>
                </a:solidFill>
              </a:rPr>
              <a:t>делаю</a:t>
            </a:r>
            <a:r>
              <a:rPr lang="ru-RU" sz="2800" dirty="0" smtClean="0">
                <a:solidFill>
                  <a:srgbClr val="7030A0"/>
                </a:solidFill>
              </a:rPr>
              <a:t>. (</a:t>
            </a:r>
            <a:r>
              <a:rPr lang="ru-RU" sz="2400" dirty="0" smtClean="0">
                <a:solidFill>
                  <a:srgbClr val="7030A0"/>
                </a:solidFill>
              </a:rPr>
              <a:t>Я сегодня </a:t>
            </a:r>
            <a:r>
              <a:rPr lang="ru-RU" sz="2400" i="1" dirty="0" smtClean="0">
                <a:solidFill>
                  <a:srgbClr val="7030A0"/>
                </a:solidFill>
              </a:rPr>
              <a:t>ничем</a:t>
            </a:r>
            <a:r>
              <a:rPr lang="ru-RU" sz="2400" dirty="0" smtClean="0">
                <a:solidFill>
                  <a:srgbClr val="7030A0"/>
                </a:solidFill>
              </a:rPr>
              <a:t> не </a:t>
            </a:r>
            <a:r>
              <a:rPr lang="ru-RU" sz="2400" i="1" dirty="0" smtClean="0">
                <a:solidFill>
                  <a:srgbClr val="7030A0"/>
                </a:solidFill>
              </a:rPr>
              <a:t>занимаюсь</a:t>
            </a:r>
            <a:r>
              <a:rPr lang="ru-RU" sz="2400" dirty="0" smtClean="0">
                <a:solidFill>
                  <a:srgbClr val="7030A0"/>
                </a:solidFill>
              </a:rPr>
              <a:t>.)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                          </a:t>
            </a:r>
            <a:r>
              <a:rPr lang="ru-RU" sz="2800" dirty="0" err="1" smtClean="0">
                <a:solidFill>
                  <a:srgbClr val="7030A0"/>
                </a:solidFill>
              </a:rPr>
              <a:t>He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FF3399"/>
                </a:solidFill>
              </a:rPr>
              <a:t>does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everything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for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his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mother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Он </a:t>
            </a:r>
            <a:r>
              <a:rPr lang="ru-RU" sz="2800" i="1" dirty="0" smtClean="0">
                <a:solidFill>
                  <a:srgbClr val="7030A0"/>
                </a:solidFill>
              </a:rPr>
              <a:t>все делает</a:t>
            </a:r>
            <a:r>
              <a:rPr lang="ru-RU" sz="2800" dirty="0" smtClean="0">
                <a:solidFill>
                  <a:srgbClr val="7030A0"/>
                </a:solidFill>
              </a:rPr>
              <a:t> для своей матери.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2800" dirty="0" err="1" smtClean="0">
                <a:solidFill>
                  <a:srgbClr val="7030A0"/>
                </a:solidFill>
              </a:rPr>
              <a:t>She's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FF3399"/>
                </a:solidFill>
              </a:rPr>
              <a:t>doing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nothing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Она </a:t>
            </a:r>
            <a:r>
              <a:rPr lang="ru-RU" sz="2800" i="1" dirty="0" smtClean="0">
                <a:solidFill>
                  <a:srgbClr val="7030A0"/>
                </a:solidFill>
              </a:rPr>
              <a:t>ничего</a:t>
            </a:r>
            <a:r>
              <a:rPr lang="ru-RU" sz="2800" dirty="0" smtClean="0">
                <a:solidFill>
                  <a:srgbClr val="7030A0"/>
                </a:solidFill>
              </a:rPr>
              <a:t> не </a:t>
            </a:r>
            <a:r>
              <a:rPr lang="ru-RU" sz="2800" i="1" dirty="0" smtClean="0">
                <a:solidFill>
                  <a:srgbClr val="7030A0"/>
                </a:solidFill>
              </a:rPr>
              <a:t>делает</a:t>
            </a:r>
            <a:r>
              <a:rPr lang="ru-RU" sz="2800" dirty="0" smtClean="0">
                <a:solidFill>
                  <a:srgbClr val="7030A0"/>
                </a:solidFill>
              </a:rPr>
              <a:t>. ( Она </a:t>
            </a:r>
            <a:r>
              <a:rPr lang="ru-RU" sz="2800" i="1" dirty="0" smtClean="0">
                <a:solidFill>
                  <a:srgbClr val="7030A0"/>
                </a:solidFill>
              </a:rPr>
              <a:t>ничем</a:t>
            </a:r>
            <a:r>
              <a:rPr lang="ru-RU" sz="2800" dirty="0" smtClean="0">
                <a:solidFill>
                  <a:srgbClr val="7030A0"/>
                </a:solidFill>
              </a:rPr>
              <a:t> не </a:t>
            </a:r>
            <a:r>
              <a:rPr lang="ru-RU" sz="2800" i="1" dirty="0" smtClean="0">
                <a:solidFill>
                  <a:srgbClr val="7030A0"/>
                </a:solidFill>
              </a:rPr>
              <a:t>занимается</a:t>
            </a:r>
            <a:r>
              <a:rPr lang="ru-RU" sz="2800" dirty="0" smtClean="0">
                <a:solidFill>
                  <a:srgbClr val="7030A0"/>
                </a:solidFill>
              </a:rPr>
              <a:t>.)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3399"/>
                </a:solidFill>
              </a:rPr>
              <a:t>Важные выражения с глаголом </a:t>
            </a:r>
            <a:r>
              <a:rPr lang="ru-RU" sz="4000" b="1" dirty="0" err="1" smtClean="0">
                <a:solidFill>
                  <a:srgbClr val="FF3399"/>
                </a:solidFill>
              </a:rPr>
              <a:t>Do</a:t>
            </a:r>
            <a:endParaRPr lang="ru-RU" sz="4000" dirty="0" smtClean="0">
              <a:solidFill>
                <a:srgbClr val="FF3399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несколько устойчивых выражений, в которых всегда используется глагол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i="1" dirty="0" smtClean="0"/>
          </a:p>
          <a:p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badly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плохо преуспевать (в чем-либо); плохо удаваться (о чем-либо); и т.д.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заниматься делами, бизнесом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dishes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мыть посуду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сделать одолжение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пойти на пользу; принести пользу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пойти во вред; принести вред; причинить вред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отбывать срок (в тюрьме)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хорошо преуспевать (в чем-либо); хорошо удаваться (о чем-либо); и т.д.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сделать все возможное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причесывать волосы 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2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404664"/>
            <a:ext cx="9127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3399"/>
                </a:solidFill>
              </a:rPr>
              <a:t>Употребление </a:t>
            </a:r>
            <a:r>
              <a:rPr lang="ru-RU" sz="3600" b="1" dirty="0" err="1" smtClean="0">
                <a:solidFill>
                  <a:srgbClr val="FF3399"/>
                </a:solidFill>
              </a:rPr>
              <a:t>Make</a:t>
            </a:r>
            <a:r>
              <a:rPr lang="ru-RU" sz="3600" b="1" dirty="0" smtClean="0">
                <a:solidFill>
                  <a:srgbClr val="FF3399"/>
                </a:solidFill>
              </a:rPr>
              <a:t> в английском языке</a:t>
            </a:r>
            <a:endParaRPr lang="ru-RU" sz="3600" b="1" dirty="0">
              <a:solidFill>
                <a:srgbClr val="FF33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r>
              <a:rPr lang="en-US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используется, когда что-либо создается, сооружается, строится, и т.п.:</a:t>
            </a:r>
          </a:p>
          <a:p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dress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(сшить) платье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food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приготовить еду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cup of tea / coffee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(приготовить) чашку чая / кофе </a:t>
            </a:r>
          </a:p>
          <a:p>
            <a:endParaRPr lang="ru-RU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используется, когда речь идет о приготовлении еды.</a:t>
            </a:r>
          </a:p>
          <a:p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meal (breakfast / lunch / dinner)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приготовить еду (завтрак / обед / ужин)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1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66209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Важные выражения с глаголом </a:t>
            </a:r>
            <a:r>
              <a:rPr lang="ru-RU" sz="36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36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несколько устойчивых выражений, в которых всегда используется глагол</a:t>
            </a:r>
            <a:r>
              <a:rPr lang="ru-RU" sz="24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amends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вносить поправки (в договор, в контракт, и т.п.); также может означать "компенсировать кому-либо что-либо", "извиниться перед кем-либо"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arrangements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договориться, устроить что-либо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pretend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притворяться, делать вид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сделать выбор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сделать замечание, комментарий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принять решение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ru-RU" sz="28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иметь разницу (например: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Это не имеет никакой разницы).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2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Важные выражения с глаголом </a:t>
            </a:r>
            <a:r>
              <a:rPr lang="ru-RU" sz="36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36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effort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приложить усилие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enquiry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запрос, наводить справки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excuse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извиниться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fool of yourself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выставить себя дураком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fortune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состояние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friends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подружиться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fuss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поднимать шум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journey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совершить путешествие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mess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устроить беспорядок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mistake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ошибку</a:t>
            </a:r>
            <a:b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9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513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АНГЛИЙСКИЙ ЯЗЫК: УРОКИ ОНЛАЙН</vt:lpstr>
      <vt:lpstr>Источник информации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XXX</dc:creator>
  <cp:lastModifiedBy>Гость</cp:lastModifiedBy>
  <cp:revision>12</cp:revision>
  <dcterms:created xsi:type="dcterms:W3CDTF">2016-03-11T19:17:13Z</dcterms:created>
  <dcterms:modified xsi:type="dcterms:W3CDTF">2020-03-27T07:40:43Z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148298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