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74" r:id="rId4"/>
    <p:sldId id="265" r:id="rId5"/>
    <p:sldId id="268" r:id="rId6"/>
    <p:sldId id="267" r:id="rId7"/>
    <p:sldId id="266" r:id="rId8"/>
    <p:sldId id="264" r:id="rId9"/>
    <p:sldId id="269" r:id="rId10"/>
    <p:sldId id="272" r:id="rId11"/>
    <p:sldId id="270" r:id="rId12"/>
    <p:sldId id="271" r:id="rId13"/>
    <p:sldId id="27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DAA48-8479-43D0-9CFB-C164981116DE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B987B-CEC7-429E-9755-8D389977A6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814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DAA48-8479-43D0-9CFB-C164981116DE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B987B-CEC7-429E-9755-8D389977A6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6683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DAA48-8479-43D0-9CFB-C164981116DE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B987B-CEC7-429E-9755-8D389977A6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857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DAA48-8479-43D0-9CFB-C164981116DE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B987B-CEC7-429E-9755-8D389977A6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0735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DAA48-8479-43D0-9CFB-C164981116DE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B987B-CEC7-429E-9755-8D389977A6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676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DAA48-8479-43D0-9CFB-C164981116DE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B987B-CEC7-429E-9755-8D389977A6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817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DAA48-8479-43D0-9CFB-C164981116DE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B987B-CEC7-429E-9755-8D389977A6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55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DAA48-8479-43D0-9CFB-C164981116DE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B987B-CEC7-429E-9755-8D389977A6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526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DAA48-8479-43D0-9CFB-C164981116DE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B987B-CEC7-429E-9755-8D389977A6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2506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DAA48-8479-43D0-9CFB-C164981116DE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B987B-CEC7-429E-9755-8D389977A6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107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DAA48-8479-43D0-9CFB-C164981116DE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B987B-CEC7-429E-9755-8D389977A6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895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CDAA48-8479-43D0-9CFB-C164981116DE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2B987B-CEC7-429E-9755-8D389977A6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4075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udy.ru/lessons/preintermediate1-1-ex.html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udy.ru/lessons/preintermediate1-1.html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476672"/>
            <a:ext cx="842906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Различие глаголов </a:t>
            </a:r>
            <a:endParaRPr lang="en-US" sz="7200" b="1" dirty="0" smtClean="0">
              <a:solidFill>
                <a:srgbClr val="FF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7200" b="1" dirty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7200" b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</a:t>
            </a:r>
            <a:r>
              <a:rPr lang="ru-RU" sz="7200" b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</a:t>
            </a:r>
            <a:r>
              <a:rPr lang="ru-RU" sz="7200" b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</a:t>
            </a:r>
            <a:r>
              <a:rPr lang="en-US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</a:t>
            </a:r>
            <a:endParaRPr lang="ru-RU" sz="7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7200" b="1" dirty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sz="7200" b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английском языке</a:t>
            </a:r>
            <a:endParaRPr lang="ru-RU" sz="7200" b="1" dirty="0">
              <a:solidFill>
                <a:srgbClr val="FF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81358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332656"/>
            <a:ext cx="7992888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600" b="1" dirty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Важные выражения с глаголом </a:t>
            </a:r>
            <a:r>
              <a:rPr lang="ru-RU" sz="3600" b="1" dirty="0" err="1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</a:t>
            </a:r>
            <a:endParaRPr lang="ru-RU" sz="3600" dirty="0">
              <a:solidFill>
                <a:srgbClr val="FF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i="1" dirty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</a:t>
            </a:r>
            <a:r>
              <a:rPr lang="en-US" sz="2400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money</a:t>
            </a:r>
            <a:r>
              <a:rPr lang="en-US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зарабатывать деньги</a:t>
            </a:r>
            <a:b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i="1" dirty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 </a:t>
            </a:r>
            <a:r>
              <a:rPr lang="en-US" sz="2400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move</a:t>
            </a:r>
            <a:r>
              <a:rPr lang="en-US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сделать ход</a:t>
            </a:r>
            <a:b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i="1" dirty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</a:t>
            </a:r>
            <a:r>
              <a:rPr lang="en-US" sz="2400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noise</a:t>
            </a:r>
            <a:r>
              <a:rPr lang="en-US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</a:t>
            </a:r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шуметь</a:t>
            </a:r>
            <a:b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800" i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</a:t>
            </a:r>
            <a:r>
              <a:rPr lang="en-US" sz="28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phone call</a:t>
            </a:r>
            <a:r>
              <a:rPr lang="en-US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совершить телефонный звонок</a:t>
            </a:r>
            <a:b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800" i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</a:t>
            </a:r>
            <a:r>
              <a:rPr lang="en-US" sz="28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plan</a:t>
            </a:r>
            <a:r>
              <a:rPr lang="en-US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составить план</a:t>
            </a:r>
            <a:b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800" i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</a:t>
            </a:r>
            <a:r>
              <a:rPr lang="en-US" sz="28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point</a:t>
            </a:r>
            <a:r>
              <a:rPr lang="en-US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выразить точку зрения</a:t>
            </a:r>
            <a:b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800" i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</a:t>
            </a:r>
            <a:r>
              <a:rPr lang="en-US" sz="28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profit</a:t>
            </a:r>
            <a:r>
              <a:rPr lang="en-US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получать прибыль</a:t>
            </a:r>
            <a:b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800" i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 </a:t>
            </a:r>
            <a:r>
              <a:rPr lang="en-US" sz="28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promise</a:t>
            </a:r>
            <a:r>
              <a:rPr lang="en-US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сделать обещание</a:t>
            </a:r>
            <a:b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800" i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</a:t>
            </a:r>
            <a:r>
              <a:rPr lang="en-US" sz="28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remark</a:t>
            </a:r>
            <a:r>
              <a:rPr lang="en-US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сделать замечание</a:t>
            </a:r>
            <a:b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800" i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</a:t>
            </a:r>
            <a:r>
              <a:rPr lang="en-US" sz="28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sound</a:t>
            </a:r>
            <a:r>
              <a:rPr lang="en-US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издать звук</a:t>
            </a:r>
            <a:b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800" i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</a:t>
            </a:r>
            <a:r>
              <a:rPr lang="en-US" sz="28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speech</a:t>
            </a:r>
            <a:r>
              <a:rPr lang="en-US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прочитать речь</a:t>
            </a:r>
            <a:b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800" i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</a:t>
            </a:r>
            <a:r>
              <a:rPr lang="en-US" sz="28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suggestion</a:t>
            </a:r>
            <a:r>
              <a:rPr lang="en-US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сделать предложение </a:t>
            </a:r>
            <a:endParaRPr lang="ru-RU" sz="28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61155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61121" y="173447"/>
            <a:ext cx="390074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u="sng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Check yourself</a:t>
            </a:r>
            <a:endParaRPr lang="ru-RU" sz="4800" b="1" u="sng" dirty="0">
              <a:solidFill>
                <a:srgbClr val="FF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1052736"/>
            <a:ext cx="39673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1. Choose </a:t>
            </a:r>
            <a:r>
              <a:rPr lang="en-US" sz="3200" b="1" i="1" dirty="0" smtClean="0">
                <a:solidFill>
                  <a:srgbClr val="FF0000"/>
                </a:solidFill>
              </a:rPr>
              <a:t>make</a:t>
            </a:r>
            <a:r>
              <a:rPr lang="en-US" sz="3200" b="1" dirty="0" smtClean="0">
                <a:solidFill>
                  <a:srgbClr val="FF0000"/>
                </a:solidFill>
              </a:rPr>
              <a:t> or </a:t>
            </a:r>
            <a:r>
              <a:rPr lang="en-US" sz="3200" b="1" i="1" dirty="0" smtClean="0">
                <a:solidFill>
                  <a:srgbClr val="FF0000"/>
                </a:solidFill>
              </a:rPr>
              <a:t>do</a:t>
            </a:r>
            <a:r>
              <a:rPr lang="en-US" sz="3200" b="1" dirty="0" smtClean="0">
                <a:solidFill>
                  <a:srgbClr val="FF0000"/>
                </a:solidFill>
              </a:rPr>
              <a:t>.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1556792"/>
            <a:ext cx="4193969" cy="48013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arenR"/>
            </a:pP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_____ a mistake</a:t>
            </a:r>
          </a:p>
          <a:p>
            <a:pPr marL="342900" indent="-342900">
              <a:buAutoNum type="arabicParenR"/>
            </a:pP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_____ sports</a:t>
            </a:r>
          </a:p>
          <a:p>
            <a:pPr marL="342900" indent="-342900">
              <a:buAutoNum type="arabicParenR"/>
            </a:pP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_____ a choice</a:t>
            </a:r>
          </a:p>
          <a:p>
            <a:pPr marL="342900" indent="-342900">
              <a:buAutoNum type="arabicParenR"/>
            </a:pP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_____ the ironing</a:t>
            </a:r>
          </a:p>
          <a:p>
            <a:pPr marL="342900" indent="-342900">
              <a:buAutoNum type="arabicParenR"/>
            </a:pP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_____ money</a:t>
            </a:r>
          </a:p>
          <a:p>
            <a:pPr marL="342900" indent="-342900">
              <a:buAutoNum type="arabicParenR"/>
            </a:pP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_____ the washing up</a:t>
            </a:r>
          </a:p>
          <a:p>
            <a:pPr marL="342900" indent="-342900">
              <a:buAutoNum type="arabicParenR"/>
            </a:pP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_____ coffee</a:t>
            </a:r>
          </a:p>
          <a:p>
            <a:pPr marL="342900" indent="-342900">
              <a:buAutoNum type="arabicParenR"/>
            </a:pP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_____ a noise</a:t>
            </a:r>
          </a:p>
          <a:p>
            <a:pPr marL="342900" indent="-342900">
              <a:buAutoNum type="arabicParenR"/>
            </a:pP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_____ a bed  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644008" y="1556792"/>
            <a:ext cx="4499992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10) </a:t>
            </a:r>
            <a:r>
              <a:rPr lang="en-US" sz="40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___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__ homework</a:t>
            </a:r>
          </a:p>
          <a:p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11) _____ business</a:t>
            </a:r>
          </a:p>
          <a:p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12) _____ exercise</a:t>
            </a:r>
          </a:p>
          <a:p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13) _____ shopping</a:t>
            </a:r>
          </a:p>
          <a:p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14) _____ a </a:t>
            </a: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favour</a:t>
            </a:r>
            <a:endParaRPr lang="en-US" sz="32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15) </a:t>
            </a:r>
            <a:r>
              <a:rPr lang="ru-RU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_____ nothing </a:t>
            </a:r>
          </a:p>
          <a:p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16) _____ your hair</a:t>
            </a:r>
          </a:p>
          <a:p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17) _____ food</a:t>
            </a:r>
          </a:p>
          <a:p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18) _____ friends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55575" y="1637511"/>
            <a:ext cx="10801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27584" y="2549426"/>
            <a:ext cx="10801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01000" y="3555975"/>
            <a:ext cx="10067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27584" y="4509120"/>
            <a:ext cx="10801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71600" y="4978336"/>
            <a:ext cx="10081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01000" y="5517232"/>
            <a:ext cx="12947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01000" y="2029489"/>
            <a:ext cx="10787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92696" y="3103422"/>
            <a:ext cx="7269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82888" y="4055173"/>
            <a:ext cx="880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508104" y="1556792"/>
            <a:ext cx="9361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508104" y="2101498"/>
            <a:ext cx="8640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508104" y="2549425"/>
            <a:ext cx="8640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508104" y="3103421"/>
            <a:ext cx="9361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508104" y="4188282"/>
            <a:ext cx="9361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508104" y="3593508"/>
            <a:ext cx="10801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508104" y="4509120"/>
            <a:ext cx="8640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364088" y="4978336"/>
            <a:ext cx="9361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374444" y="5517232"/>
            <a:ext cx="10697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82660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АНГЛИЙСКИЙ ЯЗЫК: УРОКИ ОНЛАЙН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00200"/>
            <a:ext cx="8928992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www.study.ru/lessons/preintermediate1-1-ex.html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8198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Источник информации</a:t>
            </a:r>
            <a:endParaRPr lang="ru-RU" sz="6000" dirty="0">
              <a:solidFill>
                <a:srgbClr val="FF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00200"/>
            <a:ext cx="8928992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www.study.ru/lessons/preintermediate1-1.html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0992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глаголы </a:t>
            </a:r>
            <a:r>
              <a:rPr lang="ru-RU" sz="3200" dirty="0" err="1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</a:t>
            </a:r>
            <a:r>
              <a:rPr lang="ru-RU" sz="3200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</a:t>
            </a:r>
            <a:r>
              <a:rPr lang="ru-RU" sz="3200" dirty="0" err="1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</a:t>
            </a:r>
            <a:r>
              <a:rPr lang="ru-RU" sz="3200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употребляются в качестве смысловых глаголов. Глагол </a:t>
            </a:r>
            <a:r>
              <a:rPr lang="ru-RU" sz="3200" dirty="0" err="1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</a:t>
            </a:r>
            <a:r>
              <a:rPr lang="ru-RU" sz="3200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используется в одних конструкциях и с одними словами, в то время как глагол </a:t>
            </a:r>
            <a:r>
              <a:rPr lang="ru-RU" sz="3200" dirty="0" err="1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</a:t>
            </a:r>
            <a:r>
              <a:rPr lang="ru-RU" sz="3200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в других конструкциях и с другими словами</a:t>
            </a:r>
            <a:r>
              <a:rPr lang="ru-RU" sz="2400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400" dirty="0">
              <a:solidFill>
                <a:srgbClr val="FF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496" y="2780928"/>
            <a:ext cx="910850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Глаголы </a:t>
            </a:r>
            <a:r>
              <a:rPr lang="ru-RU" sz="2800" dirty="0" err="1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</a:t>
            </a:r>
            <a:r>
              <a:rPr lang="ru-RU" sz="2800" dirty="0" err="1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переводятся как "</a:t>
            </a:r>
            <a:r>
              <a:rPr lang="ru-RU" sz="2800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делать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". </a:t>
            </a:r>
          </a:p>
          <a:p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Особенность употребления этих глаголов - каждый из них употребляется только в комбинации с определенными "своими" словами.</a:t>
            </a:r>
          </a:p>
          <a:p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Эти словосочетания нужно просто выучить и знать. </a:t>
            </a:r>
          </a:p>
          <a:p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Есть небольшая подсказка, как интуитивно употребить нужное "делать". </a:t>
            </a:r>
          </a:p>
          <a:p>
            <a:r>
              <a:rPr lang="ru-RU" sz="28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У каждого есть свои оттенки значения.</a:t>
            </a:r>
          </a:p>
        </p:txBody>
      </p:sp>
    </p:spTree>
    <p:extLst>
      <p:ext uri="{BB962C8B-B14F-4D97-AF65-F5344CB8AC3E}">
        <p14:creationId xmlns:p14="http://schemas.microsoft.com/office/powerpoint/2010/main" val="3150666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глаголы </a:t>
            </a:r>
            <a:r>
              <a:rPr lang="ru-RU" sz="3200" dirty="0" err="1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</a:t>
            </a:r>
            <a:r>
              <a:rPr lang="ru-RU" sz="3200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</a:t>
            </a:r>
            <a:r>
              <a:rPr lang="ru-RU" sz="3200" dirty="0" err="1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</a:t>
            </a:r>
            <a:r>
              <a:rPr lang="ru-RU" sz="3200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употребляются в качестве смысловых глаголов. Глагол </a:t>
            </a:r>
            <a:r>
              <a:rPr lang="ru-RU" sz="3200" dirty="0" err="1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</a:t>
            </a:r>
            <a:r>
              <a:rPr lang="ru-RU" sz="3200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используется в одних конструкциях и с одними словами, в то время как глагол </a:t>
            </a:r>
            <a:r>
              <a:rPr lang="ru-RU" sz="3200" dirty="0" err="1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</a:t>
            </a:r>
            <a:r>
              <a:rPr lang="ru-RU" sz="3200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в других конструкциях и с другими словами.</a:t>
            </a:r>
            <a:endParaRPr lang="ru-RU" sz="3200" dirty="0">
              <a:solidFill>
                <a:srgbClr val="FF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496" y="2554544"/>
            <a:ext cx="892899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глагола </a:t>
            </a:r>
            <a:r>
              <a:rPr lang="ru-RU" sz="2800" u="sng" dirty="0" err="1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дополнительное значение - "</a:t>
            </a:r>
            <a:r>
              <a:rPr lang="ru-RU" sz="2800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создавать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". Речь идет не столько о выполнении действия, сколько о создании качественно новой формации.</a:t>
            </a:r>
          </a:p>
          <a:p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Глагол </a:t>
            </a:r>
            <a:r>
              <a:rPr lang="ru-RU" sz="2800" u="sng" dirty="0" err="1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</a:t>
            </a:r>
            <a:r>
              <a:rPr lang="ru-RU" sz="2800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подразумевает просто </a:t>
            </a:r>
            <a:r>
              <a:rPr lang="ru-RU" sz="2800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выполнение какой-либо работы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800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 привлечения творческого элемента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Иногда такая логика не действует.    </a:t>
            </a:r>
          </a:p>
          <a:p>
            <a:r>
              <a:rPr lang="ru-RU" sz="28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</a:t>
            </a:r>
            <a:r>
              <a:rPr lang="ru-RU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Надо запомнить наиболее</a:t>
            </a:r>
          </a:p>
          <a:p>
            <a:r>
              <a:rPr 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распространённые выражения с данными </a:t>
            </a:r>
          </a:p>
          <a:p>
            <a:r>
              <a:rPr 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глаголами</a:t>
            </a:r>
            <a: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ru-RU" sz="24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4935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188640"/>
            <a:ext cx="96453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3399"/>
                </a:solidFill>
              </a:rPr>
              <a:t>Употребление </a:t>
            </a:r>
            <a:r>
              <a:rPr lang="ru-RU" sz="4000" b="1" dirty="0" err="1" smtClean="0">
                <a:solidFill>
                  <a:srgbClr val="FF3399"/>
                </a:solidFill>
              </a:rPr>
              <a:t>Do</a:t>
            </a:r>
            <a:r>
              <a:rPr lang="ru-RU" sz="4000" b="1" dirty="0" smtClean="0">
                <a:solidFill>
                  <a:srgbClr val="FF3399"/>
                </a:solidFill>
              </a:rPr>
              <a:t> в английском языке</a:t>
            </a:r>
            <a:endParaRPr lang="ru-RU" sz="4000" b="1" dirty="0">
              <a:solidFill>
                <a:srgbClr val="FF3399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504" y="896526"/>
            <a:ext cx="8856984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Глагол </a:t>
            </a:r>
            <a:r>
              <a:rPr lang="ru-RU" sz="2800" b="1" dirty="0" err="1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</a:t>
            </a:r>
            <a:r>
              <a:rPr lang="ru-RU" sz="2800" dirty="0" smtClean="0">
                <a:solidFill>
                  <a:srgbClr val="FF0000"/>
                </a:solidFill>
              </a:rPr>
              <a:t> используется, когда кто-либо совершает действие, занимается какой-либо деятельностью или выполняет какую-либо работу:</a:t>
            </a:r>
          </a:p>
          <a:p>
            <a:r>
              <a:rPr lang="ru-RU" sz="2400" i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</a:t>
            </a:r>
            <a:r>
              <a:rPr lang="ru-RU" sz="2400" i="1" dirty="0" err="1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</a:t>
            </a:r>
            <a:r>
              <a:rPr lang="ru-RU" sz="2400" i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ru-RU" sz="2400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crossword</a:t>
            </a:r>
            <a: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разгадывать кроссворд</a:t>
            </a:r>
            <a:b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</a:t>
            </a:r>
            <a:r>
              <a:rPr lang="ru-RU" sz="2400" i="1" dirty="0" err="1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</a:t>
            </a:r>
            <a:r>
              <a:rPr lang="ru-RU" sz="24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ru-RU" sz="24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ironing</a:t>
            </a:r>
            <a: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утюжить что-либо</a:t>
            </a:r>
            <a:b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</a:t>
            </a:r>
            <a:r>
              <a:rPr lang="ru-RU" sz="2400" i="1" dirty="0" err="1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</a:t>
            </a:r>
            <a:r>
              <a:rPr lang="ru-RU" sz="24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ru-RU" sz="24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laundry</a:t>
            </a:r>
            <a: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заниматься стиркой</a:t>
            </a:r>
            <a:b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</a:t>
            </a:r>
            <a:r>
              <a:rPr lang="ru-RU" sz="2400" i="1" dirty="0" err="1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</a:t>
            </a:r>
            <a:r>
              <a:rPr lang="ru-RU" sz="24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ru-RU" sz="24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washing</a:t>
            </a:r>
            <a: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мыть что-либо</a:t>
            </a:r>
            <a:b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</a:t>
            </a:r>
            <a:r>
              <a:rPr lang="ru-RU" sz="2400" i="1" dirty="0" err="1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</a:t>
            </a:r>
            <a:r>
              <a:rPr lang="ru-RU" sz="24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ru-RU" sz="24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washing</a:t>
            </a:r>
            <a:r>
              <a:rPr lang="ru-RU" sz="24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up</a:t>
            </a:r>
            <a: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умываться </a:t>
            </a:r>
          </a:p>
          <a:p>
            <a:r>
              <a:rPr lang="ru-RU" sz="3200" b="1" dirty="0" err="1" smtClean="0">
                <a:solidFill>
                  <a:srgbClr val="FF3399"/>
                </a:solidFill>
              </a:rPr>
              <a:t>Do</a:t>
            </a:r>
            <a:r>
              <a:rPr lang="ru-RU" sz="3200" dirty="0" smtClean="0">
                <a:solidFill>
                  <a:srgbClr val="FF0000"/>
                </a:solidFill>
              </a:rPr>
              <a:t> часто используется, когда речь идет о работе любого плана:</a:t>
            </a:r>
          </a:p>
          <a:p>
            <a:r>
              <a:rPr lang="ru-RU" sz="2400" i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</a:t>
            </a:r>
            <a:r>
              <a:rPr lang="ru-RU" sz="2400" i="1" dirty="0" err="1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</a:t>
            </a:r>
            <a:r>
              <a:rPr lang="ru-RU" sz="24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your</a:t>
            </a:r>
            <a:r>
              <a:rPr lang="ru-RU" sz="24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work</a:t>
            </a:r>
            <a: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делать </a:t>
            </a:r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работу</a:t>
            </a:r>
            <a: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</a:t>
            </a:r>
            <a:r>
              <a:rPr lang="ru-RU" sz="2400" i="1" dirty="0" err="1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</a:t>
            </a:r>
            <a:r>
              <a:rPr lang="ru-RU" sz="24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home</a:t>
            </a:r>
            <a:r>
              <a:rPr lang="ru-RU" sz="2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work</a:t>
            </a:r>
            <a: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делать домашнюю </a:t>
            </a:r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работу</a:t>
            </a:r>
            <a: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</a:t>
            </a:r>
            <a:r>
              <a:rPr lang="ru-RU" sz="2400" i="1" dirty="0" err="1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</a:t>
            </a:r>
            <a:r>
              <a:rPr lang="ru-RU" sz="24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house</a:t>
            </a:r>
            <a:r>
              <a:rPr lang="ru-RU" sz="2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work</a:t>
            </a:r>
            <a: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делать </a:t>
            </a:r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работу</a:t>
            </a:r>
            <a: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 дому</a:t>
            </a:r>
            <a:b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</a:t>
            </a:r>
            <a:r>
              <a:rPr lang="ru-RU" sz="2400" i="1" dirty="0" err="1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</a:t>
            </a:r>
            <a:r>
              <a:rPr lang="ru-RU" sz="2400" i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your</a:t>
            </a:r>
            <a:r>
              <a:rPr lang="ru-RU" sz="24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job</a:t>
            </a:r>
            <a: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делать свою </a:t>
            </a:r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работу</a:t>
            </a:r>
            <a: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                             (свои обязанности) </a:t>
            </a:r>
            <a:endParaRPr lang="ru-RU" sz="24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58761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16632"/>
            <a:ext cx="91440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err="1" smtClean="0">
                <a:solidFill>
                  <a:srgbClr val="FF3399"/>
                </a:solidFill>
              </a:rPr>
              <a:t>Do</a:t>
            </a:r>
            <a:r>
              <a:rPr lang="ru-RU" sz="4400" b="1" dirty="0" smtClean="0">
                <a:solidFill>
                  <a:srgbClr val="FF3399"/>
                </a:solidFill>
              </a:rPr>
              <a:t> в качестве общей идеи</a:t>
            </a:r>
          </a:p>
          <a:p>
            <a:endParaRPr lang="ru-RU" sz="2000" dirty="0" smtClean="0"/>
          </a:p>
          <a:p>
            <a:r>
              <a:rPr lang="ru-RU" sz="2800" dirty="0" smtClean="0">
                <a:solidFill>
                  <a:srgbClr val="FF0000"/>
                </a:solidFill>
              </a:rPr>
              <a:t>Глагол </a:t>
            </a:r>
            <a:r>
              <a:rPr lang="ru-RU" sz="2800" b="1" dirty="0" err="1" smtClean="0">
                <a:solidFill>
                  <a:srgbClr val="FF0000"/>
                </a:solidFill>
              </a:rPr>
              <a:t>Do</a:t>
            </a:r>
            <a:r>
              <a:rPr lang="ru-RU" sz="2800" dirty="0" smtClean="0">
                <a:solidFill>
                  <a:srgbClr val="FF0000"/>
                </a:solidFill>
              </a:rPr>
              <a:t> используется, когда речь идет о чем-либо в общем. Другими словами, когда необходимо описать какое-либо действие, при этом не называя самого действия. В данном значении глагол часто используется со словами </a:t>
            </a:r>
            <a:r>
              <a:rPr lang="ru-RU" sz="2800" b="1" dirty="0" err="1" smtClean="0">
                <a:solidFill>
                  <a:srgbClr val="FF0000"/>
                </a:solidFill>
              </a:rPr>
              <a:t>something</a:t>
            </a:r>
            <a:r>
              <a:rPr lang="ru-RU" sz="2800" b="1" dirty="0" smtClean="0">
                <a:solidFill>
                  <a:srgbClr val="FF0000"/>
                </a:solidFill>
              </a:rPr>
              <a:t>, </a:t>
            </a:r>
            <a:r>
              <a:rPr lang="ru-RU" sz="2800" b="1" dirty="0" err="1" smtClean="0">
                <a:solidFill>
                  <a:srgbClr val="FF0000"/>
                </a:solidFill>
              </a:rPr>
              <a:t>nothing</a:t>
            </a:r>
            <a:r>
              <a:rPr lang="ru-RU" sz="2800" b="1" dirty="0" smtClean="0">
                <a:solidFill>
                  <a:srgbClr val="FF0000"/>
                </a:solidFill>
              </a:rPr>
              <a:t>, </a:t>
            </a:r>
            <a:r>
              <a:rPr lang="ru-RU" sz="2800" b="1" dirty="0" err="1" smtClean="0">
                <a:solidFill>
                  <a:srgbClr val="FF0000"/>
                </a:solidFill>
              </a:rPr>
              <a:t>anything</a:t>
            </a:r>
            <a:r>
              <a:rPr lang="ru-RU" sz="2800" b="1" dirty="0" smtClean="0">
                <a:solidFill>
                  <a:srgbClr val="FF0000"/>
                </a:solidFill>
              </a:rPr>
              <a:t>, </a:t>
            </a:r>
            <a:r>
              <a:rPr lang="ru-RU" sz="2800" b="1" dirty="0" err="1" smtClean="0">
                <a:solidFill>
                  <a:srgbClr val="FF0000"/>
                </a:solidFill>
              </a:rPr>
              <a:t>everything</a:t>
            </a:r>
            <a:r>
              <a:rPr lang="ru-RU" sz="2800" dirty="0" smtClean="0">
                <a:solidFill>
                  <a:srgbClr val="FF0000"/>
                </a:solidFill>
              </a:rPr>
              <a:t>, и т.д.</a:t>
            </a:r>
          </a:p>
          <a:p>
            <a:r>
              <a:rPr lang="ru-RU" sz="2800" dirty="0" smtClean="0">
                <a:solidFill>
                  <a:srgbClr val="7030A0"/>
                </a:solidFill>
              </a:rPr>
              <a:t>Например:     </a:t>
            </a:r>
          </a:p>
          <a:p>
            <a:r>
              <a:rPr lang="ru-RU" sz="2800" dirty="0" smtClean="0">
                <a:solidFill>
                  <a:srgbClr val="7030A0"/>
                </a:solidFill>
              </a:rPr>
              <a:t>                         </a:t>
            </a:r>
            <a:r>
              <a:rPr lang="ru-RU" sz="2800" dirty="0" err="1" smtClean="0">
                <a:solidFill>
                  <a:srgbClr val="7030A0"/>
                </a:solidFill>
              </a:rPr>
              <a:t>I'm</a:t>
            </a:r>
            <a:r>
              <a:rPr lang="ru-RU" sz="2800" dirty="0" smtClean="0">
                <a:solidFill>
                  <a:srgbClr val="7030A0"/>
                </a:solidFill>
              </a:rPr>
              <a:t> </a:t>
            </a:r>
            <a:r>
              <a:rPr lang="ru-RU" sz="2800" dirty="0" err="1" smtClean="0">
                <a:solidFill>
                  <a:srgbClr val="7030A0"/>
                </a:solidFill>
              </a:rPr>
              <a:t>not</a:t>
            </a:r>
            <a:r>
              <a:rPr lang="ru-RU" sz="2800" dirty="0" smtClean="0">
                <a:solidFill>
                  <a:srgbClr val="FF3399"/>
                </a:solidFill>
              </a:rPr>
              <a:t> </a:t>
            </a:r>
            <a:r>
              <a:rPr lang="ru-RU" sz="2800" b="1" dirty="0" err="1" smtClean="0">
                <a:solidFill>
                  <a:srgbClr val="FF3399"/>
                </a:solidFill>
              </a:rPr>
              <a:t>doing</a:t>
            </a:r>
            <a:r>
              <a:rPr lang="ru-RU" sz="2800" b="1" dirty="0" smtClean="0">
                <a:solidFill>
                  <a:srgbClr val="FF3399"/>
                </a:solidFill>
              </a:rPr>
              <a:t> </a:t>
            </a:r>
            <a:r>
              <a:rPr lang="ru-RU" sz="2800" b="1" i="1" dirty="0" err="1" smtClean="0">
                <a:solidFill>
                  <a:srgbClr val="7030A0"/>
                </a:solidFill>
              </a:rPr>
              <a:t>anything</a:t>
            </a:r>
            <a:r>
              <a:rPr lang="ru-RU" sz="2800" dirty="0" smtClean="0">
                <a:solidFill>
                  <a:srgbClr val="7030A0"/>
                </a:solidFill>
              </a:rPr>
              <a:t> </a:t>
            </a:r>
            <a:r>
              <a:rPr lang="ru-RU" sz="2800" dirty="0" err="1" smtClean="0">
                <a:solidFill>
                  <a:srgbClr val="7030A0"/>
                </a:solidFill>
              </a:rPr>
              <a:t>today</a:t>
            </a:r>
            <a:r>
              <a:rPr lang="ru-RU" sz="2800" dirty="0" smtClean="0">
                <a:solidFill>
                  <a:srgbClr val="7030A0"/>
                </a:solidFill>
              </a:rPr>
              <a:t>.</a:t>
            </a:r>
            <a:br>
              <a:rPr lang="ru-RU" sz="2800" dirty="0" smtClean="0">
                <a:solidFill>
                  <a:srgbClr val="7030A0"/>
                </a:solidFill>
              </a:rPr>
            </a:br>
            <a:r>
              <a:rPr lang="ru-RU" sz="2800" dirty="0" smtClean="0">
                <a:solidFill>
                  <a:srgbClr val="7030A0"/>
                </a:solidFill>
              </a:rPr>
              <a:t>Я сегодня </a:t>
            </a:r>
            <a:r>
              <a:rPr lang="ru-RU" sz="2800" i="1" dirty="0" smtClean="0">
                <a:solidFill>
                  <a:srgbClr val="7030A0"/>
                </a:solidFill>
              </a:rPr>
              <a:t>ничего</a:t>
            </a:r>
            <a:r>
              <a:rPr lang="ru-RU" sz="2800" dirty="0" smtClean="0">
                <a:solidFill>
                  <a:srgbClr val="7030A0"/>
                </a:solidFill>
              </a:rPr>
              <a:t> не </a:t>
            </a:r>
            <a:r>
              <a:rPr lang="ru-RU" sz="2800" i="1" dirty="0" smtClean="0">
                <a:solidFill>
                  <a:srgbClr val="7030A0"/>
                </a:solidFill>
              </a:rPr>
              <a:t>делаю</a:t>
            </a:r>
            <a:r>
              <a:rPr lang="ru-RU" sz="2800" dirty="0" smtClean="0">
                <a:solidFill>
                  <a:srgbClr val="7030A0"/>
                </a:solidFill>
              </a:rPr>
              <a:t>. (</a:t>
            </a:r>
            <a:r>
              <a:rPr lang="ru-RU" sz="2400" dirty="0" smtClean="0">
                <a:solidFill>
                  <a:srgbClr val="7030A0"/>
                </a:solidFill>
              </a:rPr>
              <a:t>Я сегодня </a:t>
            </a:r>
            <a:r>
              <a:rPr lang="ru-RU" sz="2400" i="1" dirty="0" smtClean="0">
                <a:solidFill>
                  <a:srgbClr val="7030A0"/>
                </a:solidFill>
              </a:rPr>
              <a:t>ничем</a:t>
            </a:r>
            <a:r>
              <a:rPr lang="ru-RU" sz="2400" dirty="0" smtClean="0">
                <a:solidFill>
                  <a:srgbClr val="7030A0"/>
                </a:solidFill>
              </a:rPr>
              <a:t> не </a:t>
            </a:r>
            <a:r>
              <a:rPr lang="ru-RU" sz="2400" i="1" dirty="0" smtClean="0">
                <a:solidFill>
                  <a:srgbClr val="7030A0"/>
                </a:solidFill>
              </a:rPr>
              <a:t>занимаюсь</a:t>
            </a:r>
            <a:r>
              <a:rPr lang="ru-RU" sz="2400" dirty="0" smtClean="0">
                <a:solidFill>
                  <a:srgbClr val="7030A0"/>
                </a:solidFill>
              </a:rPr>
              <a:t>.)</a:t>
            </a:r>
            <a:br>
              <a:rPr lang="ru-RU" sz="2400" dirty="0" smtClean="0">
                <a:solidFill>
                  <a:srgbClr val="7030A0"/>
                </a:solidFill>
              </a:rPr>
            </a:br>
            <a:r>
              <a:rPr lang="ru-RU" sz="2400" dirty="0" smtClean="0">
                <a:solidFill>
                  <a:srgbClr val="7030A0"/>
                </a:solidFill>
              </a:rPr>
              <a:t>                             </a:t>
            </a:r>
            <a:r>
              <a:rPr lang="ru-RU" sz="2800" dirty="0" err="1" smtClean="0">
                <a:solidFill>
                  <a:srgbClr val="7030A0"/>
                </a:solidFill>
              </a:rPr>
              <a:t>He</a:t>
            </a:r>
            <a:r>
              <a:rPr lang="ru-RU" sz="2800" dirty="0" smtClean="0">
                <a:solidFill>
                  <a:srgbClr val="7030A0"/>
                </a:solidFill>
              </a:rPr>
              <a:t> </a:t>
            </a:r>
            <a:r>
              <a:rPr lang="ru-RU" sz="2800" b="1" dirty="0" err="1" smtClean="0">
                <a:solidFill>
                  <a:srgbClr val="FF3399"/>
                </a:solidFill>
              </a:rPr>
              <a:t>does</a:t>
            </a:r>
            <a:r>
              <a:rPr lang="ru-RU" sz="2800" b="1" dirty="0" smtClean="0">
                <a:solidFill>
                  <a:srgbClr val="7030A0"/>
                </a:solidFill>
              </a:rPr>
              <a:t> </a:t>
            </a:r>
            <a:r>
              <a:rPr lang="ru-RU" sz="2800" b="1" i="1" dirty="0" err="1" smtClean="0">
                <a:solidFill>
                  <a:srgbClr val="7030A0"/>
                </a:solidFill>
              </a:rPr>
              <a:t>everything</a:t>
            </a:r>
            <a:r>
              <a:rPr lang="ru-RU" sz="2800" dirty="0" smtClean="0">
                <a:solidFill>
                  <a:srgbClr val="7030A0"/>
                </a:solidFill>
              </a:rPr>
              <a:t> </a:t>
            </a:r>
            <a:r>
              <a:rPr lang="ru-RU" sz="2800" dirty="0" err="1" smtClean="0">
                <a:solidFill>
                  <a:srgbClr val="7030A0"/>
                </a:solidFill>
              </a:rPr>
              <a:t>for</a:t>
            </a:r>
            <a:r>
              <a:rPr lang="ru-RU" sz="2800" dirty="0" smtClean="0">
                <a:solidFill>
                  <a:srgbClr val="7030A0"/>
                </a:solidFill>
              </a:rPr>
              <a:t> </a:t>
            </a:r>
            <a:r>
              <a:rPr lang="ru-RU" sz="2800" dirty="0" err="1" smtClean="0">
                <a:solidFill>
                  <a:srgbClr val="7030A0"/>
                </a:solidFill>
              </a:rPr>
              <a:t>his</a:t>
            </a:r>
            <a:r>
              <a:rPr lang="ru-RU" sz="2800" dirty="0" smtClean="0">
                <a:solidFill>
                  <a:srgbClr val="7030A0"/>
                </a:solidFill>
              </a:rPr>
              <a:t> </a:t>
            </a:r>
            <a:r>
              <a:rPr lang="ru-RU" sz="2800" dirty="0" err="1" smtClean="0">
                <a:solidFill>
                  <a:srgbClr val="7030A0"/>
                </a:solidFill>
              </a:rPr>
              <a:t>mother</a:t>
            </a:r>
            <a:r>
              <a:rPr lang="ru-RU" sz="2800" dirty="0" smtClean="0">
                <a:solidFill>
                  <a:srgbClr val="7030A0"/>
                </a:solidFill>
              </a:rPr>
              <a:t>.</a:t>
            </a:r>
            <a:br>
              <a:rPr lang="ru-RU" sz="2800" dirty="0" smtClean="0">
                <a:solidFill>
                  <a:srgbClr val="7030A0"/>
                </a:solidFill>
              </a:rPr>
            </a:br>
            <a:r>
              <a:rPr lang="ru-RU" sz="2800" dirty="0" smtClean="0">
                <a:solidFill>
                  <a:srgbClr val="7030A0"/>
                </a:solidFill>
              </a:rPr>
              <a:t>Он </a:t>
            </a:r>
            <a:r>
              <a:rPr lang="ru-RU" sz="2800" i="1" dirty="0" smtClean="0">
                <a:solidFill>
                  <a:srgbClr val="7030A0"/>
                </a:solidFill>
              </a:rPr>
              <a:t>все делает</a:t>
            </a:r>
            <a:r>
              <a:rPr lang="ru-RU" sz="2800" dirty="0" smtClean="0">
                <a:solidFill>
                  <a:srgbClr val="7030A0"/>
                </a:solidFill>
              </a:rPr>
              <a:t> для своей матери.</a:t>
            </a:r>
            <a:br>
              <a:rPr lang="ru-RU" sz="2800" dirty="0" smtClean="0">
                <a:solidFill>
                  <a:srgbClr val="7030A0"/>
                </a:solidFill>
              </a:rPr>
            </a:br>
            <a:r>
              <a:rPr lang="ru-RU" sz="2800" dirty="0" smtClean="0">
                <a:solidFill>
                  <a:srgbClr val="7030A0"/>
                </a:solidFill>
              </a:rPr>
              <a:t>                         </a:t>
            </a:r>
            <a:r>
              <a:rPr lang="ru-RU" sz="2800" dirty="0" err="1" smtClean="0">
                <a:solidFill>
                  <a:srgbClr val="7030A0"/>
                </a:solidFill>
              </a:rPr>
              <a:t>She's</a:t>
            </a:r>
            <a:r>
              <a:rPr lang="ru-RU" sz="2800" dirty="0" smtClean="0">
                <a:solidFill>
                  <a:srgbClr val="7030A0"/>
                </a:solidFill>
              </a:rPr>
              <a:t> </a:t>
            </a:r>
            <a:r>
              <a:rPr lang="ru-RU" sz="2800" b="1" dirty="0" err="1" smtClean="0">
                <a:solidFill>
                  <a:srgbClr val="FF3399"/>
                </a:solidFill>
              </a:rPr>
              <a:t>doing</a:t>
            </a:r>
            <a:r>
              <a:rPr lang="ru-RU" sz="2800" b="1" dirty="0" smtClean="0">
                <a:solidFill>
                  <a:srgbClr val="7030A0"/>
                </a:solidFill>
              </a:rPr>
              <a:t> </a:t>
            </a:r>
            <a:r>
              <a:rPr lang="ru-RU" sz="2800" b="1" i="1" dirty="0" err="1" smtClean="0">
                <a:solidFill>
                  <a:srgbClr val="7030A0"/>
                </a:solidFill>
              </a:rPr>
              <a:t>nothing</a:t>
            </a:r>
            <a:r>
              <a:rPr lang="ru-RU" sz="2800" dirty="0" smtClean="0">
                <a:solidFill>
                  <a:srgbClr val="7030A0"/>
                </a:solidFill>
              </a:rPr>
              <a:t>.</a:t>
            </a:r>
            <a:br>
              <a:rPr lang="ru-RU" sz="2800" dirty="0" smtClean="0">
                <a:solidFill>
                  <a:srgbClr val="7030A0"/>
                </a:solidFill>
              </a:rPr>
            </a:br>
            <a:r>
              <a:rPr lang="ru-RU" sz="2800" dirty="0" smtClean="0">
                <a:solidFill>
                  <a:srgbClr val="7030A0"/>
                </a:solidFill>
              </a:rPr>
              <a:t>Она </a:t>
            </a:r>
            <a:r>
              <a:rPr lang="ru-RU" sz="2800" i="1" dirty="0" smtClean="0">
                <a:solidFill>
                  <a:srgbClr val="7030A0"/>
                </a:solidFill>
              </a:rPr>
              <a:t>ничего</a:t>
            </a:r>
            <a:r>
              <a:rPr lang="ru-RU" sz="2800" dirty="0" smtClean="0">
                <a:solidFill>
                  <a:srgbClr val="7030A0"/>
                </a:solidFill>
              </a:rPr>
              <a:t> не </a:t>
            </a:r>
            <a:r>
              <a:rPr lang="ru-RU" sz="2800" i="1" dirty="0" smtClean="0">
                <a:solidFill>
                  <a:srgbClr val="7030A0"/>
                </a:solidFill>
              </a:rPr>
              <a:t>делает</a:t>
            </a:r>
            <a:r>
              <a:rPr lang="ru-RU" sz="2800" dirty="0" smtClean="0">
                <a:solidFill>
                  <a:srgbClr val="7030A0"/>
                </a:solidFill>
              </a:rPr>
              <a:t>. ( Она </a:t>
            </a:r>
            <a:r>
              <a:rPr lang="ru-RU" sz="2800" i="1" dirty="0" smtClean="0">
                <a:solidFill>
                  <a:srgbClr val="7030A0"/>
                </a:solidFill>
              </a:rPr>
              <a:t>ничем</a:t>
            </a:r>
            <a:r>
              <a:rPr lang="ru-RU" sz="2800" dirty="0" smtClean="0">
                <a:solidFill>
                  <a:srgbClr val="7030A0"/>
                </a:solidFill>
              </a:rPr>
              <a:t> не </a:t>
            </a:r>
            <a:r>
              <a:rPr lang="ru-RU" sz="2800" i="1" dirty="0" smtClean="0">
                <a:solidFill>
                  <a:srgbClr val="7030A0"/>
                </a:solidFill>
              </a:rPr>
              <a:t>занимается</a:t>
            </a:r>
            <a:r>
              <a:rPr lang="ru-RU" sz="2800" dirty="0" smtClean="0">
                <a:solidFill>
                  <a:srgbClr val="7030A0"/>
                </a:solidFill>
              </a:rPr>
              <a:t>.) </a:t>
            </a:r>
            <a:endParaRPr lang="ru-RU" sz="2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6073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3399"/>
                </a:solidFill>
              </a:rPr>
              <a:t>Важные выражения с глаголом </a:t>
            </a:r>
            <a:r>
              <a:rPr lang="ru-RU" sz="4000" b="1" dirty="0" err="1" smtClean="0">
                <a:solidFill>
                  <a:srgbClr val="FF3399"/>
                </a:solidFill>
              </a:rPr>
              <a:t>Do</a:t>
            </a:r>
            <a:endParaRPr lang="ru-RU" sz="4000" dirty="0" smtClean="0">
              <a:solidFill>
                <a:srgbClr val="FF3399"/>
              </a:solidFill>
            </a:endParaRPr>
          </a:p>
          <a:p>
            <a:r>
              <a:rPr lang="ru-RU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Есть несколько устойчивых выражений, в которых всегда используется глагол </a:t>
            </a:r>
            <a:r>
              <a:rPr lang="ru-RU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</a:t>
            </a:r>
            <a:r>
              <a:rPr lang="ru-RU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ru-RU" i="1" dirty="0" smtClean="0"/>
          </a:p>
          <a:p>
            <a:r>
              <a:rPr lang="ru-RU" sz="2800" i="1" dirty="0" err="1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</a:t>
            </a:r>
            <a:r>
              <a:rPr lang="ru-RU" sz="2800" i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badly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плохо преуспевать (в чем-либо); плохо удаваться (о чем-либо); и т.д.</a:t>
            </a:r>
            <a:b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i="1" dirty="0" err="1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</a:t>
            </a:r>
            <a:r>
              <a:rPr lang="ru-RU" sz="28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business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заниматься делами, бизнесом</a:t>
            </a:r>
            <a:b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i="1" dirty="0" err="1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</a:t>
            </a:r>
            <a:r>
              <a:rPr lang="ru-RU" sz="28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ru-RU" sz="28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dishes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мыть посуду</a:t>
            </a:r>
            <a:b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i="1" dirty="0" err="1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</a:t>
            </a:r>
            <a:r>
              <a:rPr lang="ru-RU" sz="2800" i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ru-RU" sz="2800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favour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сделать одолжение</a:t>
            </a:r>
            <a:b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i="1" dirty="0" err="1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</a:t>
            </a:r>
            <a:r>
              <a:rPr lang="ru-RU" sz="28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good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пойти на пользу; принести пользу</a:t>
            </a:r>
            <a:b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i="1" dirty="0" err="1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</a:t>
            </a:r>
            <a:r>
              <a:rPr lang="ru-RU" sz="28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harm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пойти во вред; принести вред; причинить вред</a:t>
            </a:r>
            <a:b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i="1" dirty="0" err="1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</a:t>
            </a:r>
            <a:r>
              <a:rPr lang="ru-RU" sz="28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time</a:t>
            </a:r>
            <a:r>
              <a:rPr lang="ru-RU" sz="28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ru-RU" sz="2800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</a:t>
            </a:r>
            <a:r>
              <a:rPr lang="ru-RU" sz="28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</a:t>
            </a:r>
            <a:r>
              <a:rPr lang="ru-RU" sz="28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</a:t>
            </a:r>
            <a:r>
              <a:rPr lang="ru-RU" sz="28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prison</a:t>
            </a:r>
            <a:r>
              <a:rPr lang="ru-RU" sz="28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отбывать срок (в тюрьме)</a:t>
            </a:r>
            <a:b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i="1" dirty="0" err="1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</a:t>
            </a:r>
            <a:r>
              <a:rPr lang="ru-RU" sz="2800" i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well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хорошо преуспевать (в чем-либо); хорошо удаваться (о чем-либо); и т.д.</a:t>
            </a:r>
            <a:b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i="1" dirty="0" err="1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</a:t>
            </a:r>
            <a:r>
              <a:rPr lang="ru-RU" sz="28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your</a:t>
            </a:r>
            <a:r>
              <a:rPr lang="ru-RU" sz="28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best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сделать все возможное</a:t>
            </a:r>
            <a:b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i="1" dirty="0" err="1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</a:t>
            </a:r>
            <a:r>
              <a:rPr lang="ru-RU" sz="28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your</a:t>
            </a:r>
            <a:r>
              <a:rPr lang="ru-RU" sz="28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hair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причесывать волосы </a:t>
            </a:r>
            <a:endParaRPr lang="ru-RU" sz="28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4824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5" y="404664"/>
            <a:ext cx="9127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3399"/>
                </a:solidFill>
              </a:rPr>
              <a:t>Употребление </a:t>
            </a:r>
            <a:r>
              <a:rPr lang="ru-RU" sz="3600" b="1" dirty="0" err="1" smtClean="0">
                <a:solidFill>
                  <a:srgbClr val="FF3399"/>
                </a:solidFill>
              </a:rPr>
              <a:t>Make</a:t>
            </a:r>
            <a:r>
              <a:rPr lang="ru-RU" sz="3600" b="1" dirty="0" smtClean="0">
                <a:solidFill>
                  <a:srgbClr val="FF3399"/>
                </a:solidFill>
              </a:rPr>
              <a:t> в английском языке</a:t>
            </a:r>
            <a:endParaRPr lang="ru-RU" sz="3600" b="1" dirty="0">
              <a:solidFill>
                <a:srgbClr val="FF3399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1268760"/>
            <a:ext cx="856895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Глагол </a:t>
            </a:r>
            <a:r>
              <a:rPr lang="en-US" sz="2800" b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</a:t>
            </a:r>
            <a:r>
              <a:rPr lang="en-US" sz="2800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используется, когда что-либо создается, сооружается, строится, и т.п.:</a:t>
            </a:r>
          </a:p>
          <a:p>
            <a:r>
              <a:rPr lang="en-US" sz="2800" i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 </a:t>
            </a:r>
            <a:r>
              <a:rPr lang="en-US" sz="28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dress</a:t>
            </a:r>
            <a:r>
              <a:rPr lang="en-US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сделать (сшить) платье</a:t>
            </a:r>
            <a:b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800" i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</a:t>
            </a:r>
            <a:r>
              <a:rPr lang="en-US" sz="28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food</a:t>
            </a:r>
            <a:r>
              <a:rPr lang="en-US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приготовить еду</a:t>
            </a:r>
            <a:b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800" i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</a:t>
            </a:r>
            <a:r>
              <a:rPr lang="en-US" sz="28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cup of tea / coffee</a:t>
            </a:r>
            <a:r>
              <a:rPr lang="en-US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сделать (приготовить) чашку чая / кофе </a:t>
            </a:r>
          </a:p>
          <a:p>
            <a:endParaRPr lang="ru-RU" sz="28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800" b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</a:t>
            </a:r>
            <a:r>
              <a:rPr lang="en-US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часто используется, когда речь идет о приготовлении еды.</a:t>
            </a:r>
          </a:p>
          <a:p>
            <a:r>
              <a:rPr lang="en-US" sz="2800" i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</a:t>
            </a:r>
            <a:r>
              <a:rPr lang="en-US" sz="28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meal (breakfast / lunch / dinner)</a:t>
            </a:r>
            <a:r>
              <a:rPr lang="en-US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приготовить еду (завтрак / обед / ужин)</a:t>
            </a:r>
            <a:endParaRPr lang="ru-RU" sz="28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69152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7504" y="366209"/>
            <a:ext cx="8928992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Важные выражения с глаголом </a:t>
            </a:r>
            <a:r>
              <a:rPr lang="ru-RU" sz="3600" b="1" dirty="0" err="1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</a:t>
            </a:r>
            <a:endParaRPr lang="ru-RU" sz="3600" dirty="0" smtClean="0">
              <a:solidFill>
                <a:srgbClr val="FF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Есть несколько устойчивых выражений, в которых всегда используется глагол</a:t>
            </a:r>
            <a:r>
              <a:rPr lang="ru-RU" sz="2400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</a:t>
            </a:r>
            <a:r>
              <a:rPr lang="ru-RU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r>
              <a:rPr lang="ru-RU" sz="2800" i="1" dirty="0" err="1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</a:t>
            </a:r>
            <a:r>
              <a:rPr lang="ru-RU" sz="28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amends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вносить поправки (в договор, в контракт, и т.п.); также может означать "компенсировать кому-либо что-либо", "извиниться перед кем-либо"</a:t>
            </a:r>
            <a:b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i="1" dirty="0" err="1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</a:t>
            </a:r>
            <a:r>
              <a:rPr lang="ru-RU" sz="28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arrangements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договориться, устроить что-либо</a:t>
            </a:r>
            <a:b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i="1" dirty="0" err="1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</a:t>
            </a:r>
            <a:r>
              <a:rPr lang="ru-RU" sz="2800" i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believe</a:t>
            </a:r>
            <a:r>
              <a:rPr lang="ru-RU" sz="28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ru-RU" sz="2800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</a:t>
            </a:r>
            <a:r>
              <a:rPr lang="ru-RU" sz="28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pretend</a:t>
            </a:r>
            <a:r>
              <a:rPr lang="ru-RU" sz="28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притворяться, делать вид</a:t>
            </a:r>
            <a:b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i="1" dirty="0" err="1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</a:t>
            </a:r>
            <a:r>
              <a:rPr lang="ru-RU" sz="28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ru-RU" sz="2800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choice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сделать выбор</a:t>
            </a:r>
            <a:b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i="1" dirty="0" err="1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</a:t>
            </a:r>
            <a:r>
              <a:rPr lang="ru-RU" sz="28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ru-RU" sz="2800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comment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сделать замечание, комментарий</a:t>
            </a:r>
            <a:b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i="1" dirty="0" err="1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</a:t>
            </a:r>
            <a:r>
              <a:rPr lang="ru-RU" sz="28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ru-RU" sz="2800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decision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принять решение</a:t>
            </a:r>
            <a:b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i="1" dirty="0" err="1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</a:t>
            </a:r>
            <a:r>
              <a:rPr lang="ru-RU" sz="28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ru-RU" sz="2800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difference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иметь разницу (например: </a:t>
            </a:r>
            <a:r>
              <a:rPr lang="ru-RU" sz="28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makes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difference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– Это не имеет никакой разницы).</a:t>
            </a:r>
            <a:endParaRPr lang="ru-RU" sz="28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26253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332656"/>
            <a:ext cx="8352928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600" b="1" dirty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Важные выражения с глаголом </a:t>
            </a:r>
            <a:r>
              <a:rPr lang="ru-RU" sz="3600" b="1" dirty="0" err="1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</a:t>
            </a:r>
            <a:endParaRPr lang="ru-RU" sz="3600" b="1" dirty="0" smtClean="0">
              <a:solidFill>
                <a:srgbClr val="FF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endParaRPr lang="ru-RU" sz="3600" dirty="0">
              <a:solidFill>
                <a:srgbClr val="FF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800" i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</a:t>
            </a:r>
            <a:r>
              <a:rPr lang="en-US" sz="28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 effort</a:t>
            </a:r>
            <a:r>
              <a:rPr lang="en-US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приложить усилие</a:t>
            </a:r>
            <a:b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800" i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</a:t>
            </a:r>
            <a:r>
              <a:rPr lang="en-US" sz="28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 enquiry</a:t>
            </a:r>
            <a:r>
              <a:rPr lang="en-US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сделать запрос, наводить справки</a:t>
            </a:r>
            <a:b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800" i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 </a:t>
            </a:r>
            <a:r>
              <a:rPr lang="en-US" sz="28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 excuse</a:t>
            </a:r>
            <a:r>
              <a:rPr lang="en-US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извиниться</a:t>
            </a:r>
            <a:b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800" i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</a:t>
            </a:r>
            <a:r>
              <a:rPr lang="en-US" sz="28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fool of yourself</a:t>
            </a:r>
            <a:r>
              <a:rPr lang="en-US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выставить себя дураком</a:t>
            </a:r>
            <a:b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800" i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</a:t>
            </a:r>
            <a:r>
              <a:rPr lang="en-US" sz="28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fortune</a:t>
            </a:r>
            <a:r>
              <a:rPr lang="en-US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сделать состояние</a:t>
            </a:r>
            <a:b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800" i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</a:t>
            </a:r>
            <a:r>
              <a:rPr lang="en-US" sz="28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friends</a:t>
            </a:r>
            <a:r>
              <a:rPr lang="en-US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подружиться</a:t>
            </a:r>
            <a:b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800" i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</a:t>
            </a:r>
            <a:r>
              <a:rPr lang="en-US" sz="28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fuss</a:t>
            </a:r>
            <a:r>
              <a:rPr lang="en-US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поднимать шум</a:t>
            </a:r>
            <a:b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800" i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 </a:t>
            </a:r>
            <a:r>
              <a:rPr lang="en-US" sz="28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journey</a:t>
            </a:r>
            <a:r>
              <a:rPr lang="en-US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совершить путешествие</a:t>
            </a:r>
            <a:b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800" i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</a:t>
            </a:r>
            <a:r>
              <a:rPr lang="en-US" sz="28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mess</a:t>
            </a:r>
            <a:r>
              <a:rPr lang="en-US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устроить беспорядок</a:t>
            </a:r>
            <a:b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800" i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</a:t>
            </a:r>
            <a:r>
              <a:rPr lang="en-US" sz="28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mistake</a:t>
            </a:r>
            <a:r>
              <a:rPr lang="en-US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сделать ошибку</a:t>
            </a:r>
            <a:b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8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64937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513</Words>
  <Application>Microsoft Office PowerPoint</Application>
  <PresentationFormat>Экран (4:3)</PresentationFormat>
  <Paragraphs>86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АНГЛИЙСКИЙ ЯЗЫК: УРОКИ ОНЛАЙН</vt:lpstr>
      <vt:lpstr>Источник информации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XXX</dc:creator>
  <cp:lastModifiedBy>Гость</cp:lastModifiedBy>
  <cp:revision>12</cp:revision>
  <dcterms:created xsi:type="dcterms:W3CDTF">2016-03-11T19:17:13Z</dcterms:created>
  <dcterms:modified xsi:type="dcterms:W3CDTF">2020-03-27T07:40:43Z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148298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