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72816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23728" y="2708920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635896" y="2708920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067944" y="1124744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32040" y="2348880"/>
            <a:ext cx="136815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59632" y="3933056"/>
            <a:ext cx="192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вдруг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3789040"/>
            <a:ext cx="2967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суббота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60648"/>
            <a:ext cx="2388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народ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191683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Солнечный зайчик прыгает …            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98072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98072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парт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980728"/>
            <a:ext cx="230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парта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05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Солнечный зайчик заглянул …. шкаф.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1628800"/>
            <a:ext cx="53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276872"/>
            <a:ext cx="539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Солнечный зайчик замер …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22768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таблица.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2276872"/>
            <a:ext cx="101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2276872"/>
            <a:ext cx="2733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таблиц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2996952"/>
            <a:ext cx="6220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Солнечный зайчик спрятался …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2996952"/>
            <a:ext cx="1472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парта.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2996952"/>
            <a:ext cx="95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2996952"/>
            <a:ext cx="170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парт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3717032"/>
            <a:ext cx="549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Солнечный зайчик прыгает 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3717032"/>
            <a:ext cx="162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доска.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3717032"/>
            <a:ext cx="38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8144" y="3717032"/>
            <a:ext cx="153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доск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436510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Солнечный зайчик заглядывает …окошко.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2160" y="4365104"/>
            <a:ext cx="45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10" grpId="0"/>
      <p:bldP spid="10" grpId="1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8" grpId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3"/>
            <a:ext cx="5832648" cy="830997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Предлоги  нужны для  связи  слов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 предложении.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060848"/>
            <a:ext cx="7157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гулял ….. (собака).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Ручеек бежал …. (камни).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Лев готовится … (прыжок).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Гриб вырос …. (дерево).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Дети лепят …. (песок) фигурки.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62880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Вставь предлоги, подходящие по смыслу: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340768"/>
            <a:ext cx="6984776" cy="321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гулял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собак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Ручеек бежал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камн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Лев готовится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прыжк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Гриб вырос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дерев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Дети лепят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песк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фигурки.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476672"/>
            <a:ext cx="280831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ваци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293096"/>
            <a:ext cx="2736304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0" y="346075"/>
            <a:ext cx="5029200" cy="6248400"/>
            <a:chOff x="1872" y="192"/>
            <a:chExt cx="3168" cy="39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72" y="576"/>
              <a:ext cx="3168" cy="3552"/>
              <a:chOff x="1968" y="384"/>
              <a:chExt cx="3168" cy="3552"/>
            </a:xfrm>
          </p:grpSpPr>
          <p:sp>
            <p:nvSpPr>
              <p:cNvPr id="5" name="Rectangle 4" descr="Почтовая бумага"/>
              <p:cNvSpPr>
                <a:spLocks noChangeArrowheads="1"/>
              </p:cNvSpPr>
              <p:nvPr/>
            </p:nvSpPr>
            <p:spPr bwMode="auto">
              <a:xfrm>
                <a:off x="2004" y="1488"/>
                <a:ext cx="3120" cy="244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Line 5"/>
              <p:cNvSpPr>
                <a:spLocks noChangeShapeType="1"/>
              </p:cNvSpPr>
              <p:nvPr/>
            </p:nvSpPr>
            <p:spPr bwMode="auto">
              <a:xfrm flipV="1">
                <a:off x="2952" y="1488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 flipV="1">
                <a:off x="4152" y="1488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1992" y="1872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1992" y="2208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992" y="2544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1992" y="2880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1992" y="3216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1992" y="3552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AutoShape 13" descr="Плетенка"/>
              <p:cNvSpPr>
                <a:spLocks noChangeArrowheads="1"/>
              </p:cNvSpPr>
              <p:nvPr/>
            </p:nvSpPr>
            <p:spPr bwMode="auto">
              <a:xfrm>
                <a:off x="1968" y="480"/>
                <a:ext cx="3168" cy="1008"/>
              </a:xfrm>
              <a:prstGeom prst="triangle">
                <a:avLst>
                  <a:gd name="adj" fmla="val 50000"/>
                </a:avLst>
              </a:prstGeom>
              <a:pattFill prst="weave">
                <a:fgClr>
                  <a:schemeClr val="accent1"/>
                </a:fgClr>
                <a:bgClr>
                  <a:srgbClr val="00660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V="1">
                <a:off x="4392" y="420"/>
                <a:ext cx="333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4596" y="384"/>
                <a:ext cx="24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H="1" flipV="1">
                <a:off x="4452" y="50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4" name="Picture 17" descr="J02835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0" y="192"/>
              <a:ext cx="703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4283968" y="2636913"/>
            <a:ext cx="70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26369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0352" y="2636912"/>
            <a:ext cx="66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3928" y="3212976"/>
            <a:ext cx="1302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около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4168" y="3212976"/>
            <a:ext cx="41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3212976"/>
            <a:ext cx="166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рядом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5936" y="3717032"/>
            <a:ext cx="124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возле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3717032"/>
            <a:ext cx="1320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подле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80312" y="3717032"/>
            <a:ext cx="130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перед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5976" y="4293096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4293096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12360" y="4221088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3968" y="4869160"/>
            <a:ext cx="611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0152" y="4869160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12360" y="4869160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5976" y="537321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0152" y="5373216"/>
            <a:ext cx="67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40352" y="5373216"/>
            <a:ext cx="57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5936" y="5949280"/>
            <a:ext cx="1246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через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5949280"/>
            <a:ext cx="884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6336" y="5949280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28" y="620688"/>
            <a:ext cx="4248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Посмотрите, вот предлоги. </a:t>
            </a:r>
          </a:p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Так малы, но так важны! </a:t>
            </a:r>
          </a:p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Вы, ребята, постепенно</a:t>
            </a:r>
          </a:p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Все запомнить их должны!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5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6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650"/>
                            </p:stCondLst>
                            <p:childTnLst>
                              <p:par>
                                <p:cTn id="1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Безымянный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3" t="8502" r="32375" b="23717"/>
          <a:stretch>
            <a:fillRect/>
          </a:stretch>
        </p:blipFill>
        <p:spPr bwMode="auto">
          <a:xfrm>
            <a:off x="539552" y="1556792"/>
            <a:ext cx="2726432" cy="216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Безымянный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3" t="8502" r="32375" b="23717"/>
          <a:stretch>
            <a:fillRect/>
          </a:stretch>
        </p:blipFill>
        <p:spPr bwMode="auto">
          <a:xfrm>
            <a:off x="4355976" y="1124744"/>
            <a:ext cx="3048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Безымянный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3" t="8502" r="32375" b="23717"/>
          <a:stretch>
            <a:fillRect/>
          </a:stretch>
        </p:blipFill>
        <p:spPr bwMode="auto">
          <a:xfrm>
            <a:off x="2339752" y="2276872"/>
            <a:ext cx="345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6372200" y="3068960"/>
            <a:ext cx="2525713" cy="2417762"/>
            <a:chOff x="2581" y="864"/>
            <a:chExt cx="1591" cy="1523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2605" y="864"/>
              <a:ext cx="1549" cy="1502"/>
              <a:chOff x="1872" y="192"/>
              <a:chExt cx="3168" cy="3936"/>
            </a:xfrm>
          </p:grpSpPr>
          <p:grpSp>
            <p:nvGrpSpPr>
              <p:cNvPr id="38" name="Group 12"/>
              <p:cNvGrpSpPr>
                <a:grpSpLocks/>
              </p:cNvGrpSpPr>
              <p:nvPr/>
            </p:nvGrpSpPr>
            <p:grpSpPr bwMode="auto">
              <a:xfrm>
                <a:off x="1872" y="576"/>
                <a:ext cx="3168" cy="3552"/>
                <a:chOff x="1968" y="384"/>
                <a:chExt cx="3168" cy="3552"/>
              </a:xfrm>
            </p:grpSpPr>
            <p:sp>
              <p:nvSpPr>
                <p:cNvPr id="40" name="Rectangle 13" descr="Почтовая бумага"/>
                <p:cNvSpPr>
                  <a:spLocks noChangeArrowheads="1"/>
                </p:cNvSpPr>
                <p:nvPr/>
              </p:nvSpPr>
              <p:spPr bwMode="auto">
                <a:xfrm>
                  <a:off x="2004" y="1488"/>
                  <a:ext cx="3120" cy="2448"/>
                </a:xfrm>
                <a:prstGeom prst="rect">
                  <a:avLst/>
                </a:pr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28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952" y="1488"/>
                  <a:ext cx="0" cy="24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152" y="1488"/>
                  <a:ext cx="0" cy="24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Line 16"/>
                <p:cNvSpPr>
                  <a:spLocks noChangeShapeType="1"/>
                </p:cNvSpPr>
                <p:nvPr/>
              </p:nvSpPr>
              <p:spPr bwMode="auto">
                <a:xfrm>
                  <a:off x="1992" y="1872"/>
                  <a:ext cx="3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17"/>
                <p:cNvSpPr>
                  <a:spLocks noChangeShapeType="1"/>
                </p:cNvSpPr>
                <p:nvPr/>
              </p:nvSpPr>
              <p:spPr bwMode="auto">
                <a:xfrm>
                  <a:off x="1992" y="2208"/>
                  <a:ext cx="3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Line 18"/>
                <p:cNvSpPr>
                  <a:spLocks noChangeShapeType="1"/>
                </p:cNvSpPr>
                <p:nvPr/>
              </p:nvSpPr>
              <p:spPr bwMode="auto">
                <a:xfrm>
                  <a:off x="1992" y="2544"/>
                  <a:ext cx="3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19"/>
                <p:cNvSpPr>
                  <a:spLocks noChangeShapeType="1"/>
                </p:cNvSpPr>
                <p:nvPr/>
              </p:nvSpPr>
              <p:spPr bwMode="auto">
                <a:xfrm>
                  <a:off x="1992" y="2880"/>
                  <a:ext cx="3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20"/>
                <p:cNvSpPr>
                  <a:spLocks noChangeShapeType="1"/>
                </p:cNvSpPr>
                <p:nvPr/>
              </p:nvSpPr>
              <p:spPr bwMode="auto">
                <a:xfrm>
                  <a:off x="1992" y="3216"/>
                  <a:ext cx="3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21"/>
                <p:cNvSpPr>
                  <a:spLocks noChangeShapeType="1"/>
                </p:cNvSpPr>
                <p:nvPr/>
              </p:nvSpPr>
              <p:spPr bwMode="auto">
                <a:xfrm>
                  <a:off x="1992" y="3552"/>
                  <a:ext cx="31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AutoShape 22" descr="Плетенка"/>
                <p:cNvSpPr>
                  <a:spLocks noChangeArrowheads="1"/>
                </p:cNvSpPr>
                <p:nvPr/>
              </p:nvSpPr>
              <p:spPr bwMode="auto">
                <a:xfrm>
                  <a:off x="1968" y="480"/>
                  <a:ext cx="3168" cy="1008"/>
                </a:xfrm>
                <a:prstGeom prst="triangle">
                  <a:avLst>
                    <a:gd name="adj" fmla="val 50000"/>
                  </a:avLst>
                </a:prstGeom>
                <a:pattFill prst="weave">
                  <a:fgClr>
                    <a:schemeClr val="accent1"/>
                  </a:fgClr>
                  <a:bgClr>
                    <a:srgbClr val="006600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5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392" y="420"/>
                  <a:ext cx="333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24"/>
                <p:cNvSpPr>
                  <a:spLocks noChangeShapeType="1"/>
                </p:cNvSpPr>
                <p:nvPr/>
              </p:nvSpPr>
              <p:spPr bwMode="auto">
                <a:xfrm>
                  <a:off x="4596" y="384"/>
                  <a:ext cx="24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4452" y="50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39" name="Picture 26" descr="J028352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20" y="192"/>
                <a:ext cx="703" cy="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2727" y="1403"/>
              <a:ext cx="1333" cy="200"/>
              <a:chOff x="2163" y="1871"/>
              <a:chExt cx="2728" cy="529"/>
            </a:xfrm>
          </p:grpSpPr>
          <p:sp>
            <p:nvSpPr>
              <p:cNvPr id="35" name="Text Box 28"/>
              <p:cNvSpPr txBox="1">
                <a:spLocks noChangeArrowheads="1"/>
              </p:cNvSpPr>
              <p:nvPr/>
            </p:nvSpPr>
            <p:spPr bwMode="auto">
              <a:xfrm>
                <a:off x="2163" y="1871"/>
                <a:ext cx="581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НА</a:t>
                </a: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/>
            </p:nvSpPr>
            <p:spPr bwMode="auto">
              <a:xfrm>
                <a:off x="3160" y="1893"/>
                <a:ext cx="738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НАД</a:t>
                </a:r>
              </a:p>
            </p:txBody>
          </p:sp>
          <p:sp>
            <p:nvSpPr>
              <p:cNvPr id="37" name="Text Box 30"/>
              <p:cNvSpPr txBox="1">
                <a:spLocks noChangeArrowheads="1"/>
              </p:cNvSpPr>
              <p:nvPr/>
            </p:nvSpPr>
            <p:spPr bwMode="auto">
              <a:xfrm>
                <a:off x="4297" y="1888"/>
                <a:ext cx="594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ПО</a:t>
                </a:r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2636" y="1669"/>
              <a:ext cx="1536" cy="192"/>
              <a:chOff x="1957" y="2570"/>
              <a:chExt cx="3142" cy="502"/>
            </a:xfrm>
          </p:grpSpPr>
          <p:sp>
            <p:nvSpPr>
              <p:cNvPr id="32" name="Text Box 32"/>
              <p:cNvSpPr txBox="1">
                <a:spLocks noChangeArrowheads="1"/>
              </p:cNvSpPr>
              <p:nvPr/>
            </p:nvSpPr>
            <p:spPr bwMode="auto">
              <a:xfrm>
                <a:off x="1957" y="2570"/>
                <a:ext cx="1013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ВОЗЛЕ</a:t>
                </a:r>
              </a:p>
            </p:txBody>
          </p:sp>
          <p:sp>
            <p:nvSpPr>
              <p:cNvPr id="33" name="Text Box 33"/>
              <p:cNvSpPr txBox="1">
                <a:spLocks noChangeArrowheads="1"/>
              </p:cNvSpPr>
              <p:nvPr/>
            </p:nvSpPr>
            <p:spPr bwMode="auto">
              <a:xfrm>
                <a:off x="2988" y="2570"/>
                <a:ext cx="1074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ПОДЛЕ</a:t>
                </a:r>
              </a:p>
            </p:txBody>
          </p:sp>
          <p:sp>
            <p:nvSpPr>
              <p:cNvPr id="34" name="Text Box 34"/>
              <p:cNvSpPr txBox="1">
                <a:spLocks noChangeArrowheads="1"/>
              </p:cNvSpPr>
              <p:nvPr/>
            </p:nvSpPr>
            <p:spPr bwMode="auto">
              <a:xfrm>
                <a:off x="4080" y="2570"/>
                <a:ext cx="1019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ПЕРЕД</a:t>
                </a:r>
              </a:p>
            </p:txBody>
          </p:sp>
        </p:grp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2754" y="1797"/>
              <a:ext cx="1247" cy="194"/>
              <a:chOff x="2199" y="2905"/>
              <a:chExt cx="2549" cy="510"/>
            </a:xfrm>
          </p:grpSpPr>
          <p:sp>
            <p:nvSpPr>
              <p:cNvPr id="29" name="Text Box 36"/>
              <p:cNvSpPr txBox="1">
                <a:spLocks noChangeArrowheads="1"/>
              </p:cNvSpPr>
              <p:nvPr/>
            </p:nvSpPr>
            <p:spPr bwMode="auto">
              <a:xfrm>
                <a:off x="2199" y="2905"/>
                <a:ext cx="390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В</a:t>
                </a:r>
              </a:p>
            </p:txBody>
          </p:sp>
          <p:sp>
            <p:nvSpPr>
              <p:cNvPr id="30" name="Text Box 37"/>
              <p:cNvSpPr txBox="1">
                <a:spLocks noChangeArrowheads="1"/>
              </p:cNvSpPr>
              <p:nvPr/>
            </p:nvSpPr>
            <p:spPr bwMode="auto">
              <a:xfrm>
                <a:off x="3244" y="2905"/>
                <a:ext cx="535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ИЗ</a:t>
                </a:r>
              </a:p>
            </p:txBody>
          </p:sp>
          <p:sp>
            <p:nvSpPr>
              <p:cNvPr id="31" name="Text Box 38"/>
              <p:cNvSpPr txBox="1">
                <a:spLocks noChangeArrowheads="1"/>
              </p:cNvSpPr>
              <p:nvPr/>
            </p:nvSpPr>
            <p:spPr bwMode="auto">
              <a:xfrm>
                <a:off x="4345" y="2911"/>
                <a:ext cx="403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С</a:t>
                </a:r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2707" y="1923"/>
              <a:ext cx="1294" cy="197"/>
              <a:chOff x="2104" y="3236"/>
              <a:chExt cx="2644" cy="518"/>
            </a:xfrm>
          </p:grpSpPr>
          <p:sp>
            <p:nvSpPr>
              <p:cNvPr id="26" name="Text Box 40"/>
              <p:cNvSpPr txBox="1">
                <a:spLocks noChangeArrowheads="1"/>
              </p:cNvSpPr>
              <p:nvPr/>
            </p:nvSpPr>
            <p:spPr bwMode="auto">
              <a:xfrm>
                <a:off x="2104" y="3239"/>
                <a:ext cx="568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ОТ</a:t>
                </a:r>
              </a:p>
            </p:txBody>
          </p:sp>
          <p:sp>
            <p:nvSpPr>
              <p:cNvPr id="27" name="Text Box 41"/>
              <p:cNvSpPr txBox="1">
                <a:spLocks noChangeArrowheads="1"/>
              </p:cNvSpPr>
              <p:nvPr/>
            </p:nvSpPr>
            <p:spPr bwMode="auto">
              <a:xfrm>
                <a:off x="3222" y="3236"/>
                <a:ext cx="572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ДО</a:t>
                </a:r>
              </a:p>
            </p:txBody>
          </p:sp>
          <p:sp>
            <p:nvSpPr>
              <p:cNvPr id="28" name="Text Box 42"/>
              <p:cNvSpPr txBox="1">
                <a:spLocks noChangeArrowheads="1"/>
              </p:cNvSpPr>
              <p:nvPr/>
            </p:nvSpPr>
            <p:spPr bwMode="auto">
              <a:xfrm>
                <a:off x="4346" y="3249"/>
                <a:ext cx="402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К</a:t>
                </a:r>
              </a:p>
            </p:txBody>
          </p:sp>
        </p:grp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2747" y="2048"/>
              <a:ext cx="1290" cy="196"/>
              <a:chOff x="2186" y="3577"/>
              <a:chExt cx="2637" cy="513"/>
            </a:xfrm>
          </p:grpSpPr>
          <p:sp>
            <p:nvSpPr>
              <p:cNvPr id="23" name="Text Box 44"/>
              <p:cNvSpPr txBox="1">
                <a:spLocks noChangeArrowheads="1"/>
              </p:cNvSpPr>
              <p:nvPr/>
            </p:nvSpPr>
            <p:spPr bwMode="auto">
              <a:xfrm>
                <a:off x="2186" y="3577"/>
                <a:ext cx="415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О</a:t>
                </a:r>
              </a:p>
            </p:txBody>
          </p:sp>
          <p:sp>
            <p:nvSpPr>
              <p:cNvPr id="24" name="Text Box 45"/>
              <p:cNvSpPr txBox="1">
                <a:spLocks noChangeArrowheads="1"/>
              </p:cNvSpPr>
              <p:nvPr/>
            </p:nvSpPr>
            <p:spPr bwMode="auto">
              <a:xfrm>
                <a:off x="3194" y="3577"/>
                <a:ext cx="566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ОБ</a:t>
                </a:r>
              </a:p>
            </p:txBody>
          </p:sp>
          <p:sp>
            <p:nvSpPr>
              <p:cNvPr id="25" name="Text Box 46"/>
              <p:cNvSpPr txBox="1">
                <a:spLocks noChangeArrowheads="1"/>
              </p:cNvSpPr>
              <p:nvPr/>
            </p:nvSpPr>
            <p:spPr bwMode="auto">
              <a:xfrm>
                <a:off x="4300" y="3587"/>
                <a:ext cx="523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ЗА</a:t>
                </a:r>
              </a:p>
            </p:txBody>
          </p:sp>
        </p:grp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2654" y="2192"/>
              <a:ext cx="1459" cy="195"/>
              <a:chOff x="2524" y="3965"/>
              <a:chExt cx="2984" cy="514"/>
            </a:xfrm>
          </p:grpSpPr>
          <p:sp>
            <p:nvSpPr>
              <p:cNvPr id="20" name="Text Box 48"/>
              <p:cNvSpPr txBox="1">
                <a:spLocks noChangeArrowheads="1"/>
              </p:cNvSpPr>
              <p:nvPr/>
            </p:nvSpPr>
            <p:spPr bwMode="auto">
              <a:xfrm>
                <a:off x="3645" y="3965"/>
                <a:ext cx="750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ПОД</a:t>
                </a:r>
              </a:p>
            </p:txBody>
          </p:sp>
          <p:sp>
            <p:nvSpPr>
              <p:cNvPr id="21" name="Text Box 49"/>
              <p:cNvSpPr txBox="1">
                <a:spLocks noChangeArrowheads="1"/>
              </p:cNvSpPr>
              <p:nvPr/>
            </p:nvSpPr>
            <p:spPr bwMode="auto">
              <a:xfrm>
                <a:off x="2524" y="3974"/>
                <a:ext cx="971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ЧЕРЕЗ</a:t>
                </a:r>
              </a:p>
            </p:txBody>
          </p:sp>
          <p:sp>
            <p:nvSpPr>
              <p:cNvPr id="22" name="Text Box 50"/>
              <p:cNvSpPr txBox="1">
                <a:spLocks noChangeArrowheads="1"/>
              </p:cNvSpPr>
              <p:nvPr/>
            </p:nvSpPr>
            <p:spPr bwMode="auto">
              <a:xfrm>
                <a:off x="4778" y="3974"/>
                <a:ext cx="730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ДЛЯ</a:t>
                </a:r>
              </a:p>
            </p:txBody>
          </p:sp>
        </p:grpSp>
        <p:grpSp>
          <p:nvGrpSpPr>
            <p:cNvPr id="16" name="Group 51"/>
            <p:cNvGrpSpPr>
              <a:grpSpLocks/>
            </p:cNvGrpSpPr>
            <p:nvPr/>
          </p:nvGrpSpPr>
          <p:grpSpPr bwMode="auto">
            <a:xfrm>
              <a:off x="2581" y="1538"/>
              <a:ext cx="1590" cy="197"/>
              <a:chOff x="2433" y="2272"/>
              <a:chExt cx="3253" cy="517"/>
            </a:xfrm>
          </p:grpSpPr>
          <p:sp>
            <p:nvSpPr>
              <p:cNvPr id="17" name="Text Box 52"/>
              <p:cNvSpPr txBox="1">
                <a:spLocks noChangeArrowheads="1"/>
              </p:cNvSpPr>
              <p:nvPr/>
            </p:nvSpPr>
            <p:spPr bwMode="auto">
              <a:xfrm>
                <a:off x="3824" y="2285"/>
                <a:ext cx="406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У</a:t>
                </a:r>
              </a:p>
            </p:txBody>
          </p:sp>
          <p:sp>
            <p:nvSpPr>
              <p:cNvPr id="18" name="Text Box 53"/>
              <p:cNvSpPr txBox="1">
                <a:spLocks noChangeArrowheads="1"/>
              </p:cNvSpPr>
              <p:nvPr/>
            </p:nvSpPr>
            <p:spPr bwMode="auto">
              <a:xfrm>
                <a:off x="2433" y="2272"/>
                <a:ext cx="1107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ОКОЛО</a:t>
                </a:r>
              </a:p>
            </p:txBody>
          </p:sp>
          <p:sp>
            <p:nvSpPr>
              <p:cNvPr id="19" name="Text Box 54"/>
              <p:cNvSpPr txBox="1">
                <a:spLocks noChangeArrowheads="1"/>
              </p:cNvSpPr>
              <p:nvPr/>
            </p:nvSpPr>
            <p:spPr bwMode="auto">
              <a:xfrm>
                <a:off x="4592" y="2285"/>
                <a:ext cx="1094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660033"/>
                    </a:solidFill>
                  </a:rPr>
                  <a:t>РЯДОМ</a:t>
                </a:r>
              </a:p>
            </p:txBody>
          </p:sp>
        </p:grpSp>
      </p:grpSp>
      <p:sp>
        <p:nvSpPr>
          <p:cNvPr id="53" name="AutoShape 63"/>
          <p:cNvSpPr>
            <a:spLocks noChangeArrowheads="1"/>
          </p:cNvSpPr>
          <p:nvPr/>
        </p:nvSpPr>
        <p:spPr bwMode="auto">
          <a:xfrm>
            <a:off x="609600" y="381000"/>
            <a:ext cx="8001000" cy="7620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 dirty="0">
                <a:solidFill>
                  <a:schemeClr val="bg1"/>
                </a:solidFill>
              </a:rPr>
              <a:t>Страна Грамматика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47664" y="24928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71800" y="3861048"/>
            <a:ext cx="295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существительное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88024" y="2204864"/>
            <a:ext cx="248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прилагательное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6256" y="3573016"/>
            <a:ext cx="1466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предлоги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4" descr="Безымянный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3" t="8502" r="32375" b="23717"/>
          <a:stretch>
            <a:fillRect/>
          </a:stretch>
        </p:blipFill>
        <p:spPr bwMode="auto">
          <a:xfrm>
            <a:off x="0" y="3645024"/>
            <a:ext cx="2771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467544" y="4869160"/>
            <a:ext cx="198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местоимение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6520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Я, за, иду, мир, пью, под,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луг, сестра, белый, вы,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через, вёл, пел, кислый.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852936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Кто?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я, сестра, вы.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Что?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мир, луг.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Какой?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белый, кислый.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делаю?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иду, пью.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делал?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вёл, пел.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551723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За, под, через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5"/>
          <p:cNvSpPr>
            <a:spLocks noChangeArrowheads="1"/>
          </p:cNvSpPr>
          <p:nvPr/>
        </p:nvSpPr>
        <p:spPr bwMode="auto">
          <a:xfrm>
            <a:off x="467544" y="404664"/>
            <a:ext cx="2831232" cy="1904256"/>
          </a:xfrm>
          <a:prstGeom prst="cloudCallout">
            <a:avLst>
              <a:gd name="adj1" fmla="val -37569"/>
              <a:gd name="adj2" fmla="val 37944"/>
            </a:avLst>
          </a:prstGeom>
          <a:gradFill rotWithShape="0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4800" b="1" i="1"/>
          </a:p>
        </p:txBody>
      </p:sp>
      <p:sp>
        <p:nvSpPr>
          <p:cNvPr id="3" name="AutoShape 25"/>
          <p:cNvSpPr>
            <a:spLocks noChangeArrowheads="1"/>
          </p:cNvSpPr>
          <p:nvPr/>
        </p:nvSpPr>
        <p:spPr bwMode="auto">
          <a:xfrm>
            <a:off x="5940152" y="260648"/>
            <a:ext cx="3024336" cy="1512168"/>
          </a:xfrm>
          <a:prstGeom prst="cloudCallout">
            <a:avLst>
              <a:gd name="adj1" fmla="val -37569"/>
              <a:gd name="adj2" fmla="val 37944"/>
            </a:avLst>
          </a:prstGeom>
          <a:gradFill rotWithShape="0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ru-RU" sz="1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auto">
          <a:xfrm>
            <a:off x="395536" y="4005064"/>
            <a:ext cx="3168352" cy="1656184"/>
          </a:xfrm>
          <a:prstGeom prst="cloudCallout">
            <a:avLst>
              <a:gd name="adj1" fmla="val -37569"/>
              <a:gd name="adj2" fmla="val 37944"/>
            </a:avLst>
          </a:prstGeom>
          <a:gradFill rotWithShape="0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ru-RU" sz="1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auto">
          <a:xfrm>
            <a:off x="6300192" y="4437112"/>
            <a:ext cx="2843808" cy="1786880"/>
          </a:xfrm>
          <a:prstGeom prst="cloudCallout">
            <a:avLst>
              <a:gd name="adj1" fmla="val -37569"/>
              <a:gd name="adj2" fmla="val 37944"/>
            </a:avLst>
          </a:prstGeom>
          <a:gradFill rotWithShape="0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4800" b="1" i="1"/>
          </a:p>
        </p:txBody>
      </p:sp>
      <p:sp>
        <p:nvSpPr>
          <p:cNvPr id="6" name="TextBox 5"/>
          <p:cNvSpPr txBox="1"/>
          <p:nvPr/>
        </p:nvSpPr>
        <p:spPr>
          <a:xfrm>
            <a:off x="683568" y="4581128"/>
            <a:ext cx="295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существительное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7647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предлог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50131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052736"/>
            <a:ext cx="241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прилагательное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солнышко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484784"/>
            <a:ext cx="3600400" cy="3384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4149080"/>
            <a:ext cx="68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2204864"/>
            <a:ext cx="1257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золотой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336" y="3573016"/>
            <a:ext cx="112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светил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6336" y="16288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3861048"/>
            <a:ext cx="75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чиж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2492896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мягкий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352" y="3861048"/>
            <a:ext cx="75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шёл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2320" y="1916832"/>
            <a:ext cx="66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3501008"/>
            <a:ext cx="79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2204864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4328" y="4149080"/>
            <a:ext cx="115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2492896"/>
            <a:ext cx="95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2780928"/>
            <a:ext cx="1410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звонкий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1960" y="3573016"/>
            <a:ext cx="11503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читать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139952" y="3645024"/>
            <a:ext cx="125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золотой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9992" y="357301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944" y="3573016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мягкий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5976" y="3573016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5976" y="3645024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шёл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3968" y="3645024"/>
            <a:ext cx="66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5976" y="3645024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5976" y="3573016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39952" y="3645024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светил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7944" y="3573016"/>
            <a:ext cx="95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23928" y="3573016"/>
            <a:ext cx="1338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звонкий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67944" y="3573016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дым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25"/>
          <p:cNvSpPr>
            <a:spLocks noChangeArrowheads="1"/>
          </p:cNvSpPr>
          <p:nvPr/>
        </p:nvSpPr>
        <p:spPr bwMode="auto">
          <a:xfrm>
            <a:off x="3131840" y="4941168"/>
            <a:ext cx="3168352" cy="1656184"/>
          </a:xfrm>
          <a:prstGeom prst="cloudCallout">
            <a:avLst>
              <a:gd name="adj1" fmla="val -37569"/>
              <a:gd name="adj2" fmla="val 37944"/>
            </a:avLst>
          </a:prstGeom>
          <a:gradFill rotWithShape="0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ru-RU" sz="1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35896" y="5445224"/>
            <a:ext cx="198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местоимение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55976" y="3645024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9992" y="6021288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55976" y="3501008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79912" y="5949280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20072" y="5877272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55976" y="3573016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8" grpId="0"/>
      <p:bldP spid="21" grpId="0"/>
      <p:bldP spid="24" grpId="0"/>
      <p:bldP spid="24" grpId="1"/>
      <p:bldP spid="25" grpId="0"/>
      <p:bldP spid="25" grpId="1"/>
      <p:bldP spid="26" grpId="0"/>
      <p:bldP spid="26" grpId="1"/>
      <p:bldP spid="27" grpId="0" build="allAtOnce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2" grpId="0"/>
      <p:bldP spid="42" grpId="1"/>
      <p:bldP spid="43" grpId="0"/>
      <p:bldP spid="44" grpId="0"/>
      <p:bldP spid="45" grpId="0"/>
      <p:bldP spid="4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ирог 1"/>
          <p:cNvSpPr/>
          <p:nvPr/>
        </p:nvSpPr>
        <p:spPr>
          <a:xfrm>
            <a:off x="467544" y="1988840"/>
            <a:ext cx="2727070" cy="2724021"/>
          </a:xfrm>
          <a:prstGeom prst="pie">
            <a:avLst>
              <a:gd name="adj1" fmla="val 16225640"/>
              <a:gd name="adj2" fmla="val 215434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ирог 2"/>
          <p:cNvSpPr/>
          <p:nvPr/>
        </p:nvSpPr>
        <p:spPr>
          <a:xfrm>
            <a:off x="467544" y="1988840"/>
            <a:ext cx="2727070" cy="2724021"/>
          </a:xfrm>
          <a:prstGeom prst="pie">
            <a:avLst>
              <a:gd name="adj1" fmla="val 10763515"/>
              <a:gd name="adj2" fmla="val 162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ирог 3"/>
          <p:cNvSpPr/>
          <p:nvPr/>
        </p:nvSpPr>
        <p:spPr>
          <a:xfrm>
            <a:off x="467544" y="1988840"/>
            <a:ext cx="2727070" cy="2724021"/>
          </a:xfrm>
          <a:prstGeom prst="pie">
            <a:avLst>
              <a:gd name="adj1" fmla="val 5240439"/>
              <a:gd name="adj2" fmla="val 108171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ирог 4"/>
          <p:cNvSpPr/>
          <p:nvPr/>
        </p:nvSpPr>
        <p:spPr>
          <a:xfrm>
            <a:off x="539552" y="1988840"/>
            <a:ext cx="2664296" cy="2724021"/>
          </a:xfrm>
          <a:prstGeom prst="pie">
            <a:avLst>
              <a:gd name="adj1" fmla="val 21549645"/>
              <a:gd name="adj2" fmla="val 53974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680"/>
            <a:ext cx="51845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small" dirty="0" smtClean="0">
                <a:latin typeface="Times New Roman" pitchFamily="18" charset="0"/>
                <a:cs typeface="Times New Roman" pitchFamily="18" charset="0"/>
              </a:rPr>
              <a:t>Самооценка</a:t>
            </a:r>
          </a:p>
          <a:p>
            <a:endParaRPr lang="ru-RU" dirty="0"/>
          </a:p>
        </p:txBody>
      </p:sp>
      <p:sp>
        <p:nvSpPr>
          <p:cNvPr id="8" name="Пирог 7"/>
          <p:cNvSpPr/>
          <p:nvPr/>
        </p:nvSpPr>
        <p:spPr>
          <a:xfrm rot="2673169">
            <a:off x="3564031" y="1493844"/>
            <a:ext cx="2727070" cy="2724021"/>
          </a:xfrm>
          <a:prstGeom prst="pie">
            <a:avLst>
              <a:gd name="adj1" fmla="val 10763515"/>
              <a:gd name="adj2" fmla="val 1620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1412776"/>
            <a:ext cx="30881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Всё получилось,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собой доволен.</a:t>
            </a:r>
          </a:p>
          <a:p>
            <a:endParaRPr lang="ru-RU" dirty="0"/>
          </a:p>
        </p:txBody>
      </p:sp>
      <p:sp>
        <p:nvSpPr>
          <p:cNvPr id="11" name="Пирог 10"/>
          <p:cNvSpPr/>
          <p:nvPr/>
        </p:nvSpPr>
        <p:spPr>
          <a:xfrm rot="2673169">
            <a:off x="3633373" y="3208356"/>
            <a:ext cx="2727070" cy="2724021"/>
          </a:xfrm>
          <a:prstGeom prst="pie">
            <a:avLst>
              <a:gd name="adj1" fmla="val 10763515"/>
              <a:gd name="adj2" fmla="val 1620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 rot="2673169">
            <a:off x="3706907" y="4922868"/>
            <a:ext cx="2727070" cy="2724021"/>
          </a:xfrm>
          <a:prstGeom prst="pie">
            <a:avLst>
              <a:gd name="adj1" fmla="val 10763515"/>
              <a:gd name="adj2" fmla="val 1620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2780928"/>
            <a:ext cx="31318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ошибся, но знаю где  и почему.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4869160"/>
            <a:ext cx="2987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совсем ничего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понял.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81128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работу!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4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2080" y="4149080"/>
            <a:ext cx="36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Скачет зайчик по дорожке,</a:t>
            </a:r>
            <a:b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на стенке, на окошке.</a:t>
            </a:r>
            <a:b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Зайчик этот  не простой,</a:t>
            </a:r>
            <a:b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пушистый, золотой.</a:t>
            </a:r>
            <a:b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 зайке лучший друг,</a:t>
            </a:r>
            <a:b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Погляди скорей вокруг.</a:t>
            </a:r>
            <a:b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за чудо этот зайка?</a:t>
            </a:r>
            <a:b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попробуй, угадай-ка!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05064"/>
            <a:ext cx="2232248" cy="2215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Ручьи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Пенье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Отраженье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Соловьи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88224" y="548680"/>
            <a:ext cx="2160240" cy="2215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48680"/>
            <a:ext cx="2088232" cy="22159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Оживает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Лужи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Пушистый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Муравьи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Чижи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3861048"/>
            <a:ext cx="2232248" cy="22159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Голоса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Небеса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ирог 1"/>
          <p:cNvSpPr/>
          <p:nvPr/>
        </p:nvSpPr>
        <p:spPr>
          <a:xfrm>
            <a:off x="467544" y="1988840"/>
            <a:ext cx="2727070" cy="2724021"/>
          </a:xfrm>
          <a:prstGeom prst="pie">
            <a:avLst>
              <a:gd name="adj1" fmla="val 16225640"/>
              <a:gd name="adj2" fmla="val 215434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ирог 2"/>
          <p:cNvSpPr/>
          <p:nvPr/>
        </p:nvSpPr>
        <p:spPr>
          <a:xfrm>
            <a:off x="467544" y="1988840"/>
            <a:ext cx="2727070" cy="2724021"/>
          </a:xfrm>
          <a:prstGeom prst="pie">
            <a:avLst>
              <a:gd name="adj1" fmla="val 10763515"/>
              <a:gd name="adj2" fmla="val 162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ирог 3"/>
          <p:cNvSpPr/>
          <p:nvPr/>
        </p:nvSpPr>
        <p:spPr>
          <a:xfrm>
            <a:off x="467544" y="1988840"/>
            <a:ext cx="2727070" cy="2724021"/>
          </a:xfrm>
          <a:prstGeom prst="pie">
            <a:avLst>
              <a:gd name="adj1" fmla="val 5240439"/>
              <a:gd name="adj2" fmla="val 108171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ирог 4"/>
          <p:cNvSpPr/>
          <p:nvPr/>
        </p:nvSpPr>
        <p:spPr>
          <a:xfrm>
            <a:off x="539552" y="1988840"/>
            <a:ext cx="2664296" cy="2724021"/>
          </a:xfrm>
          <a:prstGeom prst="pie">
            <a:avLst>
              <a:gd name="adj1" fmla="val 21549645"/>
              <a:gd name="adj2" fmla="val 53974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680"/>
            <a:ext cx="51845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small" dirty="0" smtClean="0">
                <a:latin typeface="Times New Roman" pitchFamily="18" charset="0"/>
                <a:cs typeface="Times New Roman" pitchFamily="18" charset="0"/>
              </a:rPr>
              <a:t>Самооценка</a:t>
            </a:r>
          </a:p>
          <a:p>
            <a:endParaRPr lang="ru-RU" dirty="0"/>
          </a:p>
        </p:txBody>
      </p:sp>
      <p:sp>
        <p:nvSpPr>
          <p:cNvPr id="8" name="Пирог 7"/>
          <p:cNvSpPr/>
          <p:nvPr/>
        </p:nvSpPr>
        <p:spPr>
          <a:xfrm rot="2673169">
            <a:off x="3564031" y="1493844"/>
            <a:ext cx="2727070" cy="2724021"/>
          </a:xfrm>
          <a:prstGeom prst="pie">
            <a:avLst>
              <a:gd name="adj1" fmla="val 10763515"/>
              <a:gd name="adj2" fmla="val 1620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1412776"/>
            <a:ext cx="30881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Всё получилось,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собой доволен.</a:t>
            </a:r>
          </a:p>
          <a:p>
            <a:endParaRPr lang="ru-RU" dirty="0"/>
          </a:p>
        </p:txBody>
      </p:sp>
      <p:sp>
        <p:nvSpPr>
          <p:cNvPr id="11" name="Пирог 10"/>
          <p:cNvSpPr/>
          <p:nvPr/>
        </p:nvSpPr>
        <p:spPr>
          <a:xfrm rot="2673169">
            <a:off x="3633373" y="3208356"/>
            <a:ext cx="2727070" cy="2724021"/>
          </a:xfrm>
          <a:prstGeom prst="pie">
            <a:avLst>
              <a:gd name="adj1" fmla="val 10763515"/>
              <a:gd name="adj2" fmla="val 1620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 rot="2673169">
            <a:off x="3706907" y="4922868"/>
            <a:ext cx="2727070" cy="2724021"/>
          </a:xfrm>
          <a:prstGeom prst="pie">
            <a:avLst>
              <a:gd name="adj1" fmla="val 10763515"/>
              <a:gd name="adj2" fmla="val 1620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2780928"/>
            <a:ext cx="31318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ошибся, но знаю где  и почему.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4869160"/>
            <a:ext cx="2987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совсем ничего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понял.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44824"/>
            <a:ext cx="8183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1. солнца, реке, лучи, отражаются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221088"/>
            <a:ext cx="7133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3. порхают, бабочки, цветами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924944"/>
            <a:ext cx="7420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2. первые, расцвели, лугу, цветы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90872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Над, в, на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1844824"/>
            <a:ext cx="85689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1. Лучи солнца отражаются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реке.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7" y="2852936"/>
            <a:ext cx="8280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лугу расцвели первые цветы.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149080"/>
            <a:ext cx="84249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цветами порхают бабочки.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276872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«Предлог,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как часть речи»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196752"/>
            <a:ext cx="296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708920"/>
            <a:ext cx="2319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501008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Познакомимся  с предлогом, как самостоятельной частью речи.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Будем учиться различать и употреблять предлоги в предложениях и в текстах.</a:t>
            </a:r>
          </a:p>
          <a:p>
            <a:pPr marL="342900" indent="-34290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  Будем учиться писать предлоги отдельно от других частей речи.</a:t>
            </a:r>
          </a:p>
          <a:p>
            <a:pPr marL="342900" indent="-342900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692696"/>
            <a:ext cx="1724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700808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Знакомство с предлогами и умение</a:t>
            </a:r>
          </a:p>
          <a:p>
            <a:pPr lvl="0"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выделять их среди других частей речи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67687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Над, в, на 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предлоги.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Предлоги 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это маленькие слова.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2420888"/>
            <a:ext cx="6488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Подумайте, для чего служат предлоги?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3789040"/>
            <a:ext cx="800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ечный зайчи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429000"/>
            <a:ext cx="735510" cy="720080"/>
          </a:xfrm>
          <a:prstGeom prst="rect">
            <a:avLst/>
          </a:prstGeom>
        </p:spPr>
      </p:pic>
      <p:pic>
        <p:nvPicPr>
          <p:cNvPr id="3" name="Рисунок 2" descr="солнечный зайчик.gi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196752"/>
            <a:ext cx="576064" cy="576064"/>
          </a:xfrm>
          <a:prstGeom prst="rect">
            <a:avLst/>
          </a:prstGeom>
        </p:spPr>
      </p:pic>
      <p:pic>
        <p:nvPicPr>
          <p:cNvPr id="4" name="Рисунок 3" descr="солнечный зайчи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2348880"/>
            <a:ext cx="504056" cy="576064"/>
          </a:xfrm>
          <a:prstGeom prst="rect">
            <a:avLst/>
          </a:prstGeom>
        </p:spPr>
      </p:pic>
      <p:pic>
        <p:nvPicPr>
          <p:cNvPr id="5" name="Рисунок 4" descr="солнечный зайчик.gif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229200"/>
            <a:ext cx="648072" cy="648072"/>
          </a:xfrm>
          <a:prstGeom prst="rect">
            <a:avLst/>
          </a:prstGeom>
        </p:spPr>
      </p:pic>
      <p:pic>
        <p:nvPicPr>
          <p:cNvPr id="6" name="Рисунок 5" descr="солнечный зайчик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1412776"/>
            <a:ext cx="504056" cy="648072"/>
          </a:xfrm>
          <a:prstGeom prst="rect">
            <a:avLst/>
          </a:prstGeom>
        </p:spPr>
      </p:pic>
      <p:pic>
        <p:nvPicPr>
          <p:cNvPr id="7" name="Рисунок 6" descr="солнечный зайчик.gif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0"/>
            <a:ext cx="648072" cy="548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342900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12474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-99391"/>
            <a:ext cx="105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4941168"/>
            <a:ext cx="172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392" y="1628800"/>
            <a:ext cx="847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1412776"/>
            <a:ext cx="50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528</Words>
  <Application>Microsoft Office PowerPoint</Application>
  <PresentationFormat>Экран (4:3)</PresentationFormat>
  <Paragraphs>200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73</cp:revision>
  <dcterms:created xsi:type="dcterms:W3CDTF">2016-04-10T10:30:50Z</dcterms:created>
  <dcterms:modified xsi:type="dcterms:W3CDTF">2016-04-20T14:09:34Z</dcterms:modified>
</cp:coreProperties>
</file>