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3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4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gif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image" Target="../media/image8.gif"/><Relationship Id="rId7" Type="http://schemas.openxmlformats.org/officeDocument/2006/relationships/image" Target="../media/image12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1772816"/>
            <a:ext cx="38164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Весна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2123728" y="2708920"/>
            <a:ext cx="792088" cy="12961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3635896" y="2708920"/>
            <a:ext cx="1008112" cy="11521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4067944" y="1124744"/>
            <a:ext cx="576064" cy="9361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932040" y="2348880"/>
            <a:ext cx="1368152" cy="720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259632" y="3933056"/>
            <a:ext cx="19280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вдруг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44008" y="3789040"/>
            <a:ext cx="29676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суббота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99992" y="260648"/>
            <a:ext cx="23884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народ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72200" y="1916832"/>
            <a:ext cx="2520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апрель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5" grpId="0"/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980728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Солнечный зайчик прыгает …            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24128" y="980728"/>
            <a:ext cx="93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192" y="980728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парт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00192" y="980728"/>
            <a:ext cx="23062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парта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1628800"/>
            <a:ext cx="70537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Солнечный зайчик заглянул …. шкаф.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52120" y="1628800"/>
            <a:ext cx="537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5576" y="2276872"/>
            <a:ext cx="5396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Солнечный зайчик замер …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68144" y="2276872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таблица.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48064" y="2276872"/>
            <a:ext cx="1011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над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68144" y="2276872"/>
            <a:ext cx="27330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таблиц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7544" y="2996952"/>
            <a:ext cx="6220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Солнечный зайчик спрятался …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00192" y="2996952"/>
            <a:ext cx="14727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парта.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80112" y="2996952"/>
            <a:ext cx="9500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00192" y="2996952"/>
            <a:ext cx="1704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парт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7544" y="3717032"/>
            <a:ext cx="5499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Солнечный зайчик прыгает …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868144" y="3717032"/>
            <a:ext cx="1629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доска.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64088" y="3717032"/>
            <a:ext cx="389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868144" y="3717032"/>
            <a:ext cx="15315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доск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5536" y="4365104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Солнечный зайчик заглядывает …окошко.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012160" y="4365104"/>
            <a:ext cx="4506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5" grpId="1"/>
      <p:bldP spid="7" grpId="0"/>
      <p:bldP spid="10" grpId="0"/>
      <p:bldP spid="10" grpId="1"/>
      <p:bldP spid="11" grpId="0"/>
      <p:bldP spid="12" grpId="0"/>
      <p:bldP spid="13" grpId="0"/>
      <p:bldP spid="14" grpId="0"/>
      <p:bldP spid="14" grpId="1"/>
      <p:bldP spid="15" grpId="0"/>
      <p:bldP spid="16" grpId="0"/>
      <p:bldP spid="17" grpId="0"/>
      <p:bldP spid="18" grpId="0"/>
      <p:bldP spid="18" grpId="1"/>
      <p:bldP spid="19" grpId="0"/>
      <p:bldP spid="20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476673"/>
            <a:ext cx="5832648" cy="830997"/>
          </a:xfrm>
          <a:prstGeom prst="rect">
            <a:avLst/>
          </a:prstGeom>
        </p:spPr>
        <p:style>
          <a:lnRef idx="0">
            <a:schemeClr val="accent6"/>
          </a:lnRef>
          <a:fillRef idx="1003">
            <a:schemeClr val="lt2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Предлоги  нужны для  связи  слов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 предложении.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1640" y="2060848"/>
            <a:ext cx="715767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Я гулял ….. (собака).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Ручеек бежал …. (камни).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Лев готовится … (прыжок).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Гриб вырос …. (дерево).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Дети лепят …. (песок) фигурки.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35696" y="1628800"/>
            <a:ext cx="5328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Вставь предлоги, подходящие по смыслу: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1340768"/>
            <a:ext cx="6984776" cy="3211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Я гулял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собак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ой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Ручеек бежал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камн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ям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Лев готовится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прыжк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Гриб вырос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дерев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Дети лепят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песк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фигурки.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771800" y="476672"/>
            <a:ext cx="2808312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Проверь себя: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овации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4293096"/>
            <a:ext cx="2736304" cy="223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810000" y="346075"/>
            <a:ext cx="5029200" cy="6248400"/>
            <a:chOff x="1872" y="192"/>
            <a:chExt cx="3168" cy="3936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872" y="576"/>
              <a:ext cx="3168" cy="3552"/>
              <a:chOff x="1968" y="384"/>
              <a:chExt cx="3168" cy="3552"/>
            </a:xfrm>
          </p:grpSpPr>
          <p:sp>
            <p:nvSpPr>
              <p:cNvPr id="5" name="Rectangle 4" descr="Почтовая бумага"/>
              <p:cNvSpPr>
                <a:spLocks noChangeArrowheads="1"/>
              </p:cNvSpPr>
              <p:nvPr/>
            </p:nvSpPr>
            <p:spPr bwMode="auto">
              <a:xfrm>
                <a:off x="2004" y="1488"/>
                <a:ext cx="3120" cy="2448"/>
              </a:xfrm>
              <a:prstGeom prst="rect">
                <a:avLst/>
              </a:pr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ru-RU" sz="28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" name="Line 5"/>
              <p:cNvSpPr>
                <a:spLocks noChangeShapeType="1"/>
              </p:cNvSpPr>
              <p:nvPr/>
            </p:nvSpPr>
            <p:spPr bwMode="auto">
              <a:xfrm flipV="1">
                <a:off x="2952" y="1488"/>
                <a:ext cx="0" cy="24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" name="Line 6"/>
              <p:cNvSpPr>
                <a:spLocks noChangeShapeType="1"/>
              </p:cNvSpPr>
              <p:nvPr/>
            </p:nvSpPr>
            <p:spPr bwMode="auto">
              <a:xfrm flipV="1">
                <a:off x="4152" y="1488"/>
                <a:ext cx="0" cy="24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" name="Line 7"/>
              <p:cNvSpPr>
                <a:spLocks noChangeShapeType="1"/>
              </p:cNvSpPr>
              <p:nvPr/>
            </p:nvSpPr>
            <p:spPr bwMode="auto">
              <a:xfrm>
                <a:off x="1992" y="1872"/>
                <a:ext cx="31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" name="Line 8"/>
              <p:cNvSpPr>
                <a:spLocks noChangeShapeType="1"/>
              </p:cNvSpPr>
              <p:nvPr/>
            </p:nvSpPr>
            <p:spPr bwMode="auto">
              <a:xfrm>
                <a:off x="1992" y="2208"/>
                <a:ext cx="31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" name="Line 9"/>
              <p:cNvSpPr>
                <a:spLocks noChangeShapeType="1"/>
              </p:cNvSpPr>
              <p:nvPr/>
            </p:nvSpPr>
            <p:spPr bwMode="auto">
              <a:xfrm>
                <a:off x="1992" y="2544"/>
                <a:ext cx="31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" name="Line 10"/>
              <p:cNvSpPr>
                <a:spLocks noChangeShapeType="1"/>
              </p:cNvSpPr>
              <p:nvPr/>
            </p:nvSpPr>
            <p:spPr bwMode="auto">
              <a:xfrm>
                <a:off x="1992" y="2880"/>
                <a:ext cx="31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Line 11"/>
              <p:cNvSpPr>
                <a:spLocks noChangeShapeType="1"/>
              </p:cNvSpPr>
              <p:nvPr/>
            </p:nvSpPr>
            <p:spPr bwMode="auto">
              <a:xfrm>
                <a:off x="1992" y="3216"/>
                <a:ext cx="31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" name="Line 12"/>
              <p:cNvSpPr>
                <a:spLocks noChangeShapeType="1"/>
              </p:cNvSpPr>
              <p:nvPr/>
            </p:nvSpPr>
            <p:spPr bwMode="auto">
              <a:xfrm>
                <a:off x="1992" y="3552"/>
                <a:ext cx="31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AutoShape 13" descr="Плетенка"/>
              <p:cNvSpPr>
                <a:spLocks noChangeArrowheads="1"/>
              </p:cNvSpPr>
              <p:nvPr/>
            </p:nvSpPr>
            <p:spPr bwMode="auto">
              <a:xfrm>
                <a:off x="1968" y="480"/>
                <a:ext cx="3168" cy="1008"/>
              </a:xfrm>
              <a:prstGeom prst="triangle">
                <a:avLst>
                  <a:gd name="adj" fmla="val 50000"/>
                </a:avLst>
              </a:prstGeom>
              <a:pattFill prst="weave">
                <a:fgClr>
                  <a:schemeClr val="accent1"/>
                </a:fgClr>
                <a:bgClr>
                  <a:srgbClr val="006600"/>
                </a:bgClr>
              </a:patt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5" name="Line 14"/>
              <p:cNvSpPr>
                <a:spLocks noChangeShapeType="1"/>
              </p:cNvSpPr>
              <p:nvPr/>
            </p:nvSpPr>
            <p:spPr bwMode="auto">
              <a:xfrm flipV="1">
                <a:off x="4392" y="420"/>
                <a:ext cx="333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" name="Line 15"/>
              <p:cNvSpPr>
                <a:spLocks noChangeShapeType="1"/>
              </p:cNvSpPr>
              <p:nvPr/>
            </p:nvSpPr>
            <p:spPr bwMode="auto">
              <a:xfrm>
                <a:off x="4596" y="384"/>
                <a:ext cx="240" cy="13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" name="Line 16"/>
              <p:cNvSpPr>
                <a:spLocks noChangeShapeType="1"/>
              </p:cNvSpPr>
              <p:nvPr/>
            </p:nvSpPr>
            <p:spPr bwMode="auto">
              <a:xfrm flipH="1" flipV="1">
                <a:off x="4452" y="504"/>
                <a:ext cx="38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pic>
          <p:nvPicPr>
            <p:cNvPr id="4" name="Picture 17" descr="J028352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20" y="192"/>
              <a:ext cx="703" cy="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TextBox 17"/>
          <p:cNvSpPr txBox="1"/>
          <p:nvPr/>
        </p:nvSpPr>
        <p:spPr>
          <a:xfrm>
            <a:off x="4283968" y="2636913"/>
            <a:ext cx="7087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68144" y="2636912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над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740352" y="2636912"/>
            <a:ext cx="668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23928" y="3212976"/>
            <a:ext cx="13028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около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084168" y="3212976"/>
            <a:ext cx="415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308304" y="3212976"/>
            <a:ext cx="1664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рядом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995936" y="3717032"/>
            <a:ext cx="12491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возле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580112" y="3717032"/>
            <a:ext cx="13207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подле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380312" y="3717032"/>
            <a:ext cx="1302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перед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355976" y="4293096"/>
            <a:ext cx="4026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940152" y="4293096"/>
            <a:ext cx="6142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из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812360" y="4221088"/>
            <a:ext cx="3898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83968" y="4869160"/>
            <a:ext cx="6113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от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940152" y="4869160"/>
            <a:ext cx="6511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до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812360" y="4869160"/>
            <a:ext cx="4090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355976" y="5373216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940152" y="5373216"/>
            <a:ext cx="6735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740352" y="5373216"/>
            <a:ext cx="5725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995936" y="5949280"/>
            <a:ext cx="12466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через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868144" y="5949280"/>
            <a:ext cx="8847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под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596336" y="5949280"/>
            <a:ext cx="8627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для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23528" y="620688"/>
            <a:ext cx="424847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Посмотрите, вот предлоги. </a:t>
            </a:r>
          </a:p>
          <a:p>
            <a:r>
              <a:rPr lang="ru-RU" sz="24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Так малы, но так важны! </a:t>
            </a:r>
          </a:p>
          <a:p>
            <a:r>
              <a:rPr lang="ru-RU" sz="24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Вы, ребята, постепенно</a:t>
            </a:r>
          </a:p>
          <a:p>
            <a:r>
              <a:rPr lang="ru-RU" sz="24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Все запомнить их должны!</a:t>
            </a: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00"/>
                            </p:stCondLst>
                            <p:childTnLst>
                              <p:par>
                                <p:cTn id="2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300"/>
                            </p:stCondLst>
                            <p:childTnLst>
                              <p:par>
                                <p:cTn id="4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550"/>
                            </p:stCondLst>
                            <p:childTnLst>
                              <p:par>
                                <p:cTn id="8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600"/>
                            </p:stCondLst>
                            <p:childTnLst>
                              <p:par>
                                <p:cTn id="10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6650"/>
                            </p:stCondLst>
                            <p:childTnLst>
                              <p:par>
                                <p:cTn id="1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3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Безымянный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23" t="8502" r="32375" b="23717"/>
          <a:stretch>
            <a:fillRect/>
          </a:stretch>
        </p:blipFill>
        <p:spPr bwMode="auto">
          <a:xfrm>
            <a:off x="539552" y="1556792"/>
            <a:ext cx="2726432" cy="2169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Безымянный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23" t="8502" r="32375" b="23717"/>
          <a:stretch>
            <a:fillRect/>
          </a:stretch>
        </p:blipFill>
        <p:spPr bwMode="auto">
          <a:xfrm>
            <a:off x="4355976" y="1124744"/>
            <a:ext cx="30480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Безымянный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23" t="8502" r="32375" b="23717"/>
          <a:stretch>
            <a:fillRect/>
          </a:stretch>
        </p:blipFill>
        <p:spPr bwMode="auto">
          <a:xfrm>
            <a:off x="2339752" y="2276872"/>
            <a:ext cx="34544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Group 10"/>
          <p:cNvGrpSpPr>
            <a:grpSpLocks/>
          </p:cNvGrpSpPr>
          <p:nvPr/>
        </p:nvGrpSpPr>
        <p:grpSpPr bwMode="auto">
          <a:xfrm>
            <a:off x="6372200" y="3068960"/>
            <a:ext cx="2525713" cy="2417762"/>
            <a:chOff x="2581" y="864"/>
            <a:chExt cx="1591" cy="1523"/>
          </a:xfrm>
        </p:grpSpPr>
        <p:grpSp>
          <p:nvGrpSpPr>
            <p:cNvPr id="9" name="Group 11"/>
            <p:cNvGrpSpPr>
              <a:grpSpLocks/>
            </p:cNvGrpSpPr>
            <p:nvPr/>
          </p:nvGrpSpPr>
          <p:grpSpPr bwMode="auto">
            <a:xfrm>
              <a:off x="2605" y="864"/>
              <a:ext cx="1549" cy="1502"/>
              <a:chOff x="1872" y="192"/>
              <a:chExt cx="3168" cy="3936"/>
            </a:xfrm>
          </p:grpSpPr>
          <p:grpSp>
            <p:nvGrpSpPr>
              <p:cNvPr id="38" name="Group 12"/>
              <p:cNvGrpSpPr>
                <a:grpSpLocks/>
              </p:cNvGrpSpPr>
              <p:nvPr/>
            </p:nvGrpSpPr>
            <p:grpSpPr bwMode="auto">
              <a:xfrm>
                <a:off x="1872" y="576"/>
                <a:ext cx="3168" cy="3552"/>
                <a:chOff x="1968" y="384"/>
                <a:chExt cx="3168" cy="3552"/>
              </a:xfrm>
            </p:grpSpPr>
            <p:sp>
              <p:nvSpPr>
                <p:cNvPr id="40" name="Rectangle 13" descr="Почтовая бумага"/>
                <p:cNvSpPr>
                  <a:spLocks noChangeArrowheads="1"/>
                </p:cNvSpPr>
                <p:nvPr/>
              </p:nvSpPr>
              <p:spPr bwMode="auto">
                <a:xfrm>
                  <a:off x="2004" y="1488"/>
                  <a:ext cx="3120" cy="2448"/>
                </a:xfrm>
                <a:prstGeom prst="rect">
                  <a:avLst/>
                </a:prstGeom>
                <a:blipFill dpi="0" rotWithShape="0">
                  <a:blip r:embed="rId4" cstate="print"/>
                  <a:srcRect/>
                  <a:tile tx="0" ty="0" sx="100000" sy="100000" flip="none" algn="tl"/>
                </a:blip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ru-RU" sz="2800" b="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1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2952" y="1488"/>
                  <a:ext cx="0" cy="24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2" name="Line 15"/>
                <p:cNvSpPr>
                  <a:spLocks noChangeShapeType="1"/>
                </p:cNvSpPr>
                <p:nvPr/>
              </p:nvSpPr>
              <p:spPr bwMode="auto">
                <a:xfrm flipV="1">
                  <a:off x="4152" y="1488"/>
                  <a:ext cx="0" cy="24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3" name="Line 16"/>
                <p:cNvSpPr>
                  <a:spLocks noChangeShapeType="1"/>
                </p:cNvSpPr>
                <p:nvPr/>
              </p:nvSpPr>
              <p:spPr bwMode="auto">
                <a:xfrm>
                  <a:off x="1992" y="1872"/>
                  <a:ext cx="312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4" name="Line 17"/>
                <p:cNvSpPr>
                  <a:spLocks noChangeShapeType="1"/>
                </p:cNvSpPr>
                <p:nvPr/>
              </p:nvSpPr>
              <p:spPr bwMode="auto">
                <a:xfrm>
                  <a:off x="1992" y="2208"/>
                  <a:ext cx="312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5" name="Line 18"/>
                <p:cNvSpPr>
                  <a:spLocks noChangeShapeType="1"/>
                </p:cNvSpPr>
                <p:nvPr/>
              </p:nvSpPr>
              <p:spPr bwMode="auto">
                <a:xfrm>
                  <a:off x="1992" y="2544"/>
                  <a:ext cx="312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6" name="Line 19"/>
                <p:cNvSpPr>
                  <a:spLocks noChangeShapeType="1"/>
                </p:cNvSpPr>
                <p:nvPr/>
              </p:nvSpPr>
              <p:spPr bwMode="auto">
                <a:xfrm>
                  <a:off x="1992" y="2880"/>
                  <a:ext cx="312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7" name="Line 20"/>
                <p:cNvSpPr>
                  <a:spLocks noChangeShapeType="1"/>
                </p:cNvSpPr>
                <p:nvPr/>
              </p:nvSpPr>
              <p:spPr bwMode="auto">
                <a:xfrm>
                  <a:off x="1992" y="3216"/>
                  <a:ext cx="312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" name="Line 21"/>
                <p:cNvSpPr>
                  <a:spLocks noChangeShapeType="1"/>
                </p:cNvSpPr>
                <p:nvPr/>
              </p:nvSpPr>
              <p:spPr bwMode="auto">
                <a:xfrm>
                  <a:off x="1992" y="3552"/>
                  <a:ext cx="312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9" name="AutoShape 22" descr="Плетенка"/>
                <p:cNvSpPr>
                  <a:spLocks noChangeArrowheads="1"/>
                </p:cNvSpPr>
                <p:nvPr/>
              </p:nvSpPr>
              <p:spPr bwMode="auto">
                <a:xfrm>
                  <a:off x="1968" y="480"/>
                  <a:ext cx="3168" cy="1008"/>
                </a:xfrm>
                <a:prstGeom prst="triangle">
                  <a:avLst>
                    <a:gd name="adj" fmla="val 50000"/>
                  </a:avLst>
                </a:prstGeom>
                <a:pattFill prst="weave">
                  <a:fgClr>
                    <a:schemeClr val="accent1"/>
                  </a:fgClr>
                  <a:bgClr>
                    <a:srgbClr val="006600"/>
                  </a:bgClr>
                </a:patt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  <p:sp>
              <p:nvSpPr>
                <p:cNvPr id="50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4392" y="420"/>
                  <a:ext cx="333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" name="Line 24"/>
                <p:cNvSpPr>
                  <a:spLocks noChangeShapeType="1"/>
                </p:cNvSpPr>
                <p:nvPr/>
              </p:nvSpPr>
              <p:spPr bwMode="auto">
                <a:xfrm>
                  <a:off x="4596" y="384"/>
                  <a:ext cx="24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" name="Line 25"/>
                <p:cNvSpPr>
                  <a:spLocks noChangeShapeType="1"/>
                </p:cNvSpPr>
                <p:nvPr/>
              </p:nvSpPr>
              <p:spPr bwMode="auto">
                <a:xfrm flipH="1" flipV="1">
                  <a:off x="4452" y="504"/>
                  <a:ext cx="384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pic>
            <p:nvPicPr>
              <p:cNvPr id="39" name="Picture 26" descr="J0283520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120" y="192"/>
                <a:ext cx="703" cy="9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0" name="Group 27"/>
            <p:cNvGrpSpPr>
              <a:grpSpLocks/>
            </p:cNvGrpSpPr>
            <p:nvPr/>
          </p:nvGrpSpPr>
          <p:grpSpPr bwMode="auto">
            <a:xfrm>
              <a:off x="2727" y="1403"/>
              <a:ext cx="1333" cy="200"/>
              <a:chOff x="2163" y="1871"/>
              <a:chExt cx="2728" cy="529"/>
            </a:xfrm>
          </p:grpSpPr>
          <p:sp>
            <p:nvSpPr>
              <p:cNvPr id="35" name="Text Box 28"/>
              <p:cNvSpPr txBox="1">
                <a:spLocks noChangeArrowheads="1"/>
              </p:cNvSpPr>
              <p:nvPr/>
            </p:nvSpPr>
            <p:spPr bwMode="auto">
              <a:xfrm>
                <a:off x="2163" y="1871"/>
                <a:ext cx="581" cy="5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solidFill>
                      <a:srgbClr val="660033"/>
                    </a:solidFill>
                  </a:rPr>
                  <a:t>НА</a:t>
                </a:r>
              </a:p>
            </p:txBody>
          </p:sp>
          <p:sp>
            <p:nvSpPr>
              <p:cNvPr id="36" name="Text Box 29"/>
              <p:cNvSpPr txBox="1">
                <a:spLocks noChangeArrowheads="1"/>
              </p:cNvSpPr>
              <p:nvPr/>
            </p:nvSpPr>
            <p:spPr bwMode="auto">
              <a:xfrm>
                <a:off x="3160" y="1893"/>
                <a:ext cx="738" cy="5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solidFill>
                      <a:srgbClr val="660033"/>
                    </a:solidFill>
                  </a:rPr>
                  <a:t>НАД</a:t>
                </a:r>
              </a:p>
            </p:txBody>
          </p:sp>
          <p:sp>
            <p:nvSpPr>
              <p:cNvPr id="37" name="Text Box 30"/>
              <p:cNvSpPr txBox="1">
                <a:spLocks noChangeArrowheads="1"/>
              </p:cNvSpPr>
              <p:nvPr/>
            </p:nvSpPr>
            <p:spPr bwMode="auto">
              <a:xfrm>
                <a:off x="4297" y="1888"/>
                <a:ext cx="594" cy="5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solidFill>
                      <a:srgbClr val="660033"/>
                    </a:solidFill>
                  </a:rPr>
                  <a:t>ПО</a:t>
                </a:r>
              </a:p>
            </p:txBody>
          </p:sp>
        </p:grpSp>
        <p:grpSp>
          <p:nvGrpSpPr>
            <p:cNvPr id="11" name="Group 31"/>
            <p:cNvGrpSpPr>
              <a:grpSpLocks/>
            </p:cNvGrpSpPr>
            <p:nvPr/>
          </p:nvGrpSpPr>
          <p:grpSpPr bwMode="auto">
            <a:xfrm>
              <a:off x="2636" y="1669"/>
              <a:ext cx="1536" cy="192"/>
              <a:chOff x="1957" y="2570"/>
              <a:chExt cx="3142" cy="502"/>
            </a:xfrm>
          </p:grpSpPr>
          <p:sp>
            <p:nvSpPr>
              <p:cNvPr id="32" name="Text Box 32"/>
              <p:cNvSpPr txBox="1">
                <a:spLocks noChangeArrowheads="1"/>
              </p:cNvSpPr>
              <p:nvPr/>
            </p:nvSpPr>
            <p:spPr bwMode="auto">
              <a:xfrm>
                <a:off x="1957" y="2570"/>
                <a:ext cx="1013" cy="5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solidFill>
                      <a:srgbClr val="660033"/>
                    </a:solidFill>
                  </a:rPr>
                  <a:t>ВОЗЛЕ</a:t>
                </a:r>
              </a:p>
            </p:txBody>
          </p:sp>
          <p:sp>
            <p:nvSpPr>
              <p:cNvPr id="33" name="Text Box 33"/>
              <p:cNvSpPr txBox="1">
                <a:spLocks noChangeArrowheads="1"/>
              </p:cNvSpPr>
              <p:nvPr/>
            </p:nvSpPr>
            <p:spPr bwMode="auto">
              <a:xfrm>
                <a:off x="2988" y="2570"/>
                <a:ext cx="1074" cy="5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solidFill>
                      <a:srgbClr val="660033"/>
                    </a:solidFill>
                  </a:rPr>
                  <a:t>ПОДЛЕ</a:t>
                </a:r>
              </a:p>
            </p:txBody>
          </p:sp>
          <p:sp>
            <p:nvSpPr>
              <p:cNvPr id="34" name="Text Box 34"/>
              <p:cNvSpPr txBox="1">
                <a:spLocks noChangeArrowheads="1"/>
              </p:cNvSpPr>
              <p:nvPr/>
            </p:nvSpPr>
            <p:spPr bwMode="auto">
              <a:xfrm>
                <a:off x="4080" y="2570"/>
                <a:ext cx="1019" cy="5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solidFill>
                      <a:srgbClr val="660033"/>
                    </a:solidFill>
                  </a:rPr>
                  <a:t>ПЕРЕД</a:t>
                </a:r>
              </a:p>
            </p:txBody>
          </p:sp>
        </p:grpSp>
        <p:grpSp>
          <p:nvGrpSpPr>
            <p:cNvPr id="12" name="Group 35"/>
            <p:cNvGrpSpPr>
              <a:grpSpLocks/>
            </p:cNvGrpSpPr>
            <p:nvPr/>
          </p:nvGrpSpPr>
          <p:grpSpPr bwMode="auto">
            <a:xfrm>
              <a:off x="2754" y="1797"/>
              <a:ext cx="1247" cy="194"/>
              <a:chOff x="2199" y="2905"/>
              <a:chExt cx="2549" cy="510"/>
            </a:xfrm>
          </p:grpSpPr>
          <p:sp>
            <p:nvSpPr>
              <p:cNvPr id="29" name="Text Box 36"/>
              <p:cNvSpPr txBox="1">
                <a:spLocks noChangeArrowheads="1"/>
              </p:cNvSpPr>
              <p:nvPr/>
            </p:nvSpPr>
            <p:spPr bwMode="auto">
              <a:xfrm>
                <a:off x="2199" y="2905"/>
                <a:ext cx="390" cy="5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solidFill>
                      <a:srgbClr val="660033"/>
                    </a:solidFill>
                  </a:rPr>
                  <a:t>В</a:t>
                </a:r>
              </a:p>
            </p:txBody>
          </p:sp>
          <p:sp>
            <p:nvSpPr>
              <p:cNvPr id="30" name="Text Box 37"/>
              <p:cNvSpPr txBox="1">
                <a:spLocks noChangeArrowheads="1"/>
              </p:cNvSpPr>
              <p:nvPr/>
            </p:nvSpPr>
            <p:spPr bwMode="auto">
              <a:xfrm>
                <a:off x="3244" y="2905"/>
                <a:ext cx="535" cy="5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solidFill>
                      <a:srgbClr val="660033"/>
                    </a:solidFill>
                  </a:rPr>
                  <a:t>ИЗ</a:t>
                </a:r>
              </a:p>
            </p:txBody>
          </p:sp>
          <p:sp>
            <p:nvSpPr>
              <p:cNvPr id="31" name="Text Box 38"/>
              <p:cNvSpPr txBox="1">
                <a:spLocks noChangeArrowheads="1"/>
              </p:cNvSpPr>
              <p:nvPr/>
            </p:nvSpPr>
            <p:spPr bwMode="auto">
              <a:xfrm>
                <a:off x="4345" y="2911"/>
                <a:ext cx="403" cy="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solidFill>
                      <a:srgbClr val="660033"/>
                    </a:solidFill>
                  </a:rPr>
                  <a:t>С</a:t>
                </a:r>
              </a:p>
            </p:txBody>
          </p:sp>
        </p:grpSp>
        <p:grpSp>
          <p:nvGrpSpPr>
            <p:cNvPr id="13" name="Group 39"/>
            <p:cNvGrpSpPr>
              <a:grpSpLocks/>
            </p:cNvGrpSpPr>
            <p:nvPr/>
          </p:nvGrpSpPr>
          <p:grpSpPr bwMode="auto">
            <a:xfrm>
              <a:off x="2707" y="1923"/>
              <a:ext cx="1294" cy="197"/>
              <a:chOff x="2104" y="3236"/>
              <a:chExt cx="2644" cy="518"/>
            </a:xfrm>
          </p:grpSpPr>
          <p:sp>
            <p:nvSpPr>
              <p:cNvPr id="26" name="Text Box 40"/>
              <p:cNvSpPr txBox="1">
                <a:spLocks noChangeArrowheads="1"/>
              </p:cNvSpPr>
              <p:nvPr/>
            </p:nvSpPr>
            <p:spPr bwMode="auto">
              <a:xfrm>
                <a:off x="2104" y="3239"/>
                <a:ext cx="568" cy="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solidFill>
                      <a:srgbClr val="660033"/>
                    </a:solidFill>
                  </a:rPr>
                  <a:t>ОТ</a:t>
                </a:r>
              </a:p>
            </p:txBody>
          </p:sp>
          <p:sp>
            <p:nvSpPr>
              <p:cNvPr id="27" name="Text Box 41"/>
              <p:cNvSpPr txBox="1">
                <a:spLocks noChangeArrowheads="1"/>
              </p:cNvSpPr>
              <p:nvPr/>
            </p:nvSpPr>
            <p:spPr bwMode="auto">
              <a:xfrm>
                <a:off x="3222" y="3236"/>
                <a:ext cx="572" cy="5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solidFill>
                      <a:srgbClr val="660033"/>
                    </a:solidFill>
                  </a:rPr>
                  <a:t>ДО</a:t>
                </a:r>
              </a:p>
            </p:txBody>
          </p:sp>
          <p:sp>
            <p:nvSpPr>
              <p:cNvPr id="28" name="Text Box 42"/>
              <p:cNvSpPr txBox="1">
                <a:spLocks noChangeArrowheads="1"/>
              </p:cNvSpPr>
              <p:nvPr/>
            </p:nvSpPr>
            <p:spPr bwMode="auto">
              <a:xfrm>
                <a:off x="4346" y="3249"/>
                <a:ext cx="402" cy="5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solidFill>
                      <a:srgbClr val="660033"/>
                    </a:solidFill>
                  </a:rPr>
                  <a:t>К</a:t>
                </a:r>
              </a:p>
            </p:txBody>
          </p:sp>
        </p:grpSp>
        <p:grpSp>
          <p:nvGrpSpPr>
            <p:cNvPr id="14" name="Group 43"/>
            <p:cNvGrpSpPr>
              <a:grpSpLocks/>
            </p:cNvGrpSpPr>
            <p:nvPr/>
          </p:nvGrpSpPr>
          <p:grpSpPr bwMode="auto">
            <a:xfrm>
              <a:off x="2747" y="2048"/>
              <a:ext cx="1290" cy="196"/>
              <a:chOff x="2186" y="3577"/>
              <a:chExt cx="2637" cy="513"/>
            </a:xfrm>
          </p:grpSpPr>
          <p:sp>
            <p:nvSpPr>
              <p:cNvPr id="23" name="Text Box 44"/>
              <p:cNvSpPr txBox="1">
                <a:spLocks noChangeArrowheads="1"/>
              </p:cNvSpPr>
              <p:nvPr/>
            </p:nvSpPr>
            <p:spPr bwMode="auto">
              <a:xfrm>
                <a:off x="2186" y="3577"/>
                <a:ext cx="415" cy="5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solidFill>
                      <a:srgbClr val="660033"/>
                    </a:solidFill>
                  </a:rPr>
                  <a:t>О</a:t>
                </a:r>
              </a:p>
            </p:txBody>
          </p:sp>
          <p:sp>
            <p:nvSpPr>
              <p:cNvPr id="24" name="Text Box 45"/>
              <p:cNvSpPr txBox="1">
                <a:spLocks noChangeArrowheads="1"/>
              </p:cNvSpPr>
              <p:nvPr/>
            </p:nvSpPr>
            <p:spPr bwMode="auto">
              <a:xfrm>
                <a:off x="3194" y="3577"/>
                <a:ext cx="566" cy="5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solidFill>
                      <a:srgbClr val="660033"/>
                    </a:solidFill>
                  </a:rPr>
                  <a:t>ОБ</a:t>
                </a:r>
              </a:p>
            </p:txBody>
          </p:sp>
          <p:sp>
            <p:nvSpPr>
              <p:cNvPr id="25" name="Text Box 46"/>
              <p:cNvSpPr txBox="1">
                <a:spLocks noChangeArrowheads="1"/>
              </p:cNvSpPr>
              <p:nvPr/>
            </p:nvSpPr>
            <p:spPr bwMode="auto">
              <a:xfrm>
                <a:off x="4300" y="3587"/>
                <a:ext cx="523" cy="5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solidFill>
                      <a:srgbClr val="660033"/>
                    </a:solidFill>
                  </a:rPr>
                  <a:t>ЗА</a:t>
                </a:r>
              </a:p>
            </p:txBody>
          </p:sp>
        </p:grpSp>
        <p:grpSp>
          <p:nvGrpSpPr>
            <p:cNvPr id="15" name="Group 47"/>
            <p:cNvGrpSpPr>
              <a:grpSpLocks/>
            </p:cNvGrpSpPr>
            <p:nvPr/>
          </p:nvGrpSpPr>
          <p:grpSpPr bwMode="auto">
            <a:xfrm>
              <a:off x="2654" y="2192"/>
              <a:ext cx="1459" cy="195"/>
              <a:chOff x="2524" y="3965"/>
              <a:chExt cx="2984" cy="514"/>
            </a:xfrm>
          </p:grpSpPr>
          <p:sp>
            <p:nvSpPr>
              <p:cNvPr id="20" name="Text Box 48"/>
              <p:cNvSpPr txBox="1">
                <a:spLocks noChangeArrowheads="1"/>
              </p:cNvSpPr>
              <p:nvPr/>
            </p:nvSpPr>
            <p:spPr bwMode="auto">
              <a:xfrm>
                <a:off x="3645" y="3965"/>
                <a:ext cx="750" cy="5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solidFill>
                      <a:srgbClr val="660033"/>
                    </a:solidFill>
                  </a:rPr>
                  <a:t>ПОД</a:t>
                </a:r>
              </a:p>
            </p:txBody>
          </p:sp>
          <p:sp>
            <p:nvSpPr>
              <p:cNvPr id="21" name="Text Box 49"/>
              <p:cNvSpPr txBox="1">
                <a:spLocks noChangeArrowheads="1"/>
              </p:cNvSpPr>
              <p:nvPr/>
            </p:nvSpPr>
            <p:spPr bwMode="auto">
              <a:xfrm>
                <a:off x="2524" y="3974"/>
                <a:ext cx="971" cy="5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solidFill>
                      <a:srgbClr val="660033"/>
                    </a:solidFill>
                  </a:rPr>
                  <a:t>ЧЕРЕЗ</a:t>
                </a:r>
              </a:p>
            </p:txBody>
          </p:sp>
          <p:sp>
            <p:nvSpPr>
              <p:cNvPr id="22" name="Text Box 50"/>
              <p:cNvSpPr txBox="1">
                <a:spLocks noChangeArrowheads="1"/>
              </p:cNvSpPr>
              <p:nvPr/>
            </p:nvSpPr>
            <p:spPr bwMode="auto">
              <a:xfrm>
                <a:off x="4778" y="3974"/>
                <a:ext cx="730" cy="5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solidFill>
                      <a:srgbClr val="660033"/>
                    </a:solidFill>
                  </a:rPr>
                  <a:t>ДЛЯ</a:t>
                </a:r>
              </a:p>
            </p:txBody>
          </p:sp>
        </p:grpSp>
        <p:grpSp>
          <p:nvGrpSpPr>
            <p:cNvPr id="16" name="Group 51"/>
            <p:cNvGrpSpPr>
              <a:grpSpLocks/>
            </p:cNvGrpSpPr>
            <p:nvPr/>
          </p:nvGrpSpPr>
          <p:grpSpPr bwMode="auto">
            <a:xfrm>
              <a:off x="2581" y="1538"/>
              <a:ext cx="1590" cy="197"/>
              <a:chOff x="2433" y="2272"/>
              <a:chExt cx="3253" cy="517"/>
            </a:xfrm>
          </p:grpSpPr>
          <p:sp>
            <p:nvSpPr>
              <p:cNvPr id="17" name="Text Box 52"/>
              <p:cNvSpPr txBox="1">
                <a:spLocks noChangeArrowheads="1"/>
              </p:cNvSpPr>
              <p:nvPr/>
            </p:nvSpPr>
            <p:spPr bwMode="auto">
              <a:xfrm>
                <a:off x="3824" y="2285"/>
                <a:ext cx="406" cy="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solidFill>
                      <a:srgbClr val="660033"/>
                    </a:solidFill>
                  </a:rPr>
                  <a:t>У</a:t>
                </a:r>
              </a:p>
            </p:txBody>
          </p:sp>
          <p:sp>
            <p:nvSpPr>
              <p:cNvPr id="18" name="Text Box 53"/>
              <p:cNvSpPr txBox="1">
                <a:spLocks noChangeArrowheads="1"/>
              </p:cNvSpPr>
              <p:nvPr/>
            </p:nvSpPr>
            <p:spPr bwMode="auto">
              <a:xfrm>
                <a:off x="2433" y="2272"/>
                <a:ext cx="1107" cy="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solidFill>
                      <a:srgbClr val="660033"/>
                    </a:solidFill>
                  </a:rPr>
                  <a:t>ОКОЛО</a:t>
                </a:r>
              </a:p>
            </p:txBody>
          </p:sp>
          <p:sp>
            <p:nvSpPr>
              <p:cNvPr id="19" name="Text Box 54"/>
              <p:cNvSpPr txBox="1">
                <a:spLocks noChangeArrowheads="1"/>
              </p:cNvSpPr>
              <p:nvPr/>
            </p:nvSpPr>
            <p:spPr bwMode="auto">
              <a:xfrm>
                <a:off x="4592" y="2285"/>
                <a:ext cx="1094" cy="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solidFill>
                      <a:srgbClr val="660033"/>
                    </a:solidFill>
                  </a:rPr>
                  <a:t>РЯДОМ</a:t>
                </a:r>
              </a:p>
            </p:txBody>
          </p:sp>
        </p:grpSp>
      </p:grpSp>
      <p:sp>
        <p:nvSpPr>
          <p:cNvPr id="53" name="AutoShape 63"/>
          <p:cNvSpPr>
            <a:spLocks noChangeArrowheads="1"/>
          </p:cNvSpPr>
          <p:nvPr/>
        </p:nvSpPr>
        <p:spPr bwMode="auto">
          <a:xfrm>
            <a:off x="609600" y="381000"/>
            <a:ext cx="8001000" cy="762000"/>
          </a:xfrm>
          <a:prstGeom prst="ribbon2">
            <a:avLst>
              <a:gd name="adj1" fmla="val 12500"/>
              <a:gd name="adj2" fmla="val 50000"/>
            </a:avLst>
          </a:prstGeom>
          <a:solidFill>
            <a:srgbClr val="3399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ru-RU" sz="3600" dirty="0">
                <a:solidFill>
                  <a:schemeClr val="bg1"/>
                </a:solidFill>
              </a:rPr>
              <a:t>Страна Грамматика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547664" y="2492896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глагол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771800" y="3861048"/>
            <a:ext cx="29523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существительное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788024" y="2204864"/>
            <a:ext cx="24881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прилагательное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876256" y="3573016"/>
            <a:ext cx="14662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предлоги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0" name="Picture 4" descr="Безымянный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23" t="8502" r="32375" b="23717"/>
          <a:stretch>
            <a:fillRect/>
          </a:stretch>
        </p:blipFill>
        <p:spPr bwMode="auto">
          <a:xfrm>
            <a:off x="0" y="3645024"/>
            <a:ext cx="277180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" name="TextBox 60"/>
          <p:cNvSpPr txBox="1"/>
          <p:nvPr/>
        </p:nvSpPr>
        <p:spPr>
          <a:xfrm>
            <a:off x="467544" y="4869160"/>
            <a:ext cx="19877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местоимение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9592" y="764704"/>
            <a:ext cx="65202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Я, за, иду, мир, пью, под, </a:t>
            </a:r>
          </a:p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луг, сестра, белый, вы, </a:t>
            </a:r>
          </a:p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через, вёл, пел, кислый.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79712" y="2852936"/>
            <a:ext cx="48245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Кто?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– я, сестра, вы.</a:t>
            </a:r>
          </a:p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Что?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– мир, луг.</a:t>
            </a:r>
          </a:p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Какой?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– белый, кислый.</a:t>
            </a:r>
          </a:p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делаю?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– иду, пью.</a:t>
            </a:r>
          </a:p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делал?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– вёл, пел.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3728" y="5517232"/>
            <a:ext cx="4608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За, под, через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5"/>
          <p:cNvSpPr>
            <a:spLocks noChangeArrowheads="1"/>
          </p:cNvSpPr>
          <p:nvPr/>
        </p:nvSpPr>
        <p:spPr bwMode="auto">
          <a:xfrm>
            <a:off x="467544" y="404664"/>
            <a:ext cx="2831232" cy="1904256"/>
          </a:xfrm>
          <a:prstGeom prst="cloudCallout">
            <a:avLst>
              <a:gd name="adj1" fmla="val -37569"/>
              <a:gd name="adj2" fmla="val 37944"/>
            </a:avLst>
          </a:prstGeom>
          <a:gradFill rotWithShape="0">
            <a:gsLst>
              <a:gs pos="0">
                <a:srgbClr val="CCFFFF"/>
              </a:gs>
              <a:gs pos="50000">
                <a:schemeClr val="bg1"/>
              </a:gs>
              <a:gs pos="100000">
                <a:srgbClr val="CCFFFF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ru-RU" sz="4800" b="1" i="1"/>
          </a:p>
        </p:txBody>
      </p:sp>
      <p:sp>
        <p:nvSpPr>
          <p:cNvPr id="3" name="AutoShape 25"/>
          <p:cNvSpPr>
            <a:spLocks noChangeArrowheads="1"/>
          </p:cNvSpPr>
          <p:nvPr/>
        </p:nvSpPr>
        <p:spPr bwMode="auto">
          <a:xfrm>
            <a:off x="5940152" y="260648"/>
            <a:ext cx="3024336" cy="1512168"/>
          </a:xfrm>
          <a:prstGeom prst="cloudCallout">
            <a:avLst>
              <a:gd name="adj1" fmla="val -37569"/>
              <a:gd name="adj2" fmla="val 37944"/>
            </a:avLst>
          </a:prstGeom>
          <a:gradFill rotWithShape="0">
            <a:gsLst>
              <a:gs pos="0">
                <a:srgbClr val="CCFFFF"/>
              </a:gs>
              <a:gs pos="50000">
                <a:schemeClr val="bg1"/>
              </a:gs>
              <a:gs pos="100000">
                <a:srgbClr val="CCFFFF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endParaRPr lang="ru-RU" sz="1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ru-RU" sz="1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5"/>
          <p:cNvSpPr>
            <a:spLocks noChangeArrowheads="1"/>
          </p:cNvSpPr>
          <p:nvPr/>
        </p:nvSpPr>
        <p:spPr bwMode="auto">
          <a:xfrm>
            <a:off x="395536" y="4005064"/>
            <a:ext cx="3168352" cy="1656184"/>
          </a:xfrm>
          <a:prstGeom prst="cloudCallout">
            <a:avLst>
              <a:gd name="adj1" fmla="val -37569"/>
              <a:gd name="adj2" fmla="val 37944"/>
            </a:avLst>
          </a:prstGeom>
          <a:gradFill rotWithShape="0">
            <a:gsLst>
              <a:gs pos="0">
                <a:srgbClr val="CCFFFF"/>
              </a:gs>
              <a:gs pos="50000">
                <a:schemeClr val="bg1"/>
              </a:gs>
              <a:gs pos="100000">
                <a:srgbClr val="CCFFFF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endParaRPr lang="ru-RU" sz="14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25"/>
          <p:cNvSpPr>
            <a:spLocks noChangeArrowheads="1"/>
          </p:cNvSpPr>
          <p:nvPr/>
        </p:nvSpPr>
        <p:spPr bwMode="auto">
          <a:xfrm>
            <a:off x="6300192" y="4437112"/>
            <a:ext cx="2843808" cy="1786880"/>
          </a:xfrm>
          <a:prstGeom prst="cloudCallout">
            <a:avLst>
              <a:gd name="adj1" fmla="val -37569"/>
              <a:gd name="adj2" fmla="val 37944"/>
            </a:avLst>
          </a:prstGeom>
          <a:gradFill rotWithShape="0">
            <a:gsLst>
              <a:gs pos="0">
                <a:srgbClr val="CCFFFF"/>
              </a:gs>
              <a:gs pos="50000">
                <a:schemeClr val="bg1"/>
              </a:gs>
              <a:gs pos="100000">
                <a:srgbClr val="CCFFFF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ru-RU" sz="4800" b="1" i="1"/>
          </a:p>
        </p:txBody>
      </p:sp>
      <p:sp>
        <p:nvSpPr>
          <p:cNvPr id="6" name="TextBox 5"/>
          <p:cNvSpPr txBox="1"/>
          <p:nvPr/>
        </p:nvSpPr>
        <p:spPr>
          <a:xfrm>
            <a:off x="683568" y="4581128"/>
            <a:ext cx="29537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существительное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04248" y="764704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предлог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20272" y="5013176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глагол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3568" y="1052736"/>
            <a:ext cx="2416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прилагательное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солнышко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1484784"/>
            <a:ext cx="3600400" cy="338437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23528" y="4149080"/>
            <a:ext cx="6848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луч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43608" y="2204864"/>
            <a:ext cx="1257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золотой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96336" y="3573016"/>
            <a:ext cx="1125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светил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96336" y="1628800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520" y="3861048"/>
            <a:ext cx="75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чиж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43608" y="2492896"/>
            <a:ext cx="12346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мягкий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40352" y="3861048"/>
            <a:ext cx="753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шёл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52320" y="1916832"/>
            <a:ext cx="6631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1520" y="3501008"/>
            <a:ext cx="790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дым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524328" y="2204864"/>
            <a:ext cx="4860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524328" y="4149080"/>
            <a:ext cx="1150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читать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308304" y="2492896"/>
            <a:ext cx="958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перед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71600" y="2780928"/>
            <a:ext cx="1410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звонкий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211960" y="3573016"/>
            <a:ext cx="115031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читать</a:t>
            </a:r>
          </a:p>
          <a:p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4139952" y="3645024"/>
            <a:ext cx="1257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золотой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499992" y="3573016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067944" y="3573016"/>
            <a:ext cx="12346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мягкий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355976" y="3573016"/>
            <a:ext cx="684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луч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355976" y="3645024"/>
            <a:ext cx="753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шёл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83968" y="3645024"/>
            <a:ext cx="6631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под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355976" y="3645024"/>
            <a:ext cx="7585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чиж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355976" y="3573016"/>
            <a:ext cx="4860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139952" y="3645024"/>
            <a:ext cx="11256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светил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067944" y="3573016"/>
            <a:ext cx="958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перед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923928" y="3573016"/>
            <a:ext cx="13383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звонкий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067944" y="3573016"/>
            <a:ext cx="790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дым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AutoShape 25"/>
          <p:cNvSpPr>
            <a:spLocks noChangeArrowheads="1"/>
          </p:cNvSpPr>
          <p:nvPr/>
        </p:nvSpPr>
        <p:spPr bwMode="auto">
          <a:xfrm>
            <a:off x="3131840" y="4941168"/>
            <a:ext cx="3168352" cy="1656184"/>
          </a:xfrm>
          <a:prstGeom prst="cloudCallout">
            <a:avLst>
              <a:gd name="adj1" fmla="val -37569"/>
              <a:gd name="adj2" fmla="val 37944"/>
            </a:avLst>
          </a:prstGeom>
          <a:gradFill rotWithShape="0">
            <a:gsLst>
              <a:gs pos="0">
                <a:srgbClr val="CCFFFF"/>
              </a:gs>
              <a:gs pos="50000">
                <a:schemeClr val="bg1"/>
              </a:gs>
              <a:gs pos="100000">
                <a:srgbClr val="CCFFFF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endParaRPr lang="ru-RU" sz="14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635896" y="5445224"/>
            <a:ext cx="19877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местоимение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355976" y="3645024"/>
            <a:ext cx="5757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499992" y="6021288"/>
            <a:ext cx="5757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ты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355976" y="3501008"/>
            <a:ext cx="6351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779912" y="5949280"/>
            <a:ext cx="6351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220072" y="5877272"/>
            <a:ext cx="670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она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355976" y="3573016"/>
            <a:ext cx="670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она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6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8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2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6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6" grpId="0"/>
      <p:bldP spid="18" grpId="0"/>
      <p:bldP spid="21" grpId="0"/>
      <p:bldP spid="24" grpId="0"/>
      <p:bldP spid="24" grpId="1"/>
      <p:bldP spid="25" grpId="0"/>
      <p:bldP spid="25" grpId="1"/>
      <p:bldP spid="26" grpId="0"/>
      <p:bldP spid="26" grpId="1"/>
      <p:bldP spid="27" grpId="0" build="allAtOnce"/>
      <p:bldP spid="29" grpId="0"/>
      <p:bldP spid="29" grpId="1"/>
      <p:bldP spid="30" grpId="0"/>
      <p:bldP spid="30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40" grpId="0"/>
      <p:bldP spid="40" grpId="1"/>
      <p:bldP spid="41" grpId="0"/>
      <p:bldP spid="42" grpId="0"/>
      <p:bldP spid="42" grpId="1"/>
      <p:bldP spid="43" grpId="0"/>
      <p:bldP spid="44" grpId="0"/>
      <p:bldP spid="45" grpId="0"/>
      <p:bldP spid="45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ирог 1"/>
          <p:cNvSpPr/>
          <p:nvPr/>
        </p:nvSpPr>
        <p:spPr>
          <a:xfrm>
            <a:off x="467544" y="1988840"/>
            <a:ext cx="2727070" cy="2724021"/>
          </a:xfrm>
          <a:prstGeom prst="pie">
            <a:avLst>
              <a:gd name="adj1" fmla="val 16225640"/>
              <a:gd name="adj2" fmla="val 2154341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ирог 2"/>
          <p:cNvSpPr/>
          <p:nvPr/>
        </p:nvSpPr>
        <p:spPr>
          <a:xfrm>
            <a:off x="467544" y="1988840"/>
            <a:ext cx="2727070" cy="2724021"/>
          </a:xfrm>
          <a:prstGeom prst="pie">
            <a:avLst>
              <a:gd name="adj1" fmla="val 10763515"/>
              <a:gd name="adj2" fmla="val 1620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ирог 3"/>
          <p:cNvSpPr/>
          <p:nvPr/>
        </p:nvSpPr>
        <p:spPr>
          <a:xfrm>
            <a:off x="467544" y="1988840"/>
            <a:ext cx="2727070" cy="2724021"/>
          </a:xfrm>
          <a:prstGeom prst="pie">
            <a:avLst>
              <a:gd name="adj1" fmla="val 5240439"/>
              <a:gd name="adj2" fmla="val 1081710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ирог 4"/>
          <p:cNvSpPr/>
          <p:nvPr/>
        </p:nvSpPr>
        <p:spPr>
          <a:xfrm>
            <a:off x="539552" y="1988840"/>
            <a:ext cx="2664296" cy="2724021"/>
          </a:xfrm>
          <a:prstGeom prst="pie">
            <a:avLst>
              <a:gd name="adj1" fmla="val 21549645"/>
              <a:gd name="adj2" fmla="val 53974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5736" y="548680"/>
            <a:ext cx="518457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cap="small" dirty="0" smtClean="0">
                <a:latin typeface="Times New Roman" pitchFamily="18" charset="0"/>
                <a:cs typeface="Times New Roman" pitchFamily="18" charset="0"/>
              </a:rPr>
              <a:t>Самооценка</a:t>
            </a:r>
          </a:p>
          <a:p>
            <a:endParaRPr lang="ru-RU" dirty="0"/>
          </a:p>
        </p:txBody>
      </p:sp>
      <p:sp>
        <p:nvSpPr>
          <p:cNvPr id="8" name="Пирог 7"/>
          <p:cNvSpPr/>
          <p:nvPr/>
        </p:nvSpPr>
        <p:spPr>
          <a:xfrm rot="2673169">
            <a:off x="3564031" y="1493844"/>
            <a:ext cx="2727070" cy="2724021"/>
          </a:xfrm>
          <a:prstGeom prst="pie">
            <a:avLst>
              <a:gd name="adj1" fmla="val 10763515"/>
              <a:gd name="adj2" fmla="val 16200000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00192" y="1412776"/>
            <a:ext cx="308815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Всё получилось,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я собой доволен.</a:t>
            </a:r>
          </a:p>
          <a:p>
            <a:endParaRPr lang="ru-RU" dirty="0"/>
          </a:p>
        </p:txBody>
      </p:sp>
      <p:sp>
        <p:nvSpPr>
          <p:cNvPr id="11" name="Пирог 10"/>
          <p:cNvSpPr/>
          <p:nvPr/>
        </p:nvSpPr>
        <p:spPr>
          <a:xfrm rot="2673169">
            <a:off x="3633373" y="3208356"/>
            <a:ext cx="2727070" cy="2724021"/>
          </a:xfrm>
          <a:prstGeom prst="pie">
            <a:avLst>
              <a:gd name="adj1" fmla="val 10763515"/>
              <a:gd name="adj2" fmla="val 1620000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ирог 12"/>
          <p:cNvSpPr/>
          <p:nvPr/>
        </p:nvSpPr>
        <p:spPr>
          <a:xfrm rot="2673169">
            <a:off x="3706907" y="4922868"/>
            <a:ext cx="2727070" cy="2724021"/>
          </a:xfrm>
          <a:prstGeom prst="pie">
            <a:avLst>
              <a:gd name="adj1" fmla="val 10763515"/>
              <a:gd name="adj2" fmla="val 16200000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12160" y="2780928"/>
            <a:ext cx="313184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Я ошибся, но знаю где  и почему.</a:t>
            </a:r>
          </a:p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156176" y="4869160"/>
            <a:ext cx="298782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Я совсем ничего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 понял.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581128"/>
            <a:ext cx="882047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работу!</a:t>
            </a:r>
            <a:endParaRPr lang="ru-RU" sz="8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2429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292080" y="4149080"/>
            <a:ext cx="3600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Скачет зайчик по дорожке,</a:t>
            </a:r>
            <a:b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 на стенке, на окошке.</a:t>
            </a:r>
            <a:b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Зайчик этот  не простой,</a:t>
            </a:r>
            <a:b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 пушистый, золотой.</a:t>
            </a:r>
            <a:b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Солнце зайке лучший друг,</a:t>
            </a:r>
            <a:b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Погляди скорей вокруг.</a:t>
            </a:r>
            <a:b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за чудо этот зайка?</a:t>
            </a:r>
            <a:b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Ты попробуй, угадай-ка!</a:t>
            </a: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4005064"/>
            <a:ext cx="2232248" cy="221599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Ручьи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Пенье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Снег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Отраженье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Соловьи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588224" y="548680"/>
            <a:ext cx="2160240" cy="221599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Друг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Дождь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Семья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Сад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Град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548680"/>
            <a:ext cx="2088232" cy="221599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Оживает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Лужи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Пушистый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Муравьи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Чижи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660232" y="3861048"/>
            <a:ext cx="2232248" cy="221599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Голоса</a:t>
            </a:r>
          </a:p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Чудо</a:t>
            </a:r>
          </a:p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</a:p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Небеса</a:t>
            </a:r>
          </a:p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ирог 1"/>
          <p:cNvSpPr/>
          <p:nvPr/>
        </p:nvSpPr>
        <p:spPr>
          <a:xfrm>
            <a:off x="467544" y="1988840"/>
            <a:ext cx="2727070" cy="2724021"/>
          </a:xfrm>
          <a:prstGeom prst="pie">
            <a:avLst>
              <a:gd name="adj1" fmla="val 16225640"/>
              <a:gd name="adj2" fmla="val 2154341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ирог 2"/>
          <p:cNvSpPr/>
          <p:nvPr/>
        </p:nvSpPr>
        <p:spPr>
          <a:xfrm>
            <a:off x="467544" y="1988840"/>
            <a:ext cx="2727070" cy="2724021"/>
          </a:xfrm>
          <a:prstGeom prst="pie">
            <a:avLst>
              <a:gd name="adj1" fmla="val 10763515"/>
              <a:gd name="adj2" fmla="val 1620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ирог 3"/>
          <p:cNvSpPr/>
          <p:nvPr/>
        </p:nvSpPr>
        <p:spPr>
          <a:xfrm>
            <a:off x="467544" y="1988840"/>
            <a:ext cx="2727070" cy="2724021"/>
          </a:xfrm>
          <a:prstGeom prst="pie">
            <a:avLst>
              <a:gd name="adj1" fmla="val 5240439"/>
              <a:gd name="adj2" fmla="val 1081710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ирог 4"/>
          <p:cNvSpPr/>
          <p:nvPr/>
        </p:nvSpPr>
        <p:spPr>
          <a:xfrm>
            <a:off x="539552" y="1988840"/>
            <a:ext cx="2664296" cy="2724021"/>
          </a:xfrm>
          <a:prstGeom prst="pie">
            <a:avLst>
              <a:gd name="adj1" fmla="val 21549645"/>
              <a:gd name="adj2" fmla="val 53974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5736" y="548680"/>
            <a:ext cx="518457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cap="small" dirty="0" smtClean="0">
                <a:latin typeface="Times New Roman" pitchFamily="18" charset="0"/>
                <a:cs typeface="Times New Roman" pitchFamily="18" charset="0"/>
              </a:rPr>
              <a:t>Самооценка</a:t>
            </a:r>
          </a:p>
          <a:p>
            <a:endParaRPr lang="ru-RU" dirty="0"/>
          </a:p>
        </p:txBody>
      </p:sp>
      <p:sp>
        <p:nvSpPr>
          <p:cNvPr id="8" name="Пирог 7"/>
          <p:cNvSpPr/>
          <p:nvPr/>
        </p:nvSpPr>
        <p:spPr>
          <a:xfrm rot="2673169">
            <a:off x="3564031" y="1493844"/>
            <a:ext cx="2727070" cy="2724021"/>
          </a:xfrm>
          <a:prstGeom prst="pie">
            <a:avLst>
              <a:gd name="adj1" fmla="val 10763515"/>
              <a:gd name="adj2" fmla="val 16200000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00192" y="1412776"/>
            <a:ext cx="308815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Всё получилось,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я собой доволен.</a:t>
            </a:r>
          </a:p>
          <a:p>
            <a:endParaRPr lang="ru-RU" dirty="0"/>
          </a:p>
        </p:txBody>
      </p:sp>
      <p:sp>
        <p:nvSpPr>
          <p:cNvPr id="11" name="Пирог 10"/>
          <p:cNvSpPr/>
          <p:nvPr/>
        </p:nvSpPr>
        <p:spPr>
          <a:xfrm rot="2673169">
            <a:off x="3633373" y="3208356"/>
            <a:ext cx="2727070" cy="2724021"/>
          </a:xfrm>
          <a:prstGeom prst="pie">
            <a:avLst>
              <a:gd name="adj1" fmla="val 10763515"/>
              <a:gd name="adj2" fmla="val 1620000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ирог 12"/>
          <p:cNvSpPr/>
          <p:nvPr/>
        </p:nvSpPr>
        <p:spPr>
          <a:xfrm rot="2673169">
            <a:off x="3706907" y="4922868"/>
            <a:ext cx="2727070" cy="2724021"/>
          </a:xfrm>
          <a:prstGeom prst="pie">
            <a:avLst>
              <a:gd name="adj1" fmla="val 10763515"/>
              <a:gd name="adj2" fmla="val 16200000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12160" y="2780928"/>
            <a:ext cx="313184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Я ошибся, но знаю где  и почему.</a:t>
            </a:r>
          </a:p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156176" y="4869160"/>
            <a:ext cx="298782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Я совсем ничего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 понял.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844824"/>
            <a:ext cx="81839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1. солнца, реке, лучи, отражаются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4221088"/>
            <a:ext cx="71332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3. порхают, бабочки, цветами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2924944"/>
            <a:ext cx="74204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2. первые, расцвели, лугу, цветы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83768" y="908720"/>
            <a:ext cx="3240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Над, в, на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7" y="1844824"/>
            <a:ext cx="856895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1. Лучи солнца отражаются 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реке.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55577" y="2852936"/>
            <a:ext cx="828092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лугу расцвели первые цветы.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67544" y="4149080"/>
            <a:ext cx="842493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Над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цветами порхают бабочки.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2276872"/>
            <a:ext cx="6624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«Предлог, </a:t>
            </a:r>
          </a:p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как часть речи»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35896" y="1196752"/>
            <a:ext cx="29619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i="1" dirty="0" smtClean="0">
                <a:latin typeface="Times New Roman" pitchFamily="18" charset="0"/>
                <a:cs typeface="Times New Roman" pitchFamily="18" charset="0"/>
              </a:rPr>
              <a:t>Тема:</a:t>
            </a:r>
            <a:endParaRPr lang="ru-RU" sz="6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31840" y="2708920"/>
            <a:ext cx="23192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4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3501008"/>
            <a:ext cx="76328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Познакомимся  с предлогом, как самостоятельной частью речи.</a:t>
            </a:r>
          </a:p>
          <a:p>
            <a:pPr marL="342900" indent="-342900">
              <a:buAutoNum type="arabicPeriod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Будем учиться различать и употреблять предлоги в предложениях и в текстах.</a:t>
            </a:r>
          </a:p>
          <a:p>
            <a:pPr marL="342900" indent="-342900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3.  Будем учиться писать предлоги отдельно от других частей речи.</a:t>
            </a:r>
          </a:p>
          <a:p>
            <a:pPr marL="342900" indent="-342900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419872" y="692696"/>
            <a:ext cx="172425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1700808"/>
            <a:ext cx="77048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Знакомство с предлогами и умение</a:t>
            </a:r>
          </a:p>
          <a:p>
            <a:pPr lvl="0"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выделять их среди других частей речи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620688"/>
            <a:ext cx="676875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Над, в, на –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предлоги.</a:t>
            </a: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Предлоги –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это маленькие слова.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619672" y="2420888"/>
            <a:ext cx="64889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Подумайте, для чего служат предлоги?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55976" y="3789040"/>
            <a:ext cx="8002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9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олнечный зайчик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429000"/>
            <a:ext cx="735510" cy="720080"/>
          </a:xfrm>
          <a:prstGeom prst="rect">
            <a:avLst/>
          </a:prstGeom>
        </p:spPr>
      </p:pic>
      <p:pic>
        <p:nvPicPr>
          <p:cNvPr id="3" name="Рисунок 2" descr="солнечный зайчик.gif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87824" y="1196752"/>
            <a:ext cx="576064" cy="576064"/>
          </a:xfrm>
          <a:prstGeom prst="rect">
            <a:avLst/>
          </a:prstGeom>
        </p:spPr>
      </p:pic>
      <p:pic>
        <p:nvPicPr>
          <p:cNvPr id="4" name="Рисунок 3" descr="солнечный зайчик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316416" y="2348880"/>
            <a:ext cx="504056" cy="576064"/>
          </a:xfrm>
          <a:prstGeom prst="rect">
            <a:avLst/>
          </a:prstGeom>
        </p:spPr>
      </p:pic>
      <p:pic>
        <p:nvPicPr>
          <p:cNvPr id="5" name="Рисунок 4" descr="солнечный зайчик.gif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48264" y="5229200"/>
            <a:ext cx="648072" cy="648072"/>
          </a:xfrm>
          <a:prstGeom prst="rect">
            <a:avLst/>
          </a:prstGeom>
        </p:spPr>
      </p:pic>
      <p:pic>
        <p:nvPicPr>
          <p:cNvPr id="6" name="Рисунок 5" descr="солнечный зайчик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15616" y="1412776"/>
            <a:ext cx="504056" cy="648072"/>
          </a:xfrm>
          <a:prstGeom prst="rect">
            <a:avLst/>
          </a:prstGeom>
        </p:spPr>
      </p:pic>
      <p:pic>
        <p:nvPicPr>
          <p:cNvPr id="7" name="Рисунок 6" descr="солнечный зайчик.gif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436096" y="0"/>
            <a:ext cx="648072" cy="5486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47664" y="3429000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51920" y="1124744"/>
            <a:ext cx="86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28184" y="-99391"/>
            <a:ext cx="1059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над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36096" y="4941168"/>
            <a:ext cx="1728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00392" y="1628800"/>
            <a:ext cx="847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63688" y="1412776"/>
            <a:ext cx="506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6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1641</TotalTime>
  <Words>528</Words>
  <Application>Microsoft Office PowerPoint</Application>
  <PresentationFormat>Экран (4:3)</PresentationFormat>
  <Paragraphs>200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73</cp:revision>
  <dcterms:created xsi:type="dcterms:W3CDTF">2016-04-10T10:30:50Z</dcterms:created>
  <dcterms:modified xsi:type="dcterms:W3CDTF">2016-04-20T14:09:34Z</dcterms:modified>
</cp:coreProperties>
</file>