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20"/>
  </p:notesMasterIdLst>
  <p:sldIdLst>
    <p:sldId id="292" r:id="rId4"/>
    <p:sldId id="293" r:id="rId5"/>
    <p:sldId id="294" r:id="rId6"/>
    <p:sldId id="280" r:id="rId7"/>
    <p:sldId id="281" r:id="rId8"/>
    <p:sldId id="282" r:id="rId9"/>
    <p:sldId id="295" r:id="rId10"/>
    <p:sldId id="283" r:id="rId11"/>
    <p:sldId id="284" r:id="rId12"/>
    <p:sldId id="296" r:id="rId13"/>
    <p:sldId id="299" r:id="rId14"/>
    <p:sldId id="298" r:id="rId15"/>
    <p:sldId id="300" r:id="rId16"/>
    <p:sldId id="301" r:id="rId17"/>
    <p:sldId id="303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7DE8C-5101-4A6B-AD61-940A78770AF6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8DF2B-8BD3-4B4A-A39F-0603A15E2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9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3950" y="658813"/>
            <a:ext cx="4589463" cy="3443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</a:rPr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9E055FEA-04D5-44CE-BA30-ED12D87437E4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pPr eaLnBrk="1" hangingPunct="1">
                <a:buFont typeface="Times New Roman" pitchFamily="18" charset="0"/>
                <a:buNone/>
              </a:pPr>
              <a:t>3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3950" y="658813"/>
            <a:ext cx="4589463" cy="3443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</a:rPr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9E055FEA-04D5-44CE-BA30-ED12D87437E4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pPr eaLnBrk="1" hangingPunct="1">
                <a:buFont typeface="Times New Roman" pitchFamily="18" charset="0"/>
                <a:buNone/>
              </a:pPr>
              <a:t>13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3950" y="658813"/>
            <a:ext cx="4589463" cy="3443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</a:rPr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9E055FEA-04D5-44CE-BA30-ED12D87437E4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pPr eaLnBrk="1" hangingPunct="1">
                <a:buFont typeface="Times New Roman" pitchFamily="18" charset="0"/>
                <a:buNone/>
              </a:pPr>
              <a:t>14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F1CD-A154-4349-B66B-2692047B39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53698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184D-D0BA-4755-8FC0-D9CB31885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8348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ECC9-2AC0-47FF-9053-6B7493B786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8079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D4AE-FEBC-491E-9F43-6B7F108461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12204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3D35-7DE8-490B-8487-032E271F6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86502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3D37-906B-4BEC-A30A-A013E4B6B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89148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D4D6-BF11-43D1-8543-8CD7E94FA3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00909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A973-59A8-4A49-B7E5-167530E442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88016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A539-E0EF-4EE6-B9C9-4CC19CF88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11524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9453-9B05-41B0-A6FE-175CB70E4F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41746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6133-EE49-4504-95EA-56CC1D243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62210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9C21-4C6E-445C-B49D-5A4474FA3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03406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6B4D-14CF-428A-ADA6-5207C73A4C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8731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53BD-AD83-4490-9974-DAFEA6EF53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18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F1CD-A154-4349-B66B-2692047B39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75609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184D-D0BA-4755-8FC0-D9CB31885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3024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ECC9-2AC0-47FF-9053-6B7493B786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5164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D4AE-FEBC-491E-9F43-6B7F108461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15249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3D35-7DE8-490B-8487-032E271F6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22240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3D37-906B-4BEC-A30A-A013E4B6BF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6548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D4D6-BF11-43D1-8543-8CD7E94FA3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1362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A973-59A8-4A49-B7E5-167530E442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46723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A539-E0EF-4EE6-B9C9-4CC19CF88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35366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9453-9B05-41B0-A6FE-175CB70E4F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85827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6133-EE49-4504-95EA-56CC1D243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5018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9C21-4C6E-445C-B49D-5A4474FA3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53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6B4D-14CF-428A-ADA6-5207C73A4C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12489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53BD-AD83-4490-9974-DAFEA6EF53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2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FB66F-8D18-470D-819B-E95EC0B6AACF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9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FB66F-8D18-470D-819B-E95EC0B6AACF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33056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Большой советской энциклопедии дается следующее определение: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еликие державы -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термин, принятый для обозначения наиболее мощных государств, играющих ведущую роль на международной арене</a:t>
            </a:r>
            <a:r>
              <a:rPr lang="ru-RU" sz="2400" dirty="0"/>
              <a:t>. </a:t>
            </a:r>
          </a:p>
        </p:txBody>
      </p:sp>
      <p:pic>
        <p:nvPicPr>
          <p:cNvPr id="1026" name="Picture 2" descr="https://media2.24aul.ru/imgs/5a278b7f73fce82520ac29fb/bolshaya-sovetskaya-entsiklopediya-v-30-tomakh-1970-g-3-10726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149680" cy="34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299940" y="2852936"/>
            <a:ext cx="669576" cy="919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2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  <p:extLst>
      <p:ext uri="{BB962C8B-B14F-4D97-AF65-F5344CB8AC3E}">
        <p14:creationId xmlns:p14="http://schemas.microsoft.com/office/powerpoint/2010/main" val="404833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Русско- польская война1654-1657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Гетманы Иван Выговский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 Юрий Хмельницкий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1667-Андрусовское перемирие на 13.5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Россия + Смоленск, Киев и Левобережная Украина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9221" name="Picture 6" descr="памятн хмельн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50504"/>
            <a:ext cx="3888878" cy="432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9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emur59.ru/sites/default/files/images/%D0%BA%D0%B0%D1%80%D1%82%D0%B0%20%D0%B0%D0%BD%D0%B4%D1%80%D1%83%D1%81%D0%BE%D0%B2%D1%81%D0%BA%D0%BE%D0%B3%D0%BE%20%D0%BC%D0%B8%D1%80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84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rgbClr val="800000">
                        <a:satMod val="155000"/>
                      </a:srgbClr>
                    </a:gs>
                    <a:gs pos="100000">
                      <a:srgbClr val="80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Можно ли Россию в XVII веке назвать великой державой? ?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forceAA="0">
            <a:no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Отвечаем на проблему 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 </a:t>
            </a:r>
            <a:endParaRPr lang="ru-RU" sz="24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0" y="1268760"/>
            <a:ext cx="9036496" cy="5256584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rgbClr val="800000">
                        <a:satMod val="155000"/>
                      </a:srgbClr>
                    </a:gs>
                    <a:gs pos="100000">
                      <a:srgbClr val="80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Россию частично можно назвать великим и могущественным государством, т. к. именно к ней обратился Б. Хмельницкий, считая ее более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800000">
                        <a:satMod val="155000"/>
                      </a:srgbClr>
                    </a:gs>
                    <a:gs pos="100000">
                      <a:srgbClr val="80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сильным государством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800000">
                        <a:satMod val="155000"/>
                      </a:srgbClr>
                    </a:gs>
                    <a:gs pos="100000">
                      <a:srgbClr val="80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чем Речь </a:t>
            </a:r>
            <a:r>
              <a:rPr lang="ru-RU" sz="3600" b="1" spc="50" dirty="0" err="1">
                <a:ln w="11430"/>
                <a:gradFill>
                  <a:gsLst>
                    <a:gs pos="25000">
                      <a:srgbClr val="800000">
                        <a:satMod val="155000"/>
                      </a:srgbClr>
                    </a:gs>
                    <a:gs pos="100000">
                      <a:srgbClr val="80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Посполитая</a:t>
            </a:r>
            <a:r>
              <a:rPr lang="ru-RU" sz="3600" b="1" spc="50" dirty="0">
                <a:ln w="11430"/>
                <a:gradFill>
                  <a:gsLst>
                    <a:gs pos="25000">
                      <a:srgbClr val="800000">
                        <a:satMod val="155000"/>
                      </a:srgbClr>
                    </a:gs>
                    <a:gs pos="100000">
                      <a:srgbClr val="80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Но в тоже время Россия не готова была воевать с более сильным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800000">
                        <a:satMod val="155000"/>
                      </a:srgbClr>
                    </a:gs>
                    <a:gs pos="100000">
                      <a:srgbClr val="80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государством: Турцией и Швецией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rgbClr val="800000">
                        <a:satMod val="155000"/>
                      </a:srgbClr>
                    </a:gs>
                    <a:gs pos="100000">
                      <a:srgbClr val="80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spc="50" dirty="0">
              <a:ln w="11430"/>
              <a:gradFill>
                <a:gsLst>
                  <a:gs pos="25000">
                    <a:srgbClr val="800000">
                      <a:satMod val="155000"/>
                    </a:srgbClr>
                  </a:gs>
                  <a:gs pos="100000">
                    <a:srgbClr val="80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forceAA="0">
            <a:no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  урока </a:t>
            </a:r>
            <a:endParaRPr lang="ru-RU" sz="24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820150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урока мне открылись: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самых важных имени ….</a:t>
            </a:r>
          </a:p>
          <a:p>
            <a:pPr marL="0" indent="0"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самых важных события ….</a:t>
            </a:r>
          </a:p>
          <a:p>
            <a:pPr marL="0" indent="0"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Два самых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важных качества человека  ……</a:t>
            </a:r>
          </a:p>
          <a:p>
            <a:pPr marL="0" indent="0"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Два самых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важных чувства (эмоции)…..</a:t>
            </a:r>
          </a:p>
          <a:p>
            <a:pPr>
              <a:defRPr/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88137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820150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урока мне открылись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самых важных имени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Б.Хмельницкий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Алексей Михайлович Романов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самых важных события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Переяславская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рада 1654г;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Андрусовское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перемирие 1667г.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самых важных качества – смелость, мужество, милосердие, патриотизм, честь и достоинство,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ответственность…..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самых важных чувства – любовь, гордость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интерес…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13185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Дата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ru-RU" smtClean="0">
                <a:ea typeface="MS Gothic" pitchFamily="49" charset="-128"/>
              </a:rPr>
              <a:t>15.01.11 23:39</a:t>
            </a:r>
          </a:p>
        </p:txBody>
      </p:sp>
      <p:pic>
        <p:nvPicPr>
          <p:cNvPr id="8195" name="Picture 2" descr="C:\Users\Victoria\Downloads\67130441_1290856486_svitolk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216150"/>
            <a:ext cx="29067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Users\Victoria\Downloads\67130441_1290856486_svitolk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81000"/>
            <a:ext cx="505777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1150" y="1554163"/>
            <a:ext cx="4483100" cy="478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Богдана Хмельницкого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нельзя нам жить без царя, так выбирайте из четырех- султана турецкого, хана крымского ,короля польского, царя православного Великой России, которого уже шесть лет мы беспрестанно умоляем быть нашим царем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0225" y="1989138"/>
            <a:ext cx="2376488" cy="280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WordArt 3"/>
          <p:cNvSpPr>
            <a:spLocks noChangeArrowheads="1" noChangeShapeType="1" noTextEdit="1"/>
          </p:cNvSpPr>
          <p:nvPr/>
        </p:nvSpPr>
        <p:spPr bwMode="auto">
          <a:xfrm>
            <a:off x="706438" y="549275"/>
            <a:ext cx="2497137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ln w="9360">
                <a:solidFill>
                  <a:srgbClr val="000080"/>
                </a:solidFill>
                <a:miter lim="800000"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538" y="403225"/>
            <a:ext cx="3311525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 i="1" dirty="0">
                <a:solidFill>
                  <a:srgbClr val="3E3E5C"/>
                </a:solidFill>
                <a:latin typeface="Times New Roman" pitchFamily="18" charset="0"/>
                <a:cs typeface="Times New Roman" pitchFamily="18" charset="0"/>
              </a:rPr>
              <a:t>Определяем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противоречие и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2000" b="1" i="1" dirty="0">
                <a:solidFill>
                  <a:srgbClr val="3E3E5C"/>
                </a:solidFill>
                <a:latin typeface="Times New Roman" pitchFamily="18" charset="0"/>
                <a:cs typeface="Times New Roman" pitchFamily="18" charset="0"/>
              </a:rPr>
              <a:t>проблему урока </a:t>
            </a:r>
          </a:p>
        </p:txBody>
      </p:sp>
      <p:sp>
        <p:nvSpPr>
          <p:cNvPr id="8201" name="Прямоугольник 1"/>
          <p:cNvSpPr>
            <a:spLocks noChangeArrowheads="1"/>
          </p:cNvSpPr>
          <p:nvPr/>
        </p:nvSpPr>
        <p:spPr bwMode="auto">
          <a:xfrm>
            <a:off x="706438" y="2354263"/>
            <a:ext cx="2974975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 шведского короля Густав-Адольфа после заключения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Столбовского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мира: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 Нелегко будет России перепрыгнуть тот ручеек, который стал отделять ее от Балтийского моря».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35" y="223837"/>
            <a:ext cx="2276168" cy="197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 rot="18142778">
            <a:off x="3565961" y="909747"/>
            <a:ext cx="495432" cy="1139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rgbClr val="800000">
                        <a:satMod val="155000"/>
                      </a:srgbClr>
                    </a:gs>
                    <a:gs pos="100000">
                      <a:srgbClr val="80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Можно ли Россию в XVII веке назвать великой державой? ?</a:t>
            </a:r>
            <a:endParaRPr lang="ru-RU" sz="4000" b="1" spc="50" dirty="0">
              <a:ln w="11430"/>
              <a:gradFill>
                <a:gsLst>
                  <a:gs pos="25000">
                    <a:srgbClr val="800000">
                      <a:satMod val="155000"/>
                    </a:srgbClr>
                  </a:gs>
                  <a:gs pos="100000">
                    <a:srgbClr val="80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8768" y="1914432"/>
            <a:ext cx="864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ВАША ФОРМУЛИРОВКА ПРОБЛЕМЫ МОЖЕТ НЕ СОВПАДАТЬ С АВТОРСКОЙ.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ПОЖАЛУЙСТА, ВЫБЕРИТЕ В КЛАССЕ ТУ ФОРМУЛИРОВКУ, КОТОРАЯ ВАМ НАИБОЛЕЕ ИНТЕРЕСНА!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forceAA="0">
            <a:no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Определяем  противоречие и </a:t>
            </a:r>
            <a:b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проблему урока </a:t>
            </a:r>
            <a:endParaRPr lang="ru-RU" sz="24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Украина под властью Польши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 земли Украины и Белоруссии находились под властью Речи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(1569)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Создана униатская церковь (1596)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Крепостной,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религиозный и национальный гнет</a:t>
            </a:r>
          </a:p>
        </p:txBody>
      </p:sp>
      <p:pic>
        <p:nvPicPr>
          <p:cNvPr id="3077" name="Picture 5" descr="карта рос 17 век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 l="19429" t="12511" r="14767" b="3818"/>
          <a:stretch>
            <a:fillRect/>
          </a:stretch>
        </p:blipFill>
        <p:spPr bwMode="auto">
          <a:xfrm>
            <a:off x="395288" y="1125538"/>
            <a:ext cx="41052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Жители Украины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Свободные казаки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(жили в Запорожской Сечи. Руководители: атаманы и гетманы)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Свободные и крепостные  крестьяне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Украинское крестьянство оказалось в двойной зависимости от польской шляхты и своих панов</a:t>
            </a:r>
          </a:p>
        </p:txBody>
      </p:sp>
      <p:pic>
        <p:nvPicPr>
          <p:cNvPr id="4101" name="Picture 6" descr="казаки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l="11630" t="11821" r="6635" b="14977"/>
          <a:stretch>
            <a:fillRect/>
          </a:stretch>
        </p:blipFill>
        <p:spPr bwMode="auto">
          <a:xfrm>
            <a:off x="179388" y="3357563"/>
            <a:ext cx="46085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октября 1653 года Земский собор принимает решение  «Взять Украину под свою руку» и поддержать Хмельницкого в борьбе с поляками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8"/>
          <a:stretch/>
        </p:blipFill>
        <p:spPr bwMode="auto">
          <a:xfrm>
            <a:off x="-22056" y="980728"/>
            <a:ext cx="9280128" cy="471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historbook.ru/bog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12" y="836712"/>
            <a:ext cx="2779428" cy="342375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06265" y="4978559"/>
            <a:ext cx="227172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Гетман   Богдан Хмельницкий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20688"/>
            <a:ext cx="4860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(Зиновий) Михайлович Хмельницкий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(около 1595-1657)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гет­ман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Украины, в 1648-1654 гг. возглавлял освободительное движение украинского народа против Польши. Принадлежал к числу средних ук­раинских феодалов, его отец был казацким старшиной. Хмельницкий по­лучил хорошее образование, знал польский, турецкий, латинский языки, в молодости участвовал в сухопутных и морских походах казаков, так что имел за плечами и немалый военный опыт.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9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Переяславская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Рада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января 1654 года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Переяславская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Рада (Совет) переход Украины  в подданство России и принесение присяги на верность русскому царю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3" name="Picture 6" descr="рада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4643438" y="1557338"/>
            <a:ext cx="42052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Управление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Самоуправление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Власть гетмана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Местный суд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внешняя политика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Казачье войско-60 тысяч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крепостного права</a:t>
            </a:r>
          </a:p>
        </p:txBody>
      </p:sp>
      <p:pic>
        <p:nvPicPr>
          <p:cNvPr id="8196" name="Picture 6" descr="рада2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l="24437" t="5109" r="8913" b="58409"/>
          <a:stretch>
            <a:fillRect/>
          </a:stretch>
        </p:blipFill>
        <p:spPr bwMode="auto">
          <a:xfrm>
            <a:off x="3995738" y="1989138"/>
            <a:ext cx="48974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555</Words>
  <Application>Microsoft Office PowerPoint</Application>
  <PresentationFormat>Экран (4:3)</PresentationFormat>
  <Paragraphs>67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Определяем  противоречие и  проблему урока </vt:lpstr>
      <vt:lpstr>Украина под властью Польши</vt:lpstr>
      <vt:lpstr>Жители Украины</vt:lpstr>
      <vt:lpstr>Презентация PowerPoint</vt:lpstr>
      <vt:lpstr>Презентация PowerPoint</vt:lpstr>
      <vt:lpstr>Переяславская Рада</vt:lpstr>
      <vt:lpstr>Управление</vt:lpstr>
      <vt:lpstr>Презентация PowerPoint</vt:lpstr>
      <vt:lpstr>Русско- польская война1654-1657</vt:lpstr>
      <vt:lpstr>Презентация PowerPoint</vt:lpstr>
      <vt:lpstr>Отвечаем на проблему урока </vt:lpstr>
      <vt:lpstr>Вывод   урока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Романовы.</dc:title>
  <dc:creator>Андрей</dc:creator>
  <cp:lastModifiedBy>Victoria</cp:lastModifiedBy>
  <cp:revision>29</cp:revision>
  <dcterms:created xsi:type="dcterms:W3CDTF">2012-02-20T20:00:42Z</dcterms:created>
  <dcterms:modified xsi:type="dcterms:W3CDTF">2018-04-18T13:21:04Z</dcterms:modified>
</cp:coreProperties>
</file>