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88" r:id="rId4"/>
    <p:sldId id="260" r:id="rId5"/>
    <p:sldId id="261" r:id="rId6"/>
    <p:sldId id="262" r:id="rId7"/>
    <p:sldId id="263" r:id="rId8"/>
    <p:sldId id="264" r:id="rId9"/>
    <p:sldId id="265" r:id="rId10"/>
    <p:sldId id="276" r:id="rId11"/>
    <p:sldId id="266" r:id="rId12"/>
    <p:sldId id="279" r:id="rId13"/>
    <p:sldId id="280" r:id="rId14"/>
    <p:sldId id="285" r:id="rId15"/>
    <p:sldId id="286" r:id="rId16"/>
    <p:sldId id="287" r:id="rId17"/>
    <p:sldId id="269" r:id="rId18"/>
    <p:sldId id="273" r:id="rId19"/>
    <p:sldId id="274" r:id="rId20"/>
    <p:sldId id="281" r:id="rId21"/>
    <p:sldId id="282" r:id="rId22"/>
    <p:sldId id="283" r:id="rId23"/>
    <p:sldId id="271" r:id="rId24"/>
    <p:sldId id="277" r:id="rId25"/>
    <p:sldId id="278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99FF33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47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gif"/><Relationship Id="rId13" Type="http://schemas.openxmlformats.org/officeDocument/2006/relationships/image" Target="../media/image26.png"/><Relationship Id="rId3" Type="http://schemas.openxmlformats.org/officeDocument/2006/relationships/image" Target="../media/image16.gif"/><Relationship Id="rId7" Type="http://schemas.openxmlformats.org/officeDocument/2006/relationships/image" Target="../media/image20.gif"/><Relationship Id="rId12" Type="http://schemas.openxmlformats.org/officeDocument/2006/relationships/image" Target="../media/image25.gi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19.gif"/><Relationship Id="rId11" Type="http://schemas.openxmlformats.org/officeDocument/2006/relationships/image" Target="../media/image24.gif"/><Relationship Id="rId5" Type="http://schemas.openxmlformats.org/officeDocument/2006/relationships/image" Target="../media/image18.gif"/><Relationship Id="rId10" Type="http://schemas.openxmlformats.org/officeDocument/2006/relationships/image" Target="../media/image23.gif"/><Relationship Id="rId4" Type="http://schemas.openxmlformats.org/officeDocument/2006/relationships/image" Target="../media/image17.jpeg"/><Relationship Id="rId9" Type="http://schemas.openxmlformats.org/officeDocument/2006/relationships/image" Target="../media/image22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G:\&#1054;&#1058;&#1050;&#1056;%20&#1059;&#1056;&#1054;&#1050;%20&#1052;&#1040;&#1058;&#1045;&#1052;%203%20&#1050;&#1051;\&#1055;&#1077;&#1088;&#1074;&#1099;&#1081;%20&#1087;&#1086;&#1083;&#1077;&#1090;%20&#1074;%20&#1082;&#1086;&#1089;&#1084;&#1086;&#1089;.mp4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но 2 3"/>
          <p:cNvSpPr/>
          <p:nvPr/>
        </p:nvSpPr>
        <p:spPr>
          <a:xfrm>
            <a:off x="285720" y="214290"/>
            <a:ext cx="8715436" cy="642942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 начать урок  готовы! 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Будем слушать, рассуждать 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друг другу помогать!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Вторая планета:</a:t>
            </a:r>
            <a:endParaRPr lang="ru-RU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ow-to-draw-a-planet-step-4_1_000000035563_4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4282" y="1857364"/>
            <a:ext cx="4525963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9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Тема урока: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4000" b="1" dirty="0" smtClean="0">
                <a:solidFill>
                  <a:srgbClr val="002060"/>
                </a:solidFill>
              </a:rPr>
              <a:t>Письменные приемы сложения и вычитания трехзначных чисел.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C00000"/>
                </a:solidFill>
              </a:rPr>
              <a:t>Цель: </a:t>
            </a:r>
          </a:p>
          <a:p>
            <a:pPr>
              <a:buNone/>
            </a:pP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Научиться складывать и вычитать трехзначные числа в столбик.</a:t>
            </a:r>
            <a:endParaRPr lang="ru-RU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500034" y="500042"/>
            <a:ext cx="4214842" cy="39290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Алгоритм письменных приемов сложения и вычитания.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4357686" y="2428868"/>
            <a:ext cx="4286280" cy="41434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Применять алгоритм на практике.</a:t>
            </a:r>
            <a:endParaRPr lang="ru-RU" sz="32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dirty="0" smtClean="0"/>
              <a:t>Пошаговое решение: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214422"/>
            <a:ext cx="4038600" cy="5357850"/>
          </a:xfrm>
        </p:spPr>
        <p:txBody>
          <a:bodyPr>
            <a:normAutofit/>
          </a:bodyPr>
          <a:lstStyle/>
          <a:p>
            <a:pPr marL="514350" indent="-514350">
              <a:lnSpc>
                <a:spcPts val="1000"/>
              </a:lnSpc>
              <a:buAutoNum type="arabicPeriod"/>
            </a:pPr>
            <a:r>
              <a:rPr lang="ru-RU" sz="2600" dirty="0" smtClean="0"/>
              <a:t>546</a:t>
            </a:r>
          </a:p>
          <a:p>
            <a:pPr marL="514350" indent="-514350">
              <a:lnSpc>
                <a:spcPts val="1000"/>
              </a:lnSpc>
              <a:buNone/>
            </a:pPr>
            <a:r>
              <a:rPr lang="ru-RU" sz="2600" dirty="0" smtClean="0"/>
              <a:t>     +</a:t>
            </a:r>
          </a:p>
          <a:p>
            <a:pPr marL="514350" indent="-514350">
              <a:lnSpc>
                <a:spcPts val="1000"/>
              </a:lnSpc>
              <a:buNone/>
            </a:pPr>
            <a:r>
              <a:rPr lang="ru-RU" sz="2600" dirty="0" smtClean="0"/>
              <a:t>       </a:t>
            </a:r>
            <a:r>
              <a:rPr lang="ru-RU" sz="2600" u="sng" dirty="0" smtClean="0"/>
              <a:t>423</a:t>
            </a:r>
          </a:p>
          <a:p>
            <a:pPr marL="514350" indent="-514350">
              <a:lnSpc>
                <a:spcPts val="3300"/>
              </a:lnSpc>
              <a:buNone/>
            </a:pPr>
            <a:r>
              <a:rPr lang="ru-RU" sz="2600" dirty="0" smtClean="0"/>
              <a:t>2. </a:t>
            </a:r>
            <a:r>
              <a:rPr lang="ru-RU" sz="2600" dirty="0" smtClean="0">
                <a:solidFill>
                  <a:srgbClr val="C00000"/>
                </a:solidFill>
              </a:rPr>
              <a:t>6+3 =9 </a:t>
            </a:r>
          </a:p>
          <a:p>
            <a:pPr marL="514350" indent="-514350">
              <a:lnSpc>
                <a:spcPts val="3300"/>
              </a:lnSpc>
              <a:buAutoNum type="arabicPeriod" startAt="3"/>
            </a:pPr>
            <a:r>
              <a:rPr lang="ru-RU" sz="2600" dirty="0" smtClean="0"/>
              <a:t>546</a:t>
            </a:r>
          </a:p>
          <a:p>
            <a:pPr marL="514350" indent="-514350">
              <a:lnSpc>
                <a:spcPts val="1000"/>
              </a:lnSpc>
              <a:buNone/>
            </a:pPr>
            <a:r>
              <a:rPr lang="ru-RU" sz="2600" dirty="0" smtClean="0"/>
              <a:t>     +      </a:t>
            </a:r>
          </a:p>
          <a:p>
            <a:pPr marL="514350" indent="-514350">
              <a:lnSpc>
                <a:spcPts val="1000"/>
              </a:lnSpc>
              <a:buNone/>
            </a:pPr>
            <a:r>
              <a:rPr lang="ru-RU" sz="2600" dirty="0" smtClean="0"/>
              <a:t>       </a:t>
            </a:r>
            <a:r>
              <a:rPr lang="ru-RU" sz="2600" u="sng" dirty="0" smtClean="0"/>
              <a:t>423</a:t>
            </a:r>
          </a:p>
          <a:p>
            <a:pPr marL="514350" indent="-514350">
              <a:lnSpc>
                <a:spcPts val="2000"/>
              </a:lnSpc>
              <a:buNone/>
            </a:pPr>
            <a:r>
              <a:rPr lang="ru-RU" sz="2600" dirty="0" smtClean="0"/>
              <a:t>            9</a:t>
            </a:r>
          </a:p>
          <a:p>
            <a:pPr marL="514350" indent="-514350">
              <a:lnSpc>
                <a:spcPts val="2000"/>
              </a:lnSpc>
              <a:buNone/>
            </a:pPr>
            <a:r>
              <a:rPr lang="ru-RU" sz="2600" dirty="0" smtClean="0"/>
              <a:t>4. </a:t>
            </a:r>
            <a:r>
              <a:rPr lang="ru-RU" sz="2600" dirty="0" smtClean="0">
                <a:solidFill>
                  <a:srgbClr val="C00000"/>
                </a:solidFill>
              </a:rPr>
              <a:t>4+2 =6</a:t>
            </a:r>
          </a:p>
          <a:p>
            <a:pPr marL="514350" indent="-514350">
              <a:lnSpc>
                <a:spcPts val="1000"/>
              </a:lnSpc>
              <a:buAutoNum type="arabicPeriod" startAt="5"/>
            </a:pPr>
            <a:r>
              <a:rPr lang="ru-RU" sz="2600" dirty="0" smtClean="0"/>
              <a:t> 546</a:t>
            </a:r>
          </a:p>
          <a:p>
            <a:pPr marL="514350" indent="-514350">
              <a:lnSpc>
                <a:spcPts val="1000"/>
              </a:lnSpc>
              <a:buNone/>
            </a:pPr>
            <a:r>
              <a:rPr lang="ru-RU" sz="2600" dirty="0" smtClean="0"/>
              <a:t>      +</a:t>
            </a:r>
          </a:p>
          <a:p>
            <a:pPr marL="514350" indent="-514350">
              <a:lnSpc>
                <a:spcPts val="1000"/>
              </a:lnSpc>
              <a:buNone/>
            </a:pPr>
            <a:r>
              <a:rPr lang="ru-RU" sz="2600" dirty="0" smtClean="0"/>
              <a:t>        </a:t>
            </a:r>
            <a:r>
              <a:rPr lang="ru-RU" sz="2600" u="sng" dirty="0" smtClean="0"/>
              <a:t>423</a:t>
            </a:r>
          </a:p>
          <a:p>
            <a:pPr marL="514350" indent="-514350">
              <a:lnSpc>
                <a:spcPts val="2000"/>
              </a:lnSpc>
              <a:buNone/>
            </a:pPr>
            <a:r>
              <a:rPr lang="ru-RU" sz="2600" dirty="0" smtClean="0"/>
              <a:t>          69 </a:t>
            </a:r>
          </a:p>
          <a:p>
            <a:pPr marL="514350" indent="-514350">
              <a:lnSpc>
                <a:spcPts val="2000"/>
              </a:lnSpc>
              <a:buNone/>
            </a:pPr>
            <a:r>
              <a:rPr lang="ru-RU" sz="2600" dirty="0" smtClean="0"/>
              <a:t>6. </a:t>
            </a:r>
            <a:r>
              <a:rPr lang="ru-RU" sz="2600" dirty="0" smtClean="0">
                <a:solidFill>
                  <a:srgbClr val="C00000"/>
                </a:solidFill>
              </a:rPr>
              <a:t>5+4=9</a:t>
            </a:r>
          </a:p>
          <a:p>
            <a:pPr marL="514350" indent="-514350">
              <a:lnSpc>
                <a:spcPts val="1000"/>
              </a:lnSpc>
              <a:buNone/>
            </a:pPr>
            <a:r>
              <a:rPr lang="ru-RU" sz="2600" dirty="0" smtClean="0"/>
              <a:t>7. 546</a:t>
            </a:r>
          </a:p>
          <a:p>
            <a:pPr marL="514350" indent="-514350">
              <a:lnSpc>
                <a:spcPts val="1000"/>
              </a:lnSpc>
              <a:buNone/>
            </a:pPr>
            <a:r>
              <a:rPr lang="ru-RU" sz="2600" dirty="0" smtClean="0"/>
              <a:t>   +</a:t>
            </a:r>
          </a:p>
          <a:p>
            <a:pPr marL="514350" indent="-514350">
              <a:lnSpc>
                <a:spcPts val="1000"/>
              </a:lnSpc>
              <a:buNone/>
            </a:pPr>
            <a:r>
              <a:rPr lang="ru-RU" sz="2600" dirty="0" smtClean="0"/>
              <a:t>     </a:t>
            </a:r>
            <a:r>
              <a:rPr lang="ru-RU" sz="2600" u="sng" dirty="0" smtClean="0"/>
              <a:t>423 </a:t>
            </a:r>
          </a:p>
          <a:p>
            <a:pPr marL="514350" indent="-514350">
              <a:lnSpc>
                <a:spcPts val="2000"/>
              </a:lnSpc>
              <a:buNone/>
            </a:pPr>
            <a:r>
              <a:rPr lang="ru-RU" sz="2600" dirty="0" smtClean="0"/>
              <a:t>     969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643438" y="1142984"/>
            <a:ext cx="4038600" cy="5429288"/>
          </a:xfrm>
        </p:spPr>
        <p:txBody>
          <a:bodyPr>
            <a:normAutofit/>
          </a:bodyPr>
          <a:lstStyle/>
          <a:p>
            <a:pPr marL="514350" indent="-514350">
              <a:lnSpc>
                <a:spcPts val="800"/>
              </a:lnSpc>
              <a:buAutoNum type="arabicPeriod"/>
            </a:pPr>
            <a:r>
              <a:rPr lang="ru-RU" dirty="0" smtClean="0"/>
              <a:t> 546</a:t>
            </a:r>
          </a:p>
          <a:p>
            <a:pPr marL="514350" indent="-514350">
              <a:lnSpc>
                <a:spcPts val="800"/>
              </a:lnSpc>
              <a:buNone/>
            </a:pPr>
            <a:r>
              <a:rPr lang="ru-RU" dirty="0" smtClean="0"/>
              <a:t>      -</a:t>
            </a:r>
          </a:p>
          <a:p>
            <a:pPr marL="514350" indent="-514350">
              <a:lnSpc>
                <a:spcPts val="800"/>
              </a:lnSpc>
              <a:buNone/>
            </a:pPr>
            <a:r>
              <a:rPr lang="ru-RU" dirty="0" smtClean="0"/>
              <a:t>        </a:t>
            </a:r>
            <a:r>
              <a:rPr lang="ru-RU" u="sng" dirty="0" smtClean="0"/>
              <a:t>423</a:t>
            </a:r>
          </a:p>
          <a:p>
            <a:pPr marL="514350" indent="-514350">
              <a:lnSpc>
                <a:spcPts val="1000"/>
              </a:lnSpc>
              <a:buNone/>
            </a:pPr>
            <a:endParaRPr lang="ru-RU" u="sng" dirty="0" smtClean="0"/>
          </a:p>
          <a:p>
            <a:pPr marL="514350" indent="-514350">
              <a:lnSpc>
                <a:spcPts val="1500"/>
              </a:lnSpc>
              <a:buNone/>
            </a:pPr>
            <a:r>
              <a:rPr lang="ru-RU" dirty="0" smtClean="0"/>
              <a:t>2. </a:t>
            </a:r>
            <a:r>
              <a:rPr lang="ru-RU" dirty="0" smtClean="0">
                <a:solidFill>
                  <a:srgbClr val="C00000"/>
                </a:solidFill>
              </a:rPr>
              <a:t>6-3 =3</a:t>
            </a:r>
          </a:p>
          <a:p>
            <a:pPr marL="514350" indent="-514350">
              <a:lnSpc>
                <a:spcPts val="1500"/>
              </a:lnSpc>
              <a:buNone/>
            </a:pPr>
            <a:r>
              <a:rPr lang="ru-RU" dirty="0" smtClean="0">
                <a:solidFill>
                  <a:srgbClr val="C00000"/>
                </a:solidFill>
              </a:rPr>
              <a:t> </a:t>
            </a:r>
          </a:p>
          <a:p>
            <a:pPr marL="514350" indent="-514350">
              <a:lnSpc>
                <a:spcPts val="1000"/>
              </a:lnSpc>
              <a:buAutoNum type="arabicPeriod" startAt="3"/>
            </a:pPr>
            <a:r>
              <a:rPr lang="ru-RU" dirty="0" smtClean="0"/>
              <a:t>  546</a:t>
            </a:r>
          </a:p>
          <a:p>
            <a:pPr marL="514350" indent="-514350">
              <a:lnSpc>
                <a:spcPts val="1000"/>
              </a:lnSpc>
              <a:buNone/>
            </a:pPr>
            <a:r>
              <a:rPr lang="ru-RU" dirty="0" smtClean="0"/>
              <a:t>       -</a:t>
            </a:r>
          </a:p>
          <a:p>
            <a:pPr marL="514350" indent="-514350">
              <a:lnSpc>
                <a:spcPts val="1500"/>
              </a:lnSpc>
              <a:buNone/>
            </a:pPr>
            <a:r>
              <a:rPr lang="ru-RU" dirty="0" smtClean="0"/>
              <a:t>        </a:t>
            </a:r>
            <a:r>
              <a:rPr lang="ru-RU" u="sng" dirty="0" smtClean="0"/>
              <a:t>423</a:t>
            </a:r>
          </a:p>
          <a:p>
            <a:pPr marL="514350" indent="-514350">
              <a:lnSpc>
                <a:spcPts val="1500"/>
              </a:lnSpc>
              <a:buNone/>
            </a:pPr>
            <a:r>
              <a:rPr lang="ru-RU" dirty="0" smtClean="0"/>
              <a:t>            3</a:t>
            </a:r>
          </a:p>
          <a:p>
            <a:pPr marL="514350" indent="-514350">
              <a:lnSpc>
                <a:spcPts val="1500"/>
              </a:lnSpc>
              <a:buNone/>
            </a:pPr>
            <a:r>
              <a:rPr lang="ru-RU" dirty="0" smtClean="0"/>
              <a:t>4</a:t>
            </a:r>
            <a:r>
              <a:rPr lang="ru-RU" dirty="0" smtClean="0">
                <a:solidFill>
                  <a:srgbClr val="C00000"/>
                </a:solidFill>
              </a:rPr>
              <a:t>. 4-2 =2</a:t>
            </a:r>
          </a:p>
          <a:p>
            <a:pPr marL="514350" indent="-514350">
              <a:lnSpc>
                <a:spcPts val="1500"/>
              </a:lnSpc>
              <a:buNone/>
            </a:pPr>
            <a:endParaRPr lang="ru-RU" dirty="0" smtClean="0">
              <a:solidFill>
                <a:srgbClr val="C00000"/>
              </a:solidFill>
            </a:endParaRPr>
          </a:p>
          <a:p>
            <a:pPr marL="514350" indent="-514350">
              <a:lnSpc>
                <a:spcPts val="900"/>
              </a:lnSpc>
              <a:buAutoNum type="arabicPeriod" startAt="5"/>
            </a:pPr>
            <a:r>
              <a:rPr lang="ru-RU" dirty="0" smtClean="0"/>
              <a:t> 546</a:t>
            </a:r>
          </a:p>
          <a:p>
            <a:pPr marL="514350" indent="-514350">
              <a:lnSpc>
                <a:spcPts val="900"/>
              </a:lnSpc>
              <a:buNone/>
            </a:pPr>
            <a:r>
              <a:rPr lang="ru-RU" dirty="0" smtClean="0"/>
              <a:t>      -</a:t>
            </a:r>
          </a:p>
          <a:p>
            <a:pPr marL="514350" indent="-514350">
              <a:lnSpc>
                <a:spcPts val="1500"/>
              </a:lnSpc>
              <a:buNone/>
            </a:pPr>
            <a:r>
              <a:rPr lang="ru-RU" dirty="0" smtClean="0"/>
              <a:t>        </a:t>
            </a:r>
            <a:r>
              <a:rPr lang="ru-RU" u="sng" dirty="0" smtClean="0"/>
              <a:t>423</a:t>
            </a:r>
          </a:p>
          <a:p>
            <a:pPr marL="514350" indent="-514350">
              <a:lnSpc>
                <a:spcPts val="1500"/>
              </a:lnSpc>
              <a:buNone/>
            </a:pPr>
            <a:r>
              <a:rPr lang="ru-RU" dirty="0" smtClean="0"/>
              <a:t>          23 </a:t>
            </a:r>
          </a:p>
          <a:p>
            <a:pPr marL="514350" indent="-514350">
              <a:lnSpc>
                <a:spcPts val="2000"/>
              </a:lnSpc>
              <a:buNone/>
            </a:pPr>
            <a:r>
              <a:rPr lang="ru-RU" dirty="0" smtClean="0"/>
              <a:t>6. </a:t>
            </a:r>
            <a:r>
              <a:rPr lang="ru-RU" dirty="0" smtClean="0">
                <a:solidFill>
                  <a:srgbClr val="C00000"/>
                </a:solidFill>
              </a:rPr>
              <a:t>5-4=1</a:t>
            </a:r>
          </a:p>
          <a:p>
            <a:pPr marL="514350" indent="-514350">
              <a:lnSpc>
                <a:spcPts val="2000"/>
              </a:lnSpc>
              <a:buNone/>
            </a:pPr>
            <a:endParaRPr lang="ru-RU" dirty="0" smtClean="0">
              <a:solidFill>
                <a:srgbClr val="C00000"/>
              </a:solidFill>
            </a:endParaRPr>
          </a:p>
          <a:p>
            <a:pPr marL="514350" indent="-514350">
              <a:lnSpc>
                <a:spcPts val="800"/>
              </a:lnSpc>
              <a:buNone/>
            </a:pPr>
            <a:r>
              <a:rPr lang="ru-RU" dirty="0" smtClean="0"/>
              <a:t>7.  546</a:t>
            </a:r>
          </a:p>
          <a:p>
            <a:pPr marL="514350" indent="-514350">
              <a:lnSpc>
                <a:spcPts val="800"/>
              </a:lnSpc>
              <a:buNone/>
            </a:pPr>
            <a:r>
              <a:rPr lang="ru-RU" dirty="0" smtClean="0"/>
              <a:t>   -</a:t>
            </a:r>
          </a:p>
          <a:p>
            <a:pPr marL="514350" indent="-514350">
              <a:lnSpc>
                <a:spcPts val="800"/>
              </a:lnSpc>
              <a:buNone/>
            </a:pPr>
            <a:r>
              <a:rPr lang="ru-RU" dirty="0" smtClean="0"/>
              <a:t>     </a:t>
            </a:r>
            <a:r>
              <a:rPr lang="ru-RU" u="sng" dirty="0" smtClean="0"/>
              <a:t>423 </a:t>
            </a:r>
          </a:p>
          <a:p>
            <a:pPr marL="514350" indent="-514350">
              <a:lnSpc>
                <a:spcPts val="2000"/>
              </a:lnSpc>
              <a:buNone/>
            </a:pPr>
            <a:r>
              <a:rPr lang="ru-RU" dirty="0" smtClean="0"/>
              <a:t>     123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/>
          <a:lstStyle/>
          <a:p>
            <a:r>
              <a:rPr lang="ru-RU" dirty="0" smtClean="0"/>
              <a:t>Алгоритм сложения: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85860"/>
            <a:ext cx="2400288" cy="5357850"/>
          </a:xfrm>
        </p:spPr>
        <p:txBody>
          <a:bodyPr>
            <a:normAutofit/>
          </a:bodyPr>
          <a:lstStyle/>
          <a:p>
            <a:pPr marL="514350" indent="-514350">
              <a:lnSpc>
                <a:spcPts val="1000"/>
              </a:lnSpc>
              <a:buAutoNum type="arabicPeriod"/>
            </a:pPr>
            <a:r>
              <a:rPr lang="ru-RU" dirty="0" smtClean="0"/>
              <a:t>546</a:t>
            </a:r>
          </a:p>
          <a:p>
            <a:pPr marL="514350" indent="-514350">
              <a:lnSpc>
                <a:spcPts val="1000"/>
              </a:lnSpc>
              <a:buNone/>
            </a:pPr>
            <a:r>
              <a:rPr lang="ru-RU" dirty="0" smtClean="0"/>
              <a:t>     +</a:t>
            </a:r>
          </a:p>
          <a:p>
            <a:pPr marL="514350" indent="-514350">
              <a:lnSpc>
                <a:spcPts val="1000"/>
              </a:lnSpc>
              <a:buNone/>
            </a:pPr>
            <a:r>
              <a:rPr lang="ru-RU" dirty="0" smtClean="0"/>
              <a:t>       </a:t>
            </a:r>
            <a:r>
              <a:rPr lang="ru-RU" u="sng" dirty="0" smtClean="0"/>
              <a:t>423</a:t>
            </a:r>
          </a:p>
          <a:p>
            <a:pPr marL="514350" indent="-514350">
              <a:lnSpc>
                <a:spcPts val="3300"/>
              </a:lnSpc>
              <a:buNone/>
            </a:pPr>
            <a:r>
              <a:rPr lang="ru-RU" dirty="0" smtClean="0"/>
              <a:t>2. </a:t>
            </a:r>
            <a:r>
              <a:rPr lang="ru-RU" dirty="0" smtClean="0">
                <a:solidFill>
                  <a:srgbClr val="C00000"/>
                </a:solidFill>
              </a:rPr>
              <a:t>6+3 =9 </a:t>
            </a:r>
          </a:p>
          <a:p>
            <a:pPr marL="514350" indent="-514350">
              <a:lnSpc>
                <a:spcPts val="3300"/>
              </a:lnSpc>
              <a:buAutoNum type="arabicPeriod" startAt="3"/>
            </a:pPr>
            <a:r>
              <a:rPr lang="ru-RU" dirty="0" smtClean="0"/>
              <a:t>546</a:t>
            </a:r>
          </a:p>
          <a:p>
            <a:pPr marL="514350" indent="-514350">
              <a:lnSpc>
                <a:spcPts val="1000"/>
              </a:lnSpc>
              <a:buNone/>
            </a:pPr>
            <a:r>
              <a:rPr lang="ru-RU" dirty="0" smtClean="0"/>
              <a:t>     +      </a:t>
            </a:r>
          </a:p>
          <a:p>
            <a:pPr marL="514350" indent="-514350">
              <a:lnSpc>
                <a:spcPts val="1000"/>
              </a:lnSpc>
              <a:buNone/>
            </a:pPr>
            <a:r>
              <a:rPr lang="ru-RU" dirty="0" smtClean="0"/>
              <a:t>       </a:t>
            </a:r>
            <a:r>
              <a:rPr lang="ru-RU" u="sng" dirty="0" smtClean="0"/>
              <a:t>423</a:t>
            </a:r>
          </a:p>
          <a:p>
            <a:pPr marL="514350" indent="-514350">
              <a:lnSpc>
                <a:spcPts val="2000"/>
              </a:lnSpc>
              <a:buNone/>
            </a:pPr>
            <a:r>
              <a:rPr lang="ru-RU" dirty="0" smtClean="0"/>
              <a:t>            9</a:t>
            </a:r>
          </a:p>
          <a:p>
            <a:pPr marL="514350" indent="-514350">
              <a:lnSpc>
                <a:spcPts val="2000"/>
              </a:lnSpc>
              <a:buNone/>
            </a:pPr>
            <a:r>
              <a:rPr lang="ru-RU" dirty="0" smtClean="0"/>
              <a:t>4. </a:t>
            </a:r>
            <a:r>
              <a:rPr lang="ru-RU" dirty="0" smtClean="0">
                <a:solidFill>
                  <a:srgbClr val="C00000"/>
                </a:solidFill>
              </a:rPr>
              <a:t>4+2 =6</a:t>
            </a:r>
          </a:p>
          <a:p>
            <a:pPr marL="514350" indent="-514350">
              <a:lnSpc>
                <a:spcPts val="1000"/>
              </a:lnSpc>
              <a:buAutoNum type="arabicPeriod" startAt="5"/>
            </a:pPr>
            <a:r>
              <a:rPr lang="ru-RU" dirty="0" smtClean="0"/>
              <a:t> 546</a:t>
            </a:r>
          </a:p>
          <a:p>
            <a:pPr marL="514350" indent="-514350">
              <a:lnSpc>
                <a:spcPts val="1000"/>
              </a:lnSpc>
              <a:buNone/>
            </a:pPr>
            <a:r>
              <a:rPr lang="ru-RU" dirty="0" smtClean="0"/>
              <a:t>      +</a:t>
            </a:r>
          </a:p>
          <a:p>
            <a:pPr marL="514350" indent="-514350">
              <a:lnSpc>
                <a:spcPts val="1000"/>
              </a:lnSpc>
              <a:buNone/>
            </a:pPr>
            <a:r>
              <a:rPr lang="ru-RU" dirty="0" smtClean="0"/>
              <a:t>        </a:t>
            </a:r>
            <a:r>
              <a:rPr lang="ru-RU" u="sng" dirty="0" smtClean="0"/>
              <a:t>423</a:t>
            </a:r>
          </a:p>
          <a:p>
            <a:pPr marL="514350" indent="-514350">
              <a:lnSpc>
                <a:spcPts val="2000"/>
              </a:lnSpc>
              <a:buNone/>
            </a:pPr>
            <a:r>
              <a:rPr lang="ru-RU" dirty="0" smtClean="0"/>
              <a:t>          69 </a:t>
            </a:r>
          </a:p>
          <a:p>
            <a:pPr marL="514350" indent="-514350">
              <a:lnSpc>
                <a:spcPts val="2000"/>
              </a:lnSpc>
              <a:buNone/>
            </a:pPr>
            <a:r>
              <a:rPr lang="ru-RU" dirty="0" smtClean="0"/>
              <a:t>6. </a:t>
            </a:r>
            <a:r>
              <a:rPr lang="ru-RU" dirty="0" smtClean="0">
                <a:solidFill>
                  <a:srgbClr val="C00000"/>
                </a:solidFill>
              </a:rPr>
              <a:t>5+4=9</a:t>
            </a:r>
          </a:p>
          <a:p>
            <a:pPr marL="514350" indent="-514350">
              <a:lnSpc>
                <a:spcPts val="1000"/>
              </a:lnSpc>
              <a:buNone/>
            </a:pPr>
            <a:r>
              <a:rPr lang="ru-RU" dirty="0" smtClean="0"/>
              <a:t>7. 546</a:t>
            </a:r>
          </a:p>
          <a:p>
            <a:pPr marL="514350" indent="-514350">
              <a:lnSpc>
                <a:spcPts val="1000"/>
              </a:lnSpc>
              <a:buNone/>
            </a:pPr>
            <a:r>
              <a:rPr lang="ru-RU" dirty="0" smtClean="0"/>
              <a:t>   +</a:t>
            </a:r>
          </a:p>
          <a:p>
            <a:pPr marL="514350" indent="-514350">
              <a:lnSpc>
                <a:spcPts val="1000"/>
              </a:lnSpc>
              <a:buNone/>
            </a:pPr>
            <a:r>
              <a:rPr lang="ru-RU" dirty="0" smtClean="0"/>
              <a:t>     </a:t>
            </a:r>
            <a:r>
              <a:rPr lang="ru-RU" u="sng" dirty="0" smtClean="0"/>
              <a:t>423 </a:t>
            </a:r>
          </a:p>
          <a:p>
            <a:pPr marL="514350" indent="-514350">
              <a:lnSpc>
                <a:spcPts val="2000"/>
              </a:lnSpc>
              <a:buNone/>
            </a:pPr>
            <a:r>
              <a:rPr lang="ru-RU" dirty="0" smtClean="0"/>
              <a:t>     969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571736" y="928670"/>
            <a:ext cx="6115064" cy="5643602"/>
          </a:xfrm>
        </p:spPr>
        <p:txBody>
          <a:bodyPr>
            <a:normAutofit/>
          </a:bodyPr>
          <a:lstStyle/>
          <a:p>
            <a:pPr marL="514350" indent="-514350">
              <a:lnSpc>
                <a:spcPts val="2000"/>
              </a:lnSpc>
              <a:buAutoNum type="arabicPeriod"/>
            </a:pPr>
            <a:r>
              <a:rPr lang="ru-RU" dirty="0" smtClean="0"/>
              <a:t>Записываем второе слагаемое под первым: сот. под сот., </a:t>
            </a:r>
            <a:r>
              <a:rPr lang="ru-RU" dirty="0" err="1" smtClean="0"/>
              <a:t>дес</a:t>
            </a:r>
            <a:r>
              <a:rPr lang="ru-RU" dirty="0" smtClean="0"/>
              <a:t>. под </a:t>
            </a:r>
            <a:r>
              <a:rPr lang="ru-RU" dirty="0" err="1" smtClean="0"/>
              <a:t>дес</a:t>
            </a:r>
            <a:r>
              <a:rPr lang="ru-RU" dirty="0" smtClean="0"/>
              <a:t>., ед. под ед.</a:t>
            </a:r>
          </a:p>
          <a:p>
            <a:pPr marL="514350" indent="-514350">
              <a:lnSpc>
                <a:spcPts val="2000"/>
              </a:lnSpc>
              <a:buNone/>
            </a:pPr>
            <a:endParaRPr lang="ru-RU" dirty="0" smtClean="0"/>
          </a:p>
          <a:p>
            <a:pPr marL="514350" indent="-514350">
              <a:lnSpc>
                <a:spcPts val="2000"/>
              </a:lnSpc>
              <a:buNone/>
            </a:pPr>
            <a:r>
              <a:rPr lang="ru-RU" dirty="0" smtClean="0"/>
              <a:t> 2. Складываем единицы. </a:t>
            </a:r>
          </a:p>
          <a:p>
            <a:pPr marL="514350" indent="-514350">
              <a:lnSpc>
                <a:spcPts val="2000"/>
              </a:lnSpc>
              <a:buNone/>
            </a:pPr>
            <a:r>
              <a:rPr lang="ru-RU" dirty="0" smtClean="0"/>
              <a:t>3. Результат пишем под единицами.</a:t>
            </a:r>
          </a:p>
          <a:p>
            <a:pPr marL="514350" indent="-514350">
              <a:lnSpc>
                <a:spcPts val="2000"/>
              </a:lnSpc>
              <a:buNone/>
            </a:pPr>
            <a:endParaRPr lang="ru-RU" dirty="0" smtClean="0"/>
          </a:p>
          <a:p>
            <a:pPr marL="514350" indent="-514350">
              <a:lnSpc>
                <a:spcPts val="2000"/>
              </a:lnSpc>
              <a:buNone/>
            </a:pPr>
            <a:endParaRPr lang="ru-RU" dirty="0" smtClean="0"/>
          </a:p>
          <a:p>
            <a:pPr marL="514350" indent="-514350">
              <a:lnSpc>
                <a:spcPts val="2000"/>
              </a:lnSpc>
              <a:buNone/>
            </a:pPr>
            <a:endParaRPr lang="ru-RU" dirty="0" smtClean="0"/>
          </a:p>
          <a:p>
            <a:pPr marL="514350" indent="-514350">
              <a:lnSpc>
                <a:spcPts val="2000"/>
              </a:lnSpc>
              <a:buNone/>
            </a:pPr>
            <a:r>
              <a:rPr lang="ru-RU" dirty="0" smtClean="0"/>
              <a:t>4. Складываем десятки.</a:t>
            </a:r>
          </a:p>
          <a:p>
            <a:pPr marL="514350" indent="-514350">
              <a:lnSpc>
                <a:spcPts val="2000"/>
              </a:lnSpc>
              <a:buNone/>
            </a:pPr>
            <a:r>
              <a:rPr lang="ru-RU" dirty="0" smtClean="0"/>
              <a:t>5. Результат пишем под десятками.</a:t>
            </a:r>
          </a:p>
          <a:p>
            <a:pPr marL="514350" indent="-514350">
              <a:lnSpc>
                <a:spcPts val="2000"/>
              </a:lnSpc>
              <a:buNone/>
            </a:pPr>
            <a:endParaRPr lang="ru-RU" dirty="0" smtClean="0"/>
          </a:p>
          <a:p>
            <a:pPr marL="514350" indent="-514350">
              <a:lnSpc>
                <a:spcPts val="2000"/>
              </a:lnSpc>
              <a:buNone/>
            </a:pPr>
            <a:endParaRPr lang="ru-RU" dirty="0" smtClean="0"/>
          </a:p>
          <a:p>
            <a:pPr marL="514350" indent="-514350">
              <a:lnSpc>
                <a:spcPts val="2000"/>
              </a:lnSpc>
              <a:buNone/>
            </a:pPr>
            <a:r>
              <a:rPr lang="ru-RU" dirty="0" smtClean="0"/>
              <a:t>6. Складываем сотни.</a:t>
            </a:r>
          </a:p>
          <a:p>
            <a:pPr marL="514350" indent="-514350">
              <a:lnSpc>
                <a:spcPts val="2000"/>
              </a:lnSpc>
              <a:buNone/>
            </a:pPr>
            <a:r>
              <a:rPr lang="ru-RU" dirty="0" smtClean="0"/>
              <a:t>7. Результат пишем под сотнями.</a:t>
            </a:r>
          </a:p>
          <a:p>
            <a:pPr marL="514350" indent="-514350">
              <a:lnSpc>
                <a:spcPts val="2000"/>
              </a:lnSpc>
              <a:buNone/>
            </a:pPr>
            <a:r>
              <a:rPr lang="ru-RU" dirty="0" smtClean="0"/>
              <a:t>8. Читаем ответ.</a:t>
            </a:r>
          </a:p>
          <a:p>
            <a:pPr marL="514350" indent="-514350">
              <a:lnSpc>
                <a:spcPts val="2000"/>
              </a:lnSpc>
              <a:buAutoNum type="arabicPeriod"/>
            </a:pPr>
            <a:endParaRPr lang="ru-RU" dirty="0" smtClean="0"/>
          </a:p>
          <a:p>
            <a:pPr marL="514350" indent="-514350">
              <a:lnSpc>
                <a:spcPts val="2000"/>
              </a:lnSpc>
              <a:buAutoNum type="arabicPeriod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/>
          <a:lstStyle/>
          <a:p>
            <a:r>
              <a:rPr lang="ru-RU" dirty="0" smtClean="0"/>
              <a:t>Алгоритм вычитания: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071546"/>
            <a:ext cx="2400288" cy="5429288"/>
          </a:xfrm>
        </p:spPr>
        <p:txBody>
          <a:bodyPr/>
          <a:lstStyle/>
          <a:p>
            <a:pPr marL="514350" indent="-514350">
              <a:lnSpc>
                <a:spcPts val="800"/>
              </a:lnSpc>
              <a:buAutoNum type="arabicPeriod"/>
            </a:pPr>
            <a:r>
              <a:rPr lang="ru-RU" dirty="0" smtClean="0"/>
              <a:t> 546</a:t>
            </a:r>
          </a:p>
          <a:p>
            <a:pPr marL="514350" indent="-514350">
              <a:lnSpc>
                <a:spcPts val="800"/>
              </a:lnSpc>
              <a:buNone/>
            </a:pPr>
            <a:r>
              <a:rPr lang="ru-RU" dirty="0" smtClean="0"/>
              <a:t>      -</a:t>
            </a:r>
          </a:p>
          <a:p>
            <a:pPr marL="514350" indent="-514350">
              <a:lnSpc>
                <a:spcPts val="800"/>
              </a:lnSpc>
              <a:buNone/>
            </a:pPr>
            <a:r>
              <a:rPr lang="ru-RU" dirty="0" smtClean="0"/>
              <a:t>        </a:t>
            </a:r>
            <a:r>
              <a:rPr lang="ru-RU" u="sng" dirty="0" smtClean="0"/>
              <a:t>423</a:t>
            </a:r>
          </a:p>
          <a:p>
            <a:pPr marL="514350" indent="-514350">
              <a:lnSpc>
                <a:spcPts val="1000"/>
              </a:lnSpc>
              <a:buNone/>
            </a:pPr>
            <a:endParaRPr lang="ru-RU" u="sng" dirty="0" smtClean="0"/>
          </a:p>
          <a:p>
            <a:pPr marL="514350" indent="-514350">
              <a:lnSpc>
                <a:spcPts val="1500"/>
              </a:lnSpc>
              <a:buNone/>
            </a:pPr>
            <a:r>
              <a:rPr lang="ru-RU" dirty="0" smtClean="0"/>
              <a:t>2. </a:t>
            </a:r>
            <a:r>
              <a:rPr lang="ru-RU" dirty="0" smtClean="0">
                <a:solidFill>
                  <a:srgbClr val="C00000"/>
                </a:solidFill>
              </a:rPr>
              <a:t>6-3 =3</a:t>
            </a:r>
          </a:p>
          <a:p>
            <a:pPr marL="514350" indent="-514350">
              <a:lnSpc>
                <a:spcPts val="1500"/>
              </a:lnSpc>
              <a:buNone/>
            </a:pPr>
            <a:r>
              <a:rPr lang="ru-RU" dirty="0" smtClean="0">
                <a:solidFill>
                  <a:srgbClr val="C00000"/>
                </a:solidFill>
              </a:rPr>
              <a:t> </a:t>
            </a:r>
          </a:p>
          <a:p>
            <a:pPr marL="514350" indent="-514350">
              <a:lnSpc>
                <a:spcPts val="1000"/>
              </a:lnSpc>
              <a:buAutoNum type="arabicPeriod" startAt="3"/>
            </a:pPr>
            <a:r>
              <a:rPr lang="ru-RU" dirty="0" smtClean="0"/>
              <a:t>  546</a:t>
            </a:r>
          </a:p>
          <a:p>
            <a:pPr marL="514350" indent="-514350">
              <a:lnSpc>
                <a:spcPts val="1000"/>
              </a:lnSpc>
              <a:buNone/>
            </a:pPr>
            <a:r>
              <a:rPr lang="ru-RU" dirty="0" smtClean="0"/>
              <a:t>       -</a:t>
            </a:r>
          </a:p>
          <a:p>
            <a:pPr marL="514350" indent="-514350">
              <a:lnSpc>
                <a:spcPts val="1500"/>
              </a:lnSpc>
              <a:buNone/>
            </a:pPr>
            <a:r>
              <a:rPr lang="ru-RU" dirty="0" smtClean="0"/>
              <a:t>        </a:t>
            </a:r>
            <a:r>
              <a:rPr lang="ru-RU" u="sng" dirty="0" smtClean="0"/>
              <a:t>423</a:t>
            </a:r>
          </a:p>
          <a:p>
            <a:pPr marL="514350" indent="-514350">
              <a:lnSpc>
                <a:spcPts val="1500"/>
              </a:lnSpc>
              <a:buNone/>
            </a:pPr>
            <a:r>
              <a:rPr lang="ru-RU" dirty="0" smtClean="0"/>
              <a:t>            3</a:t>
            </a:r>
          </a:p>
          <a:p>
            <a:pPr marL="514350" indent="-514350">
              <a:lnSpc>
                <a:spcPts val="1500"/>
              </a:lnSpc>
              <a:buNone/>
            </a:pPr>
            <a:r>
              <a:rPr lang="ru-RU" dirty="0" smtClean="0"/>
              <a:t>4</a:t>
            </a:r>
            <a:r>
              <a:rPr lang="ru-RU" dirty="0" smtClean="0">
                <a:solidFill>
                  <a:srgbClr val="C00000"/>
                </a:solidFill>
              </a:rPr>
              <a:t>. 4-2 =2</a:t>
            </a:r>
          </a:p>
          <a:p>
            <a:pPr marL="514350" indent="-514350">
              <a:lnSpc>
                <a:spcPts val="1500"/>
              </a:lnSpc>
              <a:buNone/>
            </a:pPr>
            <a:endParaRPr lang="ru-RU" dirty="0" smtClean="0">
              <a:solidFill>
                <a:srgbClr val="C00000"/>
              </a:solidFill>
            </a:endParaRPr>
          </a:p>
          <a:p>
            <a:pPr marL="514350" indent="-514350">
              <a:lnSpc>
                <a:spcPts val="900"/>
              </a:lnSpc>
              <a:buAutoNum type="arabicPeriod" startAt="5"/>
            </a:pPr>
            <a:r>
              <a:rPr lang="ru-RU" dirty="0" smtClean="0"/>
              <a:t> 546</a:t>
            </a:r>
          </a:p>
          <a:p>
            <a:pPr marL="514350" indent="-514350">
              <a:lnSpc>
                <a:spcPts val="900"/>
              </a:lnSpc>
              <a:buNone/>
            </a:pPr>
            <a:r>
              <a:rPr lang="ru-RU" dirty="0" smtClean="0"/>
              <a:t>      -</a:t>
            </a:r>
          </a:p>
          <a:p>
            <a:pPr marL="514350" indent="-514350">
              <a:lnSpc>
                <a:spcPts val="1500"/>
              </a:lnSpc>
              <a:buNone/>
            </a:pPr>
            <a:r>
              <a:rPr lang="ru-RU" dirty="0" smtClean="0"/>
              <a:t>        </a:t>
            </a:r>
            <a:r>
              <a:rPr lang="ru-RU" u="sng" dirty="0" smtClean="0"/>
              <a:t>423</a:t>
            </a:r>
          </a:p>
          <a:p>
            <a:pPr marL="514350" indent="-514350">
              <a:lnSpc>
                <a:spcPts val="1500"/>
              </a:lnSpc>
              <a:buNone/>
            </a:pPr>
            <a:r>
              <a:rPr lang="ru-RU" dirty="0" smtClean="0"/>
              <a:t>          23 </a:t>
            </a:r>
          </a:p>
          <a:p>
            <a:pPr marL="514350" indent="-514350">
              <a:lnSpc>
                <a:spcPts val="2000"/>
              </a:lnSpc>
              <a:buNone/>
            </a:pPr>
            <a:r>
              <a:rPr lang="ru-RU" dirty="0" smtClean="0"/>
              <a:t>6. </a:t>
            </a:r>
            <a:r>
              <a:rPr lang="ru-RU" dirty="0" smtClean="0">
                <a:solidFill>
                  <a:srgbClr val="C00000"/>
                </a:solidFill>
              </a:rPr>
              <a:t>5-4=1</a:t>
            </a:r>
          </a:p>
          <a:p>
            <a:pPr marL="514350" indent="-514350">
              <a:lnSpc>
                <a:spcPts val="2000"/>
              </a:lnSpc>
              <a:buNone/>
            </a:pPr>
            <a:endParaRPr lang="ru-RU" dirty="0" smtClean="0">
              <a:solidFill>
                <a:srgbClr val="C00000"/>
              </a:solidFill>
            </a:endParaRPr>
          </a:p>
          <a:p>
            <a:pPr marL="514350" indent="-514350">
              <a:lnSpc>
                <a:spcPts val="800"/>
              </a:lnSpc>
              <a:buNone/>
            </a:pPr>
            <a:r>
              <a:rPr lang="ru-RU" dirty="0" smtClean="0"/>
              <a:t>7.  546</a:t>
            </a:r>
          </a:p>
          <a:p>
            <a:pPr marL="514350" indent="-514350">
              <a:lnSpc>
                <a:spcPts val="800"/>
              </a:lnSpc>
              <a:buNone/>
            </a:pPr>
            <a:r>
              <a:rPr lang="ru-RU" dirty="0" smtClean="0"/>
              <a:t>   -</a:t>
            </a:r>
          </a:p>
          <a:p>
            <a:pPr marL="514350" indent="-514350">
              <a:lnSpc>
                <a:spcPts val="800"/>
              </a:lnSpc>
              <a:buNone/>
            </a:pPr>
            <a:r>
              <a:rPr lang="ru-RU" dirty="0" smtClean="0"/>
              <a:t>     </a:t>
            </a:r>
            <a:r>
              <a:rPr lang="ru-RU" u="sng" dirty="0" smtClean="0"/>
              <a:t>423 </a:t>
            </a:r>
          </a:p>
          <a:p>
            <a:pPr marL="514350" indent="-514350">
              <a:lnSpc>
                <a:spcPts val="2000"/>
              </a:lnSpc>
              <a:buNone/>
            </a:pPr>
            <a:r>
              <a:rPr lang="ru-RU" dirty="0" smtClean="0"/>
              <a:t>     123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928926" y="928670"/>
            <a:ext cx="5757874" cy="5572164"/>
          </a:xfrm>
        </p:spPr>
        <p:txBody>
          <a:bodyPr/>
          <a:lstStyle/>
          <a:p>
            <a:pPr marL="514350" indent="-514350">
              <a:lnSpc>
                <a:spcPts val="2000"/>
              </a:lnSpc>
              <a:buAutoNum type="arabicPeriod"/>
            </a:pPr>
            <a:r>
              <a:rPr lang="ru-RU" dirty="0" smtClean="0"/>
              <a:t>Записываем вычитаемое под уменьшаемым: сот. под сот., </a:t>
            </a:r>
            <a:r>
              <a:rPr lang="ru-RU" dirty="0" err="1" smtClean="0"/>
              <a:t>дес</a:t>
            </a:r>
            <a:r>
              <a:rPr lang="ru-RU" dirty="0" smtClean="0"/>
              <a:t>. под </a:t>
            </a:r>
            <a:r>
              <a:rPr lang="ru-RU" dirty="0" err="1" smtClean="0"/>
              <a:t>дес</a:t>
            </a:r>
            <a:r>
              <a:rPr lang="ru-RU" dirty="0" smtClean="0"/>
              <a:t>., ед. под ед.</a:t>
            </a:r>
          </a:p>
          <a:p>
            <a:pPr marL="514350" indent="-514350">
              <a:lnSpc>
                <a:spcPts val="2000"/>
              </a:lnSpc>
              <a:buAutoNum type="arabicPeriod"/>
            </a:pPr>
            <a:r>
              <a:rPr lang="ru-RU" dirty="0" smtClean="0"/>
              <a:t>Вычитаем единицы.</a:t>
            </a:r>
          </a:p>
          <a:p>
            <a:pPr marL="514350" indent="-514350">
              <a:lnSpc>
                <a:spcPts val="2000"/>
              </a:lnSpc>
              <a:buAutoNum type="arabicPeriod"/>
            </a:pPr>
            <a:r>
              <a:rPr lang="ru-RU" dirty="0" smtClean="0"/>
              <a:t>Результат пишем под единицами.</a:t>
            </a:r>
          </a:p>
          <a:p>
            <a:pPr marL="514350" indent="-514350">
              <a:lnSpc>
                <a:spcPts val="2000"/>
              </a:lnSpc>
              <a:buAutoNum type="arabicPeriod"/>
            </a:pPr>
            <a:endParaRPr lang="ru-RU" dirty="0" smtClean="0"/>
          </a:p>
          <a:p>
            <a:pPr marL="514350" indent="-514350">
              <a:lnSpc>
                <a:spcPts val="2000"/>
              </a:lnSpc>
              <a:buAutoNum type="arabicPeriod"/>
            </a:pPr>
            <a:endParaRPr lang="ru-RU" dirty="0" smtClean="0"/>
          </a:p>
          <a:p>
            <a:pPr marL="514350" indent="-514350">
              <a:lnSpc>
                <a:spcPts val="2000"/>
              </a:lnSpc>
              <a:buAutoNum type="arabicPeriod"/>
            </a:pPr>
            <a:r>
              <a:rPr lang="ru-RU" dirty="0" smtClean="0"/>
              <a:t>Вычитаем десятки.</a:t>
            </a:r>
          </a:p>
          <a:p>
            <a:pPr marL="514350" indent="-514350">
              <a:lnSpc>
                <a:spcPts val="2000"/>
              </a:lnSpc>
              <a:buAutoNum type="arabicPeriod"/>
            </a:pPr>
            <a:r>
              <a:rPr lang="ru-RU" dirty="0" smtClean="0"/>
              <a:t>Результат пишем под десятками.</a:t>
            </a:r>
          </a:p>
          <a:p>
            <a:pPr marL="514350" indent="-514350">
              <a:lnSpc>
                <a:spcPts val="2000"/>
              </a:lnSpc>
              <a:buAutoNum type="arabicPeriod"/>
            </a:pPr>
            <a:endParaRPr lang="ru-RU" dirty="0" smtClean="0"/>
          </a:p>
          <a:p>
            <a:pPr marL="514350" indent="-514350">
              <a:lnSpc>
                <a:spcPts val="2000"/>
              </a:lnSpc>
              <a:buAutoNum type="arabicPeriod"/>
            </a:pPr>
            <a:endParaRPr lang="ru-RU" dirty="0" smtClean="0"/>
          </a:p>
          <a:p>
            <a:pPr marL="514350" indent="-514350">
              <a:lnSpc>
                <a:spcPts val="2000"/>
              </a:lnSpc>
              <a:buAutoNum type="arabicPeriod"/>
            </a:pPr>
            <a:r>
              <a:rPr lang="ru-RU" dirty="0" smtClean="0"/>
              <a:t>Вычитаем сотни.</a:t>
            </a:r>
          </a:p>
          <a:p>
            <a:pPr marL="514350" indent="-514350">
              <a:lnSpc>
                <a:spcPts val="2000"/>
              </a:lnSpc>
              <a:buAutoNum type="arabicPeriod"/>
            </a:pPr>
            <a:endParaRPr lang="ru-RU" dirty="0" smtClean="0"/>
          </a:p>
          <a:p>
            <a:pPr marL="514350" indent="-514350">
              <a:lnSpc>
                <a:spcPts val="2000"/>
              </a:lnSpc>
              <a:buAutoNum type="arabicPeriod"/>
            </a:pPr>
            <a:r>
              <a:rPr lang="ru-RU" dirty="0" smtClean="0"/>
              <a:t>Результат пишем под сотнями.</a:t>
            </a:r>
          </a:p>
          <a:p>
            <a:pPr marL="514350" indent="-514350">
              <a:lnSpc>
                <a:spcPts val="2000"/>
              </a:lnSpc>
              <a:buAutoNum type="arabicPeriod"/>
            </a:pPr>
            <a:r>
              <a:rPr lang="ru-RU" dirty="0" smtClean="0"/>
              <a:t>Читаем ответ.</a:t>
            </a:r>
          </a:p>
          <a:p>
            <a:pPr marL="514350" indent="-514350">
              <a:lnSpc>
                <a:spcPts val="2000"/>
              </a:lnSpc>
              <a:buAutoNum type="arabicPeriod"/>
            </a:pPr>
            <a:endParaRPr lang="ru-RU" dirty="0" smtClean="0"/>
          </a:p>
          <a:p>
            <a:pPr marL="514350" indent="-514350">
              <a:lnSpc>
                <a:spcPts val="2000"/>
              </a:lnSpc>
              <a:buAutoNum type="arabicPeriod"/>
            </a:pPr>
            <a:endParaRPr lang="ru-RU" dirty="0" smtClean="0"/>
          </a:p>
          <a:p>
            <a:pPr marL="514350" indent="-514350">
              <a:lnSpc>
                <a:spcPts val="2000"/>
              </a:lnSpc>
              <a:buAutoNum type="arabicPeriod"/>
            </a:pPr>
            <a:endParaRPr lang="ru-RU" dirty="0" smtClean="0"/>
          </a:p>
          <a:p>
            <a:pPr marL="514350" indent="-514350">
              <a:lnSpc>
                <a:spcPts val="2000"/>
              </a:lnSpc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Учебник: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Стр. 88 № 3</a:t>
            </a:r>
          </a:p>
        </p:txBody>
      </p:sp>
      <p:pic>
        <p:nvPicPr>
          <p:cNvPr id="4" name="Рисунок 3" descr="21d3ff83d67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76" y="3143248"/>
            <a:ext cx="2335543" cy="26281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 descr="black4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3557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black4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0"/>
            <a:ext cx="4787900" cy="3557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 descr="black4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00413"/>
            <a:ext cx="4572000" cy="3557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black4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3300413"/>
            <a:ext cx="4787900" cy="3557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6" name="AutoShape 10"/>
          <p:cNvSpPr>
            <a:spLocks noChangeArrowheads="1"/>
          </p:cNvSpPr>
          <p:nvPr/>
        </p:nvSpPr>
        <p:spPr bwMode="auto">
          <a:xfrm rot="-2453948">
            <a:off x="2987675" y="1989138"/>
            <a:ext cx="3384550" cy="3314700"/>
          </a:xfrm>
          <a:prstGeom prst="star4">
            <a:avLst>
              <a:gd name="adj" fmla="val 11542"/>
            </a:avLst>
          </a:prstGeom>
          <a:gradFill rotWithShape="1">
            <a:gsLst>
              <a:gs pos="0">
                <a:srgbClr val="990099"/>
              </a:gs>
              <a:gs pos="100000">
                <a:srgbClr val="FF00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225" name="AutoShape 9"/>
          <p:cNvSpPr>
            <a:spLocks noChangeArrowheads="1"/>
          </p:cNvSpPr>
          <p:nvPr/>
        </p:nvSpPr>
        <p:spPr bwMode="auto">
          <a:xfrm>
            <a:off x="3276600" y="2060575"/>
            <a:ext cx="2736850" cy="2954338"/>
          </a:xfrm>
          <a:prstGeom prst="star4">
            <a:avLst>
              <a:gd name="adj" fmla="val 11542"/>
            </a:avLst>
          </a:prstGeom>
          <a:gradFill rotWithShape="1">
            <a:gsLst>
              <a:gs pos="0">
                <a:schemeClr val="accent1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227" name="AutoShape 11"/>
          <p:cNvSpPr>
            <a:spLocks noChangeArrowheads="1"/>
          </p:cNvSpPr>
          <p:nvPr/>
        </p:nvSpPr>
        <p:spPr bwMode="auto">
          <a:xfrm rot="-1728264">
            <a:off x="6084888" y="765175"/>
            <a:ext cx="1795462" cy="1603375"/>
          </a:xfrm>
          <a:prstGeom prst="star5">
            <a:avLst/>
          </a:prstGeom>
          <a:gradFill rotWithShape="1">
            <a:gsLst>
              <a:gs pos="0">
                <a:schemeClr val="bg1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9219" name="Picture 3" descr="05_moon_meteorit_alh-8100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20838" y="0"/>
            <a:ext cx="1404938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9" name="Picture 13" descr="05_moon_meteorit_alh-8100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4975" y="0"/>
            <a:ext cx="1404938" cy="90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31" name="AutoShape 15"/>
          <p:cNvSpPr>
            <a:spLocks noChangeArrowheads="1"/>
          </p:cNvSpPr>
          <p:nvPr/>
        </p:nvSpPr>
        <p:spPr bwMode="auto">
          <a:xfrm>
            <a:off x="1042988" y="4797425"/>
            <a:ext cx="936625" cy="863600"/>
          </a:xfrm>
          <a:prstGeom prst="star5">
            <a:avLst/>
          </a:prstGeom>
          <a:gradFill rotWithShape="1">
            <a:gsLst>
              <a:gs pos="0">
                <a:srgbClr val="6699FF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233" name="AutoShape 17"/>
          <p:cNvSpPr>
            <a:spLocks noChangeArrowheads="1"/>
          </p:cNvSpPr>
          <p:nvPr/>
        </p:nvSpPr>
        <p:spPr bwMode="auto">
          <a:xfrm>
            <a:off x="3635375" y="549275"/>
            <a:ext cx="1223963" cy="1079500"/>
          </a:xfrm>
          <a:prstGeom prst="star5">
            <a:avLst/>
          </a:prstGeom>
          <a:gradFill rotWithShape="1">
            <a:gsLst>
              <a:gs pos="0">
                <a:srgbClr val="FFFF66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234" name="AutoShape 18"/>
          <p:cNvSpPr>
            <a:spLocks noChangeArrowheads="1"/>
          </p:cNvSpPr>
          <p:nvPr/>
        </p:nvSpPr>
        <p:spPr bwMode="auto">
          <a:xfrm rot="-1624394">
            <a:off x="6283325" y="3414713"/>
            <a:ext cx="1731963" cy="1655762"/>
          </a:xfrm>
          <a:prstGeom prst="star5">
            <a:avLst/>
          </a:prstGeom>
          <a:gradFill rotWithShape="1">
            <a:gsLst>
              <a:gs pos="0">
                <a:srgbClr val="FF0066"/>
              </a:gs>
              <a:gs pos="100000">
                <a:srgbClr val="CC99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235" name="AutoShape 19"/>
          <p:cNvSpPr>
            <a:spLocks noChangeArrowheads="1"/>
          </p:cNvSpPr>
          <p:nvPr/>
        </p:nvSpPr>
        <p:spPr bwMode="auto">
          <a:xfrm rot="-1624394">
            <a:off x="779463" y="1011238"/>
            <a:ext cx="1587500" cy="1511300"/>
          </a:xfrm>
          <a:prstGeom prst="star5">
            <a:avLst/>
          </a:prstGeom>
          <a:gradFill rotWithShape="1">
            <a:gsLst>
              <a:gs pos="0">
                <a:srgbClr val="990099"/>
              </a:gs>
              <a:gs pos="100000">
                <a:srgbClr val="FF99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236" name="AutoShape 20"/>
          <p:cNvSpPr>
            <a:spLocks noChangeArrowheads="1"/>
          </p:cNvSpPr>
          <p:nvPr/>
        </p:nvSpPr>
        <p:spPr bwMode="auto">
          <a:xfrm rot="-1624394">
            <a:off x="3567113" y="4805363"/>
            <a:ext cx="1873250" cy="1736725"/>
          </a:xfrm>
          <a:prstGeom prst="star5">
            <a:avLst/>
          </a:prstGeom>
          <a:gradFill rotWithShape="1">
            <a:gsLst>
              <a:gs pos="0">
                <a:srgbClr val="33CC33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/>
          </a:p>
        </p:txBody>
      </p:sp>
      <p:pic>
        <p:nvPicPr>
          <p:cNvPr id="9237" name="Picture 21" descr="earth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4076700"/>
            <a:ext cx="1511300" cy="151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8" name="Picture 22" descr="4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3860800"/>
            <a:ext cx="792163" cy="79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9" name="Picture 23" descr="mars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2205038"/>
            <a:ext cx="86360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40" name="Picture 24" descr="112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3213100"/>
            <a:ext cx="1079500" cy="107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41" name="Picture 25" descr="upiter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708025"/>
            <a:ext cx="935038" cy="49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42" name="Picture 26" descr="r4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3337" y="5857875"/>
            <a:ext cx="142875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45" name="Picture 29" descr="r4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88913"/>
            <a:ext cx="142875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46" name="Picture 30" descr="r4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888288" y="617538"/>
            <a:ext cx="142875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48" name="Picture 32" descr="r7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3696382">
            <a:off x="4211638" y="1700213"/>
            <a:ext cx="1657350" cy="110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49" name="Picture 33" descr="56r2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1600" y="0"/>
            <a:ext cx="137160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50" name="прин2373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принц.wav"/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62372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3308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2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1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2" dur="3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4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3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7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34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39" presetID="10" presetClass="entr" presetSubtype="0" repeatCount="4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43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9500"/>
                            </p:stCondLst>
                            <p:childTnLst>
                              <p:par>
                                <p:cTn id="47" presetID="2" presetClass="exit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3000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3000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22500"/>
                            </p:stCondLst>
                            <p:childTnLst>
                              <p:par>
                                <p:cTn id="52" presetID="2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3000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3000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25500"/>
                            </p:stCondLst>
                            <p:childTnLst>
                              <p:par>
                                <p:cTn id="57" presetID="2" presetClass="exit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3000"/>
                                        <p:tgtEl>
                                          <p:spTgt spid="9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3000"/>
                                        <p:tgtEl>
                                          <p:spTgt spid="9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28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6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9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7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31500"/>
                            </p:stCondLst>
                            <p:childTnLst>
                              <p:par>
                                <p:cTn id="8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325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9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340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34500"/>
                            </p:stCondLst>
                            <p:childTnLst>
                              <p:par>
                                <p:cTn id="9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35500"/>
                            </p:stCondLst>
                            <p:childTnLst>
                              <p:par>
                                <p:cTn id="1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9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33333E-6 L 0.00035 -0.80532 " pathEditMode="relative" rAng="0" ptsTypes="AA">
                                      <p:cBhvr>
                                        <p:cTn id="106" dur="3000" fill="hold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40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38500"/>
                            </p:stCondLst>
                            <p:childTnLst>
                              <p:par>
                                <p:cTn id="10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9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9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96296E-6 L 0.80382 -0.01018 " pathEditMode="relative" rAng="0" ptsTypes="AA">
                                      <p:cBhvr>
                                        <p:cTn id="115" dur="3000" fill="hold"/>
                                        <p:tgtEl>
                                          <p:spTgt spid="92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191" y="-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41500"/>
                            </p:stCondLst>
                            <p:childTnLst>
                              <p:par>
                                <p:cTn id="1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9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9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4" dur="3000"/>
                                        <p:tgtEl>
                                          <p:spTgt spid="9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3000"/>
                                        <p:tgtEl>
                                          <p:spTgt spid="9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44500"/>
                            </p:stCondLst>
                            <p:childTnLst>
                              <p:par>
                                <p:cTn id="1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45500"/>
                            </p:stCondLst>
                            <p:childTnLst>
                              <p:par>
                                <p:cTn id="1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" presetClass="path" presetSubtype="0" repeatCount="4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77 -0.01991 C 0.02951 0.0875 -0.01042 0.2169 -0.09566 0.26829 C -0.1809 0.32084 -0.28021 0.27384 -0.31649 0.16667 C -0.35295 0.05926 -0.31319 -0.06944 -0.2276 -0.12106 C -0.14236 -0.17245 -0.0434 -0.12731 -0.00677 -0.01991 Z " pathEditMode="relative" rAng="3942850" ptsTypes="fffff">
                                      <p:cBhvr>
                                        <p:cTn id="136" dur="3000" spd="-100000" fill="hold"/>
                                        <p:tgtEl>
                                          <p:spTgt spid="92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69" y="9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57500"/>
                            </p:stCondLst>
                            <p:childTnLst>
                              <p:par>
                                <p:cTn id="1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9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58500"/>
                            </p:stCondLst>
                            <p:childTnLst>
                              <p:par>
                                <p:cTn id="1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9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59500"/>
                            </p:stCondLst>
                            <p:childTnLst>
                              <p:par>
                                <p:cTn id="1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9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 nodeType="afterGroup">
                            <p:stCondLst>
                              <p:cond delay="60500"/>
                            </p:stCondLst>
                            <p:childTnLst>
                              <p:par>
                                <p:cTn id="15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3000" fill="hold"/>
                                        <p:tgtEl>
                                          <p:spTgt spid="9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3000" fill="hold"/>
                                        <p:tgtEl>
                                          <p:spTgt spid="9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63500"/>
                            </p:stCondLst>
                            <p:childTnLst>
                              <p:par>
                                <p:cTn id="155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9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66500"/>
                            </p:stCondLst>
                            <p:childTnLst>
                              <p:par>
                                <p:cTn id="15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44444E-6 L -0.13385 0.30463 " pathEditMode="relative" rAng="0" ptsTypes="AA">
                                      <p:cBhvr>
                                        <p:cTn id="160" dur="3000" fill="hold"/>
                                        <p:tgtEl>
                                          <p:spTgt spid="92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01" y="15231"/>
                                    </p:animMotion>
                                  </p:childTnLst>
                                </p:cTn>
                              </p:par>
                              <p:par>
                                <p:cTn id="16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2" dur="3000" fill="hold"/>
                                        <p:tgtEl>
                                          <p:spTgt spid="924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 nodeType="afterGroup">
                            <p:stCondLst>
                              <p:cond delay="69500"/>
                            </p:stCondLst>
                            <p:childTnLst>
                              <p:par>
                                <p:cTn id="16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5" dur="2000" fill="hold"/>
                                        <p:tgtEl>
                                          <p:spTgt spid="923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71500"/>
                            </p:stCondLst>
                            <p:childTnLst>
                              <p:par>
                                <p:cTn id="1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10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 nodeType="afterGroup">
                            <p:stCondLst>
                              <p:cond delay="72500"/>
                            </p:stCondLst>
                            <p:childTnLst>
                              <p:par>
                                <p:cTn id="17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1000"/>
                                        <p:tgtEl>
                                          <p:spTgt spid="92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1000"/>
                                        <p:tgtEl>
                                          <p:spTgt spid="92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1000"/>
                                        <p:tgtEl>
                                          <p:spTgt spid="92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 nodeType="afterGroup">
                            <p:stCondLst>
                              <p:cond delay="73500"/>
                            </p:stCondLst>
                            <p:childTnLst>
                              <p:par>
                                <p:cTn id="18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9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 nodeType="afterGroup">
                            <p:stCondLst>
                              <p:cond delay="74000"/>
                            </p:stCondLst>
                            <p:childTnLst>
                              <p:par>
                                <p:cTn id="18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2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8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50"/>
                </p:tgtEl>
              </p:cMediaNode>
            </p:audio>
          </p:childTnLst>
        </p:cTn>
      </p:par>
    </p:tnLst>
    <p:bldLst>
      <p:bldP spid="9226" grpId="0" animBg="1"/>
      <p:bldP spid="9226" grpId="1" animBg="1"/>
      <p:bldP spid="9226" grpId="2" animBg="1"/>
      <p:bldP spid="9225" grpId="0" animBg="1"/>
      <p:bldP spid="9225" grpId="1" animBg="1"/>
      <p:bldP spid="9225" grpId="2" animBg="1"/>
      <p:bldP spid="9227" grpId="0" animBg="1"/>
      <p:bldP spid="9227" grpId="1" animBg="1"/>
      <p:bldP spid="9227" grpId="2" animBg="1"/>
      <p:bldP spid="9231" grpId="0" animBg="1"/>
      <p:bldP spid="9231" grpId="1" animBg="1"/>
      <p:bldP spid="9233" grpId="0" animBg="1"/>
      <p:bldP spid="9233" grpId="1" animBg="1"/>
      <p:bldP spid="9234" grpId="0" animBg="1"/>
      <p:bldP spid="9234" grpId="1" animBg="1"/>
      <p:bldP spid="9235" grpId="0" animBg="1"/>
      <p:bldP spid="9235" grpId="1" animBg="1"/>
      <p:bldP spid="9236" grpId="0" animBg="1"/>
      <p:bldP spid="9236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Третья планета:</a:t>
            </a:r>
            <a:endParaRPr lang="ru-RU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ow-to-draw-a-planet-step-3_1_000000035561_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108" y="1500174"/>
            <a:ext cx="4953000" cy="495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t="-4000" r="-2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Задача: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i="1" dirty="0" smtClean="0">
                <a:solidFill>
                  <a:srgbClr val="FFFF00"/>
                </a:solidFill>
              </a:rPr>
              <a:t>    </a:t>
            </a:r>
            <a:r>
              <a:rPr lang="ru-RU" sz="36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Витя и Коля устроили соревнование по подсчету звезд на небе. Витя насчитал  223 звезды, а Коля 354. Сколько звезд насчитали Витя и Коля вместе?</a:t>
            </a:r>
            <a:endParaRPr lang="ru-RU" sz="3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6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На сколько больше звезд насчитал Коля?</a:t>
            </a:r>
            <a:endParaRPr lang="ru-RU" sz="3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5"/>
          <p:cNvGrpSpPr>
            <a:grpSpLocks/>
          </p:cNvGrpSpPr>
          <p:nvPr/>
        </p:nvGrpSpPr>
        <p:grpSpPr bwMode="auto">
          <a:xfrm>
            <a:off x="1447800" y="381000"/>
            <a:ext cx="5867400" cy="6029325"/>
            <a:chOff x="912" y="240"/>
            <a:chExt cx="3696" cy="3798"/>
          </a:xfrm>
        </p:grpSpPr>
        <p:grpSp>
          <p:nvGrpSpPr>
            <p:cNvPr id="3" name="Group 24"/>
            <p:cNvGrpSpPr>
              <a:grpSpLocks/>
            </p:cNvGrpSpPr>
            <p:nvPr/>
          </p:nvGrpSpPr>
          <p:grpSpPr bwMode="auto">
            <a:xfrm>
              <a:off x="912" y="240"/>
              <a:ext cx="3665" cy="3798"/>
              <a:chOff x="978" y="236"/>
              <a:chExt cx="3665" cy="3798"/>
            </a:xfrm>
          </p:grpSpPr>
          <p:sp>
            <p:nvSpPr>
              <p:cNvPr id="16388" name="Oval 4"/>
              <p:cNvSpPr>
                <a:spLocks noChangeArrowheads="1"/>
              </p:cNvSpPr>
              <p:nvPr/>
            </p:nvSpPr>
            <p:spPr bwMode="auto">
              <a:xfrm>
                <a:off x="1056" y="240"/>
                <a:ext cx="3552" cy="3792"/>
              </a:xfrm>
              <a:prstGeom prst="ellipse">
                <a:avLst/>
              </a:prstGeom>
              <a:solidFill>
                <a:srgbClr val="EAEAE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389" name="Oval 5"/>
              <p:cNvSpPr>
                <a:spLocks noChangeArrowheads="1"/>
              </p:cNvSpPr>
              <p:nvPr/>
            </p:nvSpPr>
            <p:spPr bwMode="auto">
              <a:xfrm>
                <a:off x="1548" y="712"/>
                <a:ext cx="2592" cy="2880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390" name="Oval 6"/>
              <p:cNvSpPr>
                <a:spLocks noChangeArrowheads="1"/>
              </p:cNvSpPr>
              <p:nvPr/>
            </p:nvSpPr>
            <p:spPr bwMode="auto">
              <a:xfrm>
                <a:off x="1974" y="1288"/>
                <a:ext cx="1716" cy="1736"/>
              </a:xfrm>
              <a:prstGeom prst="ellipse">
                <a:avLst/>
              </a:prstGeom>
              <a:gradFill rotWithShape="1">
                <a:gsLst>
                  <a:gs pos="0">
                    <a:srgbClr val="EAEAEA"/>
                  </a:gs>
                  <a:gs pos="100000">
                    <a:srgbClr val="EAEAEA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391" name="Line 7"/>
              <p:cNvSpPr>
                <a:spLocks noChangeShapeType="1"/>
              </p:cNvSpPr>
              <p:nvPr/>
            </p:nvSpPr>
            <p:spPr bwMode="auto">
              <a:xfrm rot="-127115">
                <a:off x="2784" y="240"/>
                <a:ext cx="96" cy="37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392" name="Line 8"/>
              <p:cNvSpPr>
                <a:spLocks noChangeShapeType="1"/>
              </p:cNvSpPr>
              <p:nvPr/>
            </p:nvSpPr>
            <p:spPr bwMode="auto">
              <a:xfrm rot="939839">
                <a:off x="2779" y="255"/>
                <a:ext cx="108" cy="37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393" name="Line 9"/>
              <p:cNvSpPr>
                <a:spLocks noChangeShapeType="1"/>
              </p:cNvSpPr>
              <p:nvPr/>
            </p:nvSpPr>
            <p:spPr bwMode="auto">
              <a:xfrm rot="1472479">
                <a:off x="2763" y="277"/>
                <a:ext cx="150" cy="375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394" name="Line 10"/>
              <p:cNvSpPr>
                <a:spLocks noChangeShapeType="1"/>
              </p:cNvSpPr>
              <p:nvPr/>
            </p:nvSpPr>
            <p:spPr bwMode="auto">
              <a:xfrm rot="2115009">
                <a:off x="2770" y="310"/>
                <a:ext cx="87" cy="36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395" name="Line 11"/>
              <p:cNvSpPr>
                <a:spLocks noChangeShapeType="1"/>
              </p:cNvSpPr>
              <p:nvPr/>
            </p:nvSpPr>
            <p:spPr bwMode="auto">
              <a:xfrm rot="2721568">
                <a:off x="2741" y="319"/>
                <a:ext cx="130" cy="365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396" name="Line 12"/>
              <p:cNvSpPr>
                <a:spLocks noChangeShapeType="1"/>
              </p:cNvSpPr>
              <p:nvPr/>
            </p:nvSpPr>
            <p:spPr bwMode="auto">
              <a:xfrm rot="3519866">
                <a:off x="2773" y="334"/>
                <a:ext cx="108" cy="3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397" name="Line 13"/>
              <p:cNvSpPr>
                <a:spLocks noChangeShapeType="1"/>
              </p:cNvSpPr>
              <p:nvPr/>
            </p:nvSpPr>
            <p:spPr bwMode="auto">
              <a:xfrm rot="4210664">
                <a:off x="2763" y="334"/>
                <a:ext cx="108" cy="3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398" name="Line 14"/>
              <p:cNvSpPr>
                <a:spLocks noChangeShapeType="1"/>
              </p:cNvSpPr>
              <p:nvPr/>
            </p:nvSpPr>
            <p:spPr bwMode="auto">
              <a:xfrm rot="5671342">
                <a:off x="2753" y="346"/>
                <a:ext cx="102" cy="351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399" name="Line 15"/>
              <p:cNvSpPr>
                <a:spLocks noChangeShapeType="1"/>
              </p:cNvSpPr>
              <p:nvPr/>
            </p:nvSpPr>
            <p:spPr bwMode="auto">
              <a:xfrm rot="6333363">
                <a:off x="2793" y="324"/>
                <a:ext cx="108" cy="3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00" name="Line 16"/>
              <p:cNvSpPr>
                <a:spLocks noChangeShapeType="1"/>
              </p:cNvSpPr>
              <p:nvPr/>
            </p:nvSpPr>
            <p:spPr bwMode="auto">
              <a:xfrm rot="6970047">
                <a:off x="2790" y="330"/>
                <a:ext cx="108" cy="3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01" name="Line 17"/>
              <p:cNvSpPr>
                <a:spLocks noChangeShapeType="1"/>
              </p:cNvSpPr>
              <p:nvPr/>
            </p:nvSpPr>
            <p:spPr bwMode="auto">
              <a:xfrm rot="7705695">
                <a:off x="2794" y="286"/>
                <a:ext cx="82" cy="361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02" name="Line 18"/>
              <p:cNvSpPr>
                <a:spLocks noChangeShapeType="1"/>
              </p:cNvSpPr>
              <p:nvPr/>
            </p:nvSpPr>
            <p:spPr bwMode="auto">
              <a:xfrm rot="8385919">
                <a:off x="2746" y="307"/>
                <a:ext cx="203" cy="36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03" name="Line 19"/>
              <p:cNvSpPr>
                <a:spLocks noChangeShapeType="1"/>
              </p:cNvSpPr>
              <p:nvPr/>
            </p:nvSpPr>
            <p:spPr bwMode="auto">
              <a:xfrm rot="8927101">
                <a:off x="2803" y="299"/>
                <a:ext cx="104" cy="371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04" name="Line 20"/>
              <p:cNvSpPr>
                <a:spLocks noChangeShapeType="1"/>
              </p:cNvSpPr>
              <p:nvPr/>
            </p:nvSpPr>
            <p:spPr bwMode="auto">
              <a:xfrm rot="9515518">
                <a:off x="2752" y="287"/>
                <a:ext cx="165" cy="369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05" name="Line 21"/>
              <p:cNvSpPr>
                <a:spLocks noChangeShapeType="1"/>
              </p:cNvSpPr>
              <p:nvPr/>
            </p:nvSpPr>
            <p:spPr bwMode="auto">
              <a:xfrm rot="10171233">
                <a:off x="2753" y="236"/>
                <a:ext cx="154" cy="37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06" name="Line 22"/>
              <p:cNvSpPr>
                <a:spLocks noChangeShapeType="1"/>
              </p:cNvSpPr>
              <p:nvPr/>
            </p:nvSpPr>
            <p:spPr bwMode="auto">
              <a:xfrm rot="405556">
                <a:off x="2792" y="272"/>
                <a:ext cx="103" cy="3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07" name="Line 23"/>
              <p:cNvSpPr>
                <a:spLocks noChangeShapeType="1"/>
              </p:cNvSpPr>
              <p:nvPr/>
            </p:nvSpPr>
            <p:spPr bwMode="auto">
              <a:xfrm rot="4947914">
                <a:off x="2771" y="345"/>
                <a:ext cx="94" cy="3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6409" name="Text Box 25"/>
            <p:cNvSpPr txBox="1">
              <a:spLocks noChangeArrowheads="1"/>
            </p:cNvSpPr>
            <p:nvPr/>
          </p:nvSpPr>
          <p:spPr bwMode="auto">
            <a:xfrm>
              <a:off x="3888" y="960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 b="1"/>
                <a:t>А</a:t>
              </a:r>
            </a:p>
          </p:txBody>
        </p:sp>
        <p:sp>
          <p:nvSpPr>
            <p:cNvPr id="16410" name="Text Box 26"/>
            <p:cNvSpPr txBox="1">
              <a:spLocks noChangeArrowheads="1"/>
            </p:cNvSpPr>
            <p:nvPr/>
          </p:nvSpPr>
          <p:spPr bwMode="auto">
            <a:xfrm>
              <a:off x="4080" y="1248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 b="1"/>
                <a:t>Б</a:t>
              </a:r>
            </a:p>
          </p:txBody>
        </p:sp>
        <p:sp>
          <p:nvSpPr>
            <p:cNvPr id="16411" name="Text Box 27"/>
            <p:cNvSpPr txBox="1">
              <a:spLocks noChangeArrowheads="1"/>
            </p:cNvSpPr>
            <p:nvPr/>
          </p:nvSpPr>
          <p:spPr bwMode="auto">
            <a:xfrm>
              <a:off x="4176" y="1584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 b="1"/>
                <a:t>В</a:t>
              </a:r>
            </a:p>
          </p:txBody>
        </p:sp>
        <p:sp>
          <p:nvSpPr>
            <p:cNvPr id="16412" name="Text Box 28"/>
            <p:cNvSpPr txBox="1">
              <a:spLocks noChangeArrowheads="1"/>
            </p:cNvSpPr>
            <p:nvPr/>
          </p:nvSpPr>
          <p:spPr bwMode="auto">
            <a:xfrm>
              <a:off x="4224" y="1872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 b="1"/>
                <a:t>Г</a:t>
              </a:r>
            </a:p>
          </p:txBody>
        </p:sp>
        <p:sp>
          <p:nvSpPr>
            <p:cNvPr id="16413" name="Text Box 29"/>
            <p:cNvSpPr txBox="1">
              <a:spLocks noChangeArrowheads="1"/>
            </p:cNvSpPr>
            <p:nvPr/>
          </p:nvSpPr>
          <p:spPr bwMode="auto">
            <a:xfrm>
              <a:off x="4224" y="2208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 b="1"/>
                <a:t>Д</a:t>
              </a:r>
            </a:p>
          </p:txBody>
        </p:sp>
        <p:sp>
          <p:nvSpPr>
            <p:cNvPr id="16414" name="Text Box 30"/>
            <p:cNvSpPr txBox="1">
              <a:spLocks noChangeArrowheads="1"/>
            </p:cNvSpPr>
            <p:nvPr/>
          </p:nvSpPr>
          <p:spPr bwMode="auto">
            <a:xfrm>
              <a:off x="4128" y="2496"/>
              <a:ext cx="48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 b="1"/>
                <a:t>Е,Ё</a:t>
              </a:r>
            </a:p>
          </p:txBody>
        </p:sp>
        <p:sp>
          <p:nvSpPr>
            <p:cNvPr id="16415" name="Text Box 31"/>
            <p:cNvSpPr txBox="1">
              <a:spLocks noChangeArrowheads="1"/>
            </p:cNvSpPr>
            <p:nvPr/>
          </p:nvSpPr>
          <p:spPr bwMode="auto">
            <a:xfrm>
              <a:off x="4080" y="2784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 b="1"/>
                <a:t>Ж</a:t>
              </a:r>
            </a:p>
          </p:txBody>
        </p:sp>
        <p:sp>
          <p:nvSpPr>
            <p:cNvPr id="16416" name="Text Box 32"/>
            <p:cNvSpPr txBox="1">
              <a:spLocks noChangeArrowheads="1"/>
            </p:cNvSpPr>
            <p:nvPr/>
          </p:nvSpPr>
          <p:spPr bwMode="auto">
            <a:xfrm>
              <a:off x="3936" y="3024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 b="1"/>
                <a:t>З</a:t>
              </a:r>
            </a:p>
          </p:txBody>
        </p:sp>
        <p:sp>
          <p:nvSpPr>
            <p:cNvPr id="16417" name="Text Box 33"/>
            <p:cNvSpPr txBox="1">
              <a:spLocks noChangeArrowheads="1"/>
            </p:cNvSpPr>
            <p:nvPr/>
          </p:nvSpPr>
          <p:spPr bwMode="auto">
            <a:xfrm>
              <a:off x="3696" y="3264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 b="1"/>
                <a:t>И</a:t>
              </a:r>
            </a:p>
          </p:txBody>
        </p:sp>
        <p:sp>
          <p:nvSpPr>
            <p:cNvPr id="16418" name="Text Box 34"/>
            <p:cNvSpPr txBox="1">
              <a:spLocks noChangeArrowheads="1"/>
            </p:cNvSpPr>
            <p:nvPr/>
          </p:nvSpPr>
          <p:spPr bwMode="auto">
            <a:xfrm>
              <a:off x="3504" y="3504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 b="1"/>
                <a:t>й</a:t>
              </a:r>
            </a:p>
          </p:txBody>
        </p:sp>
        <p:sp>
          <p:nvSpPr>
            <p:cNvPr id="16419" name="Text Box 35"/>
            <p:cNvSpPr txBox="1">
              <a:spLocks noChangeArrowheads="1"/>
            </p:cNvSpPr>
            <p:nvPr/>
          </p:nvSpPr>
          <p:spPr bwMode="auto">
            <a:xfrm>
              <a:off x="3216" y="3600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 b="1"/>
                <a:t>К</a:t>
              </a:r>
            </a:p>
          </p:txBody>
        </p:sp>
        <p:sp>
          <p:nvSpPr>
            <p:cNvPr id="16420" name="Text Box 36"/>
            <p:cNvSpPr txBox="1">
              <a:spLocks noChangeArrowheads="1"/>
            </p:cNvSpPr>
            <p:nvPr/>
          </p:nvSpPr>
          <p:spPr bwMode="auto">
            <a:xfrm>
              <a:off x="2928" y="3696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 b="1"/>
                <a:t>Л</a:t>
              </a:r>
            </a:p>
          </p:txBody>
        </p:sp>
        <p:sp>
          <p:nvSpPr>
            <p:cNvPr id="16421" name="Text Box 37"/>
            <p:cNvSpPr txBox="1">
              <a:spLocks noChangeArrowheads="1"/>
            </p:cNvSpPr>
            <p:nvPr/>
          </p:nvSpPr>
          <p:spPr bwMode="auto">
            <a:xfrm>
              <a:off x="2688" y="3696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 b="1"/>
                <a:t>М</a:t>
              </a:r>
            </a:p>
          </p:txBody>
        </p:sp>
        <p:sp>
          <p:nvSpPr>
            <p:cNvPr id="16422" name="Text Box 38"/>
            <p:cNvSpPr txBox="1">
              <a:spLocks noChangeArrowheads="1"/>
            </p:cNvSpPr>
            <p:nvPr/>
          </p:nvSpPr>
          <p:spPr bwMode="auto">
            <a:xfrm>
              <a:off x="2400" y="3696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 b="1"/>
                <a:t>Н</a:t>
              </a:r>
            </a:p>
          </p:txBody>
        </p:sp>
        <p:sp>
          <p:nvSpPr>
            <p:cNvPr id="16423" name="Text Box 39"/>
            <p:cNvSpPr txBox="1">
              <a:spLocks noChangeArrowheads="1"/>
            </p:cNvSpPr>
            <p:nvPr/>
          </p:nvSpPr>
          <p:spPr bwMode="auto">
            <a:xfrm>
              <a:off x="2208" y="3600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 b="1"/>
                <a:t>О</a:t>
              </a:r>
            </a:p>
          </p:txBody>
        </p:sp>
        <p:sp>
          <p:nvSpPr>
            <p:cNvPr id="16424" name="Text Box 40"/>
            <p:cNvSpPr txBox="1">
              <a:spLocks noChangeArrowheads="1"/>
            </p:cNvSpPr>
            <p:nvPr/>
          </p:nvSpPr>
          <p:spPr bwMode="auto">
            <a:xfrm>
              <a:off x="1920" y="3456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 b="1"/>
                <a:t>П</a:t>
              </a:r>
            </a:p>
          </p:txBody>
        </p:sp>
        <p:sp>
          <p:nvSpPr>
            <p:cNvPr id="16425" name="Text Box 41"/>
            <p:cNvSpPr txBox="1">
              <a:spLocks noChangeArrowheads="1"/>
            </p:cNvSpPr>
            <p:nvPr/>
          </p:nvSpPr>
          <p:spPr bwMode="auto">
            <a:xfrm>
              <a:off x="1680" y="3312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 b="1"/>
                <a:t>Р</a:t>
              </a:r>
            </a:p>
          </p:txBody>
        </p:sp>
        <p:sp>
          <p:nvSpPr>
            <p:cNvPr id="16426" name="Text Box 42"/>
            <p:cNvSpPr txBox="1">
              <a:spLocks noChangeArrowheads="1"/>
            </p:cNvSpPr>
            <p:nvPr/>
          </p:nvSpPr>
          <p:spPr bwMode="auto">
            <a:xfrm>
              <a:off x="1440" y="3024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 b="1"/>
                <a:t>С</a:t>
              </a:r>
            </a:p>
          </p:txBody>
        </p:sp>
        <p:sp>
          <p:nvSpPr>
            <p:cNvPr id="16427" name="Text Box 43"/>
            <p:cNvSpPr txBox="1">
              <a:spLocks noChangeArrowheads="1"/>
            </p:cNvSpPr>
            <p:nvPr/>
          </p:nvSpPr>
          <p:spPr bwMode="auto">
            <a:xfrm>
              <a:off x="1248" y="2736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 b="1"/>
                <a:t>Т</a:t>
              </a:r>
            </a:p>
          </p:txBody>
        </p:sp>
        <p:sp>
          <p:nvSpPr>
            <p:cNvPr id="16428" name="Text Box 44"/>
            <p:cNvSpPr txBox="1">
              <a:spLocks noChangeArrowheads="1"/>
            </p:cNvSpPr>
            <p:nvPr/>
          </p:nvSpPr>
          <p:spPr bwMode="auto">
            <a:xfrm>
              <a:off x="1152" y="2400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 b="1"/>
                <a:t>У</a:t>
              </a:r>
            </a:p>
          </p:txBody>
        </p:sp>
        <p:sp>
          <p:nvSpPr>
            <p:cNvPr id="16429" name="Text Box 45"/>
            <p:cNvSpPr txBox="1">
              <a:spLocks noChangeArrowheads="1"/>
            </p:cNvSpPr>
            <p:nvPr/>
          </p:nvSpPr>
          <p:spPr bwMode="auto">
            <a:xfrm>
              <a:off x="1104" y="2064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 b="1"/>
                <a:t>Ф</a:t>
              </a:r>
            </a:p>
          </p:txBody>
        </p:sp>
        <p:sp>
          <p:nvSpPr>
            <p:cNvPr id="16430" name="Text Box 46"/>
            <p:cNvSpPr txBox="1">
              <a:spLocks noChangeArrowheads="1"/>
            </p:cNvSpPr>
            <p:nvPr/>
          </p:nvSpPr>
          <p:spPr bwMode="auto">
            <a:xfrm>
              <a:off x="1104" y="1728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 b="1"/>
                <a:t>Х</a:t>
              </a:r>
            </a:p>
          </p:txBody>
        </p:sp>
        <p:sp>
          <p:nvSpPr>
            <p:cNvPr id="16431" name="Text Box 47"/>
            <p:cNvSpPr txBox="1">
              <a:spLocks noChangeArrowheads="1"/>
            </p:cNvSpPr>
            <p:nvPr/>
          </p:nvSpPr>
          <p:spPr bwMode="auto">
            <a:xfrm>
              <a:off x="1104" y="1440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 b="1"/>
                <a:t>Ц</a:t>
              </a:r>
            </a:p>
          </p:txBody>
        </p:sp>
        <p:sp>
          <p:nvSpPr>
            <p:cNvPr id="16432" name="Text Box 48"/>
            <p:cNvSpPr txBox="1">
              <a:spLocks noChangeArrowheads="1"/>
            </p:cNvSpPr>
            <p:nvPr/>
          </p:nvSpPr>
          <p:spPr bwMode="auto">
            <a:xfrm>
              <a:off x="1248" y="1152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 b="1"/>
                <a:t>Ч</a:t>
              </a:r>
            </a:p>
          </p:txBody>
        </p:sp>
        <p:sp>
          <p:nvSpPr>
            <p:cNvPr id="16433" name="Text Box 49"/>
            <p:cNvSpPr txBox="1">
              <a:spLocks noChangeArrowheads="1"/>
            </p:cNvSpPr>
            <p:nvPr/>
          </p:nvSpPr>
          <p:spPr bwMode="auto">
            <a:xfrm>
              <a:off x="1440" y="904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 b="1"/>
                <a:t>Ш</a:t>
              </a:r>
            </a:p>
          </p:txBody>
        </p:sp>
        <p:sp>
          <p:nvSpPr>
            <p:cNvPr id="16434" name="Text Box 50"/>
            <p:cNvSpPr txBox="1">
              <a:spLocks noChangeArrowheads="1"/>
            </p:cNvSpPr>
            <p:nvPr/>
          </p:nvSpPr>
          <p:spPr bwMode="auto">
            <a:xfrm>
              <a:off x="1632" y="672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 b="1"/>
                <a:t>Щ</a:t>
              </a:r>
            </a:p>
          </p:txBody>
        </p:sp>
        <p:sp>
          <p:nvSpPr>
            <p:cNvPr id="16435" name="Text Box 51"/>
            <p:cNvSpPr txBox="1">
              <a:spLocks noChangeArrowheads="1"/>
            </p:cNvSpPr>
            <p:nvPr/>
          </p:nvSpPr>
          <p:spPr bwMode="auto">
            <a:xfrm>
              <a:off x="1774" y="528"/>
              <a:ext cx="48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 b="1"/>
                <a:t>Ъ,ь</a:t>
              </a:r>
            </a:p>
          </p:txBody>
        </p:sp>
        <p:sp>
          <p:nvSpPr>
            <p:cNvPr id="16436" name="Text Box 52"/>
            <p:cNvSpPr txBox="1">
              <a:spLocks noChangeArrowheads="1"/>
            </p:cNvSpPr>
            <p:nvPr/>
          </p:nvSpPr>
          <p:spPr bwMode="auto">
            <a:xfrm>
              <a:off x="2064" y="384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 b="1"/>
                <a:t>ы</a:t>
              </a:r>
            </a:p>
          </p:txBody>
        </p:sp>
        <p:sp>
          <p:nvSpPr>
            <p:cNvPr id="16437" name="Text Box 53"/>
            <p:cNvSpPr txBox="1">
              <a:spLocks noChangeArrowheads="1"/>
            </p:cNvSpPr>
            <p:nvPr/>
          </p:nvSpPr>
          <p:spPr bwMode="auto">
            <a:xfrm>
              <a:off x="2402" y="336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 b="1"/>
                <a:t>Э</a:t>
              </a:r>
            </a:p>
          </p:txBody>
        </p:sp>
        <p:sp>
          <p:nvSpPr>
            <p:cNvPr id="16438" name="Text Box 54"/>
            <p:cNvSpPr txBox="1">
              <a:spLocks noChangeArrowheads="1"/>
            </p:cNvSpPr>
            <p:nvPr/>
          </p:nvSpPr>
          <p:spPr bwMode="auto">
            <a:xfrm>
              <a:off x="2640" y="336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 b="1"/>
                <a:t>Ю</a:t>
              </a:r>
            </a:p>
          </p:txBody>
        </p:sp>
        <p:sp>
          <p:nvSpPr>
            <p:cNvPr id="16439" name="Text Box 55"/>
            <p:cNvSpPr txBox="1">
              <a:spLocks noChangeArrowheads="1"/>
            </p:cNvSpPr>
            <p:nvPr/>
          </p:nvSpPr>
          <p:spPr bwMode="auto">
            <a:xfrm>
              <a:off x="2928" y="336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 b="1"/>
                <a:t>Я</a:t>
              </a:r>
            </a:p>
          </p:txBody>
        </p:sp>
        <p:sp>
          <p:nvSpPr>
            <p:cNvPr id="16440" name="Text Box 56"/>
            <p:cNvSpPr txBox="1">
              <a:spLocks noChangeArrowheads="1"/>
            </p:cNvSpPr>
            <p:nvPr/>
          </p:nvSpPr>
          <p:spPr bwMode="auto">
            <a:xfrm>
              <a:off x="3408" y="338"/>
              <a:ext cx="28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3600" b="1"/>
                <a:t>.</a:t>
              </a:r>
            </a:p>
          </p:txBody>
        </p:sp>
        <p:sp>
          <p:nvSpPr>
            <p:cNvPr id="16441" name="Line 57"/>
            <p:cNvSpPr>
              <a:spLocks noChangeShapeType="1"/>
            </p:cNvSpPr>
            <p:nvPr/>
          </p:nvSpPr>
          <p:spPr bwMode="auto">
            <a:xfrm rot="245366" flipH="1">
              <a:off x="2784" y="480"/>
              <a:ext cx="816" cy="16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6442" name="Text Box 58"/>
            <p:cNvSpPr txBox="1">
              <a:spLocks noChangeArrowheads="1"/>
            </p:cNvSpPr>
            <p:nvPr/>
          </p:nvSpPr>
          <p:spPr bwMode="auto">
            <a:xfrm>
              <a:off x="3536" y="414"/>
              <a:ext cx="28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3600" b="1"/>
                <a:t>,</a:t>
              </a:r>
            </a:p>
          </p:txBody>
        </p:sp>
        <p:sp>
          <p:nvSpPr>
            <p:cNvPr id="16443" name="Text Box 59"/>
            <p:cNvSpPr txBox="1">
              <a:spLocks noChangeArrowheads="1"/>
            </p:cNvSpPr>
            <p:nvPr/>
          </p:nvSpPr>
          <p:spPr bwMode="auto">
            <a:xfrm>
              <a:off x="3696" y="624"/>
              <a:ext cx="288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3200" b="1"/>
                <a:t>-</a:t>
              </a:r>
            </a:p>
          </p:txBody>
        </p:sp>
        <p:sp>
          <p:nvSpPr>
            <p:cNvPr id="16444" name="Text Box 60"/>
            <p:cNvSpPr txBox="1">
              <a:spLocks noChangeArrowheads="1"/>
            </p:cNvSpPr>
            <p:nvPr/>
          </p:nvSpPr>
          <p:spPr bwMode="auto">
            <a:xfrm>
              <a:off x="3504" y="1248"/>
              <a:ext cx="2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b="1"/>
                <a:t>01</a:t>
              </a:r>
            </a:p>
          </p:txBody>
        </p:sp>
        <p:sp>
          <p:nvSpPr>
            <p:cNvPr id="16445" name="Text Box 61"/>
            <p:cNvSpPr txBox="1">
              <a:spLocks noChangeArrowheads="1"/>
            </p:cNvSpPr>
            <p:nvPr/>
          </p:nvSpPr>
          <p:spPr bwMode="auto">
            <a:xfrm>
              <a:off x="3648" y="1488"/>
              <a:ext cx="2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b="1"/>
                <a:t>02</a:t>
              </a:r>
            </a:p>
          </p:txBody>
        </p:sp>
        <p:sp>
          <p:nvSpPr>
            <p:cNvPr id="16446" name="Text Box 62"/>
            <p:cNvSpPr txBox="1">
              <a:spLocks noChangeArrowheads="1"/>
            </p:cNvSpPr>
            <p:nvPr/>
          </p:nvSpPr>
          <p:spPr bwMode="auto">
            <a:xfrm>
              <a:off x="2228" y="3264"/>
              <a:ext cx="2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b="1"/>
                <a:t>15</a:t>
              </a:r>
            </a:p>
          </p:txBody>
        </p:sp>
        <p:sp>
          <p:nvSpPr>
            <p:cNvPr id="16447" name="Text Box 63"/>
            <p:cNvSpPr txBox="1">
              <a:spLocks noChangeArrowheads="1"/>
            </p:cNvSpPr>
            <p:nvPr/>
          </p:nvSpPr>
          <p:spPr bwMode="auto">
            <a:xfrm>
              <a:off x="3744" y="1920"/>
              <a:ext cx="2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b="1"/>
                <a:t>04</a:t>
              </a:r>
            </a:p>
          </p:txBody>
        </p:sp>
        <p:sp>
          <p:nvSpPr>
            <p:cNvPr id="16448" name="Text Box 64"/>
            <p:cNvSpPr txBox="1">
              <a:spLocks noChangeArrowheads="1"/>
            </p:cNvSpPr>
            <p:nvPr/>
          </p:nvSpPr>
          <p:spPr bwMode="auto">
            <a:xfrm>
              <a:off x="3744" y="2160"/>
              <a:ext cx="2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b="1"/>
                <a:t>05</a:t>
              </a:r>
            </a:p>
          </p:txBody>
        </p:sp>
        <p:sp>
          <p:nvSpPr>
            <p:cNvPr id="16449" name="Text Box 65"/>
            <p:cNvSpPr txBox="1">
              <a:spLocks noChangeArrowheads="1"/>
            </p:cNvSpPr>
            <p:nvPr/>
          </p:nvSpPr>
          <p:spPr bwMode="auto">
            <a:xfrm>
              <a:off x="3696" y="2352"/>
              <a:ext cx="2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b="1"/>
                <a:t>06</a:t>
              </a:r>
            </a:p>
          </p:txBody>
        </p:sp>
        <p:sp>
          <p:nvSpPr>
            <p:cNvPr id="16450" name="Text Box 66"/>
            <p:cNvSpPr txBox="1">
              <a:spLocks noChangeArrowheads="1"/>
            </p:cNvSpPr>
            <p:nvPr/>
          </p:nvSpPr>
          <p:spPr bwMode="auto">
            <a:xfrm>
              <a:off x="3680" y="2632"/>
              <a:ext cx="2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b="1"/>
                <a:t>07</a:t>
              </a:r>
            </a:p>
          </p:txBody>
        </p:sp>
        <p:sp>
          <p:nvSpPr>
            <p:cNvPr id="16451" name="Text Box 67"/>
            <p:cNvSpPr txBox="1">
              <a:spLocks noChangeArrowheads="1"/>
            </p:cNvSpPr>
            <p:nvPr/>
          </p:nvSpPr>
          <p:spPr bwMode="auto">
            <a:xfrm>
              <a:off x="3534" y="2802"/>
              <a:ext cx="2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b="1"/>
                <a:t>08</a:t>
              </a:r>
            </a:p>
          </p:txBody>
        </p:sp>
        <p:sp>
          <p:nvSpPr>
            <p:cNvPr id="16452" name="Text Box 68"/>
            <p:cNvSpPr txBox="1">
              <a:spLocks noChangeArrowheads="1"/>
            </p:cNvSpPr>
            <p:nvPr/>
          </p:nvSpPr>
          <p:spPr bwMode="auto">
            <a:xfrm>
              <a:off x="3408" y="2976"/>
              <a:ext cx="2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b="1"/>
                <a:t>09</a:t>
              </a:r>
            </a:p>
          </p:txBody>
        </p:sp>
        <p:sp>
          <p:nvSpPr>
            <p:cNvPr id="16453" name="Text Box 69"/>
            <p:cNvSpPr txBox="1">
              <a:spLocks noChangeArrowheads="1"/>
            </p:cNvSpPr>
            <p:nvPr/>
          </p:nvSpPr>
          <p:spPr bwMode="auto">
            <a:xfrm>
              <a:off x="3246" y="3158"/>
              <a:ext cx="2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b="1"/>
                <a:t>10</a:t>
              </a:r>
            </a:p>
          </p:txBody>
        </p:sp>
        <p:sp>
          <p:nvSpPr>
            <p:cNvPr id="16454" name="Text Box 70"/>
            <p:cNvSpPr txBox="1">
              <a:spLocks noChangeArrowheads="1"/>
            </p:cNvSpPr>
            <p:nvPr/>
          </p:nvSpPr>
          <p:spPr bwMode="auto">
            <a:xfrm>
              <a:off x="3054" y="3264"/>
              <a:ext cx="2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b="1"/>
                <a:t>11</a:t>
              </a:r>
            </a:p>
          </p:txBody>
        </p:sp>
        <p:sp>
          <p:nvSpPr>
            <p:cNvPr id="16455" name="Text Box 71"/>
            <p:cNvSpPr txBox="1">
              <a:spLocks noChangeArrowheads="1"/>
            </p:cNvSpPr>
            <p:nvPr/>
          </p:nvSpPr>
          <p:spPr bwMode="auto">
            <a:xfrm>
              <a:off x="2814" y="3312"/>
              <a:ext cx="2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b="1"/>
                <a:t>12</a:t>
              </a:r>
            </a:p>
          </p:txBody>
        </p:sp>
        <p:sp>
          <p:nvSpPr>
            <p:cNvPr id="16456" name="Text Box 72"/>
            <p:cNvSpPr txBox="1">
              <a:spLocks noChangeArrowheads="1"/>
            </p:cNvSpPr>
            <p:nvPr/>
          </p:nvSpPr>
          <p:spPr bwMode="auto">
            <a:xfrm>
              <a:off x="2622" y="3332"/>
              <a:ext cx="2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b="1"/>
                <a:t>13</a:t>
              </a:r>
            </a:p>
          </p:txBody>
        </p:sp>
        <p:sp>
          <p:nvSpPr>
            <p:cNvPr id="16457" name="Text Box 73"/>
            <p:cNvSpPr txBox="1">
              <a:spLocks noChangeArrowheads="1"/>
            </p:cNvSpPr>
            <p:nvPr/>
          </p:nvSpPr>
          <p:spPr bwMode="auto">
            <a:xfrm>
              <a:off x="2400" y="3312"/>
              <a:ext cx="2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b="1"/>
                <a:t>14</a:t>
              </a:r>
            </a:p>
          </p:txBody>
        </p:sp>
        <p:sp>
          <p:nvSpPr>
            <p:cNvPr id="16458" name="Text Box 74"/>
            <p:cNvSpPr txBox="1">
              <a:spLocks noChangeArrowheads="1"/>
            </p:cNvSpPr>
            <p:nvPr/>
          </p:nvSpPr>
          <p:spPr bwMode="auto">
            <a:xfrm>
              <a:off x="1824" y="2976"/>
              <a:ext cx="2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b="1"/>
                <a:t>17</a:t>
              </a:r>
            </a:p>
          </p:txBody>
        </p:sp>
        <p:sp>
          <p:nvSpPr>
            <p:cNvPr id="16459" name="Text Box 75"/>
            <p:cNvSpPr txBox="1">
              <a:spLocks noChangeArrowheads="1"/>
            </p:cNvSpPr>
            <p:nvPr/>
          </p:nvSpPr>
          <p:spPr bwMode="auto">
            <a:xfrm>
              <a:off x="2016" y="3168"/>
              <a:ext cx="2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b="1"/>
                <a:t>16</a:t>
              </a:r>
            </a:p>
          </p:txBody>
        </p:sp>
        <p:sp>
          <p:nvSpPr>
            <p:cNvPr id="16460" name="Text Box 76"/>
            <p:cNvSpPr txBox="1">
              <a:spLocks noChangeArrowheads="1"/>
            </p:cNvSpPr>
            <p:nvPr/>
          </p:nvSpPr>
          <p:spPr bwMode="auto">
            <a:xfrm>
              <a:off x="1690" y="2796"/>
              <a:ext cx="2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b="1"/>
                <a:t>18</a:t>
              </a:r>
            </a:p>
          </p:txBody>
        </p:sp>
        <p:sp>
          <p:nvSpPr>
            <p:cNvPr id="16461" name="Text Box 77"/>
            <p:cNvSpPr txBox="1">
              <a:spLocks noChangeArrowheads="1"/>
            </p:cNvSpPr>
            <p:nvPr/>
          </p:nvSpPr>
          <p:spPr bwMode="auto">
            <a:xfrm>
              <a:off x="1584" y="2544"/>
              <a:ext cx="2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b="1"/>
                <a:t>19</a:t>
              </a:r>
            </a:p>
          </p:txBody>
        </p:sp>
        <p:sp>
          <p:nvSpPr>
            <p:cNvPr id="16462" name="Text Box 78"/>
            <p:cNvSpPr txBox="1">
              <a:spLocks noChangeArrowheads="1"/>
            </p:cNvSpPr>
            <p:nvPr/>
          </p:nvSpPr>
          <p:spPr bwMode="auto">
            <a:xfrm>
              <a:off x="1488" y="2304"/>
              <a:ext cx="2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b="1"/>
                <a:t>20</a:t>
              </a:r>
            </a:p>
          </p:txBody>
        </p:sp>
        <p:sp>
          <p:nvSpPr>
            <p:cNvPr id="16463" name="Text Box 79"/>
            <p:cNvSpPr txBox="1">
              <a:spLocks noChangeArrowheads="1"/>
            </p:cNvSpPr>
            <p:nvPr/>
          </p:nvSpPr>
          <p:spPr bwMode="auto">
            <a:xfrm>
              <a:off x="1488" y="2064"/>
              <a:ext cx="2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b="1"/>
                <a:t>21</a:t>
              </a:r>
            </a:p>
          </p:txBody>
        </p:sp>
        <p:sp>
          <p:nvSpPr>
            <p:cNvPr id="16464" name="Text Box 80"/>
            <p:cNvSpPr txBox="1">
              <a:spLocks noChangeArrowheads="1"/>
            </p:cNvSpPr>
            <p:nvPr/>
          </p:nvSpPr>
          <p:spPr bwMode="auto">
            <a:xfrm>
              <a:off x="1488" y="1824"/>
              <a:ext cx="2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b="1"/>
                <a:t>22</a:t>
              </a:r>
            </a:p>
          </p:txBody>
        </p:sp>
        <p:sp>
          <p:nvSpPr>
            <p:cNvPr id="16465" name="Text Box 81"/>
            <p:cNvSpPr txBox="1">
              <a:spLocks noChangeArrowheads="1"/>
            </p:cNvSpPr>
            <p:nvPr/>
          </p:nvSpPr>
          <p:spPr bwMode="auto">
            <a:xfrm>
              <a:off x="1536" y="1632"/>
              <a:ext cx="2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b="1"/>
                <a:t>23</a:t>
              </a:r>
            </a:p>
          </p:txBody>
        </p:sp>
        <p:sp>
          <p:nvSpPr>
            <p:cNvPr id="16466" name="Text Box 82"/>
            <p:cNvSpPr txBox="1">
              <a:spLocks noChangeArrowheads="1"/>
            </p:cNvSpPr>
            <p:nvPr/>
          </p:nvSpPr>
          <p:spPr bwMode="auto">
            <a:xfrm>
              <a:off x="1632" y="1392"/>
              <a:ext cx="2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b="1"/>
                <a:t>24</a:t>
              </a:r>
            </a:p>
          </p:txBody>
        </p:sp>
        <p:sp>
          <p:nvSpPr>
            <p:cNvPr id="16467" name="Text Box 83"/>
            <p:cNvSpPr txBox="1">
              <a:spLocks noChangeArrowheads="1"/>
            </p:cNvSpPr>
            <p:nvPr/>
          </p:nvSpPr>
          <p:spPr bwMode="auto">
            <a:xfrm>
              <a:off x="1728" y="1200"/>
              <a:ext cx="2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b="1"/>
                <a:t>25</a:t>
              </a:r>
            </a:p>
          </p:txBody>
        </p:sp>
        <p:sp>
          <p:nvSpPr>
            <p:cNvPr id="16468" name="Text Box 84"/>
            <p:cNvSpPr txBox="1">
              <a:spLocks noChangeArrowheads="1"/>
            </p:cNvSpPr>
            <p:nvPr/>
          </p:nvSpPr>
          <p:spPr bwMode="auto">
            <a:xfrm>
              <a:off x="1882" y="1026"/>
              <a:ext cx="2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b="1"/>
                <a:t>26</a:t>
              </a:r>
            </a:p>
          </p:txBody>
        </p:sp>
        <p:sp>
          <p:nvSpPr>
            <p:cNvPr id="16469" name="Text Box 85"/>
            <p:cNvSpPr txBox="1">
              <a:spLocks noChangeArrowheads="1"/>
            </p:cNvSpPr>
            <p:nvPr/>
          </p:nvSpPr>
          <p:spPr bwMode="auto">
            <a:xfrm>
              <a:off x="2034" y="912"/>
              <a:ext cx="2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b="1"/>
                <a:t>27</a:t>
              </a:r>
            </a:p>
          </p:txBody>
        </p:sp>
        <p:sp>
          <p:nvSpPr>
            <p:cNvPr id="16470" name="Text Box 86"/>
            <p:cNvSpPr txBox="1">
              <a:spLocks noChangeArrowheads="1"/>
            </p:cNvSpPr>
            <p:nvPr/>
          </p:nvSpPr>
          <p:spPr bwMode="auto">
            <a:xfrm>
              <a:off x="2228" y="816"/>
              <a:ext cx="2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b="1"/>
                <a:t>28</a:t>
              </a:r>
            </a:p>
          </p:txBody>
        </p:sp>
        <p:sp>
          <p:nvSpPr>
            <p:cNvPr id="16471" name="Text Box 87"/>
            <p:cNvSpPr txBox="1">
              <a:spLocks noChangeArrowheads="1"/>
            </p:cNvSpPr>
            <p:nvPr/>
          </p:nvSpPr>
          <p:spPr bwMode="auto">
            <a:xfrm>
              <a:off x="2448" y="738"/>
              <a:ext cx="2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b="1"/>
                <a:t>29</a:t>
              </a:r>
            </a:p>
          </p:txBody>
        </p:sp>
        <p:sp>
          <p:nvSpPr>
            <p:cNvPr id="16472" name="Text Box 88"/>
            <p:cNvSpPr txBox="1">
              <a:spLocks noChangeArrowheads="1"/>
            </p:cNvSpPr>
            <p:nvPr/>
          </p:nvSpPr>
          <p:spPr bwMode="auto">
            <a:xfrm>
              <a:off x="2640" y="720"/>
              <a:ext cx="2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b="1"/>
                <a:t>30</a:t>
              </a:r>
            </a:p>
          </p:txBody>
        </p:sp>
        <p:sp>
          <p:nvSpPr>
            <p:cNvPr id="16473" name="Text Box 89"/>
            <p:cNvSpPr txBox="1">
              <a:spLocks noChangeArrowheads="1"/>
            </p:cNvSpPr>
            <p:nvPr/>
          </p:nvSpPr>
          <p:spPr bwMode="auto">
            <a:xfrm>
              <a:off x="2862" y="718"/>
              <a:ext cx="2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b="1"/>
                <a:t>31</a:t>
              </a:r>
            </a:p>
          </p:txBody>
        </p:sp>
        <p:sp>
          <p:nvSpPr>
            <p:cNvPr id="16474" name="Text Box 90"/>
            <p:cNvSpPr txBox="1">
              <a:spLocks noChangeArrowheads="1"/>
            </p:cNvSpPr>
            <p:nvPr/>
          </p:nvSpPr>
          <p:spPr bwMode="auto">
            <a:xfrm>
              <a:off x="3054" y="768"/>
              <a:ext cx="2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b="1"/>
                <a:t>32</a:t>
              </a:r>
            </a:p>
          </p:txBody>
        </p:sp>
        <p:sp>
          <p:nvSpPr>
            <p:cNvPr id="16475" name="Text Box 91"/>
            <p:cNvSpPr txBox="1">
              <a:spLocks noChangeArrowheads="1"/>
            </p:cNvSpPr>
            <p:nvPr/>
          </p:nvSpPr>
          <p:spPr bwMode="auto">
            <a:xfrm>
              <a:off x="3168" y="864"/>
              <a:ext cx="2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b="1"/>
                <a:t>33</a:t>
              </a:r>
            </a:p>
          </p:txBody>
        </p:sp>
        <p:sp>
          <p:nvSpPr>
            <p:cNvPr id="16476" name="Text Box 92"/>
            <p:cNvSpPr txBox="1">
              <a:spLocks noChangeArrowheads="1"/>
            </p:cNvSpPr>
            <p:nvPr/>
          </p:nvSpPr>
          <p:spPr bwMode="auto">
            <a:xfrm>
              <a:off x="3312" y="912"/>
              <a:ext cx="2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b="1"/>
                <a:t>34</a:t>
              </a:r>
            </a:p>
          </p:txBody>
        </p:sp>
        <p:sp>
          <p:nvSpPr>
            <p:cNvPr id="16477" name="Text Box 93"/>
            <p:cNvSpPr txBox="1">
              <a:spLocks noChangeArrowheads="1"/>
            </p:cNvSpPr>
            <p:nvPr/>
          </p:nvSpPr>
          <p:spPr bwMode="auto">
            <a:xfrm>
              <a:off x="3428" y="1026"/>
              <a:ext cx="2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b="1"/>
                <a:t>35</a:t>
              </a:r>
            </a:p>
          </p:txBody>
        </p:sp>
        <p:sp>
          <p:nvSpPr>
            <p:cNvPr id="16478" name="Text Box 94"/>
            <p:cNvSpPr txBox="1">
              <a:spLocks noChangeArrowheads="1"/>
            </p:cNvSpPr>
            <p:nvPr/>
          </p:nvSpPr>
          <p:spPr bwMode="auto">
            <a:xfrm>
              <a:off x="3744" y="1680"/>
              <a:ext cx="2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b="1"/>
                <a:t>03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t="-4000" r="-3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Краткая запись.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4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В. – 223 </a:t>
            </a:r>
            <a:r>
              <a:rPr lang="ru-RU" sz="40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4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4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                          ? </a:t>
            </a:r>
            <a:r>
              <a:rPr lang="ru-RU" sz="40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4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.           На ? </a:t>
            </a:r>
            <a:r>
              <a:rPr lang="ru-RU" sz="4000" u="sng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б.</a:t>
            </a:r>
            <a:endParaRPr lang="ru-RU" sz="40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К. – 354 </a:t>
            </a:r>
            <a:r>
              <a:rPr lang="ru-RU" sz="40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4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Правая фигурная скобка 4"/>
          <p:cNvSpPr/>
          <p:nvPr/>
        </p:nvSpPr>
        <p:spPr>
          <a:xfrm>
            <a:off x="2786050" y="1928802"/>
            <a:ext cx="357190" cy="178595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Арка 7"/>
          <p:cNvSpPr/>
          <p:nvPr/>
        </p:nvSpPr>
        <p:spPr>
          <a:xfrm rot="5400000">
            <a:off x="4243382" y="2614610"/>
            <a:ext cx="1643074" cy="557210"/>
          </a:xfrm>
          <a:prstGeom prst="blockArc">
            <a:avLst>
              <a:gd name="adj1" fmla="val 10683559"/>
              <a:gd name="adj2" fmla="val 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t="-4000" r="-3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Решение.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lnSpc>
                <a:spcPts val="900"/>
              </a:lnSpc>
              <a:buAutoNum type="arabicParenR"/>
            </a:pPr>
            <a:r>
              <a:rPr lang="ru-RU" dirty="0" smtClean="0">
                <a:solidFill>
                  <a:srgbClr val="FFC000"/>
                </a:solidFill>
              </a:rPr>
              <a:t>223</a:t>
            </a:r>
          </a:p>
          <a:p>
            <a:pPr marL="514350" indent="-514350">
              <a:lnSpc>
                <a:spcPts val="900"/>
              </a:lnSpc>
              <a:buNone/>
            </a:pPr>
            <a:r>
              <a:rPr lang="ru-RU" dirty="0" smtClean="0">
                <a:solidFill>
                  <a:srgbClr val="FFC000"/>
                </a:solidFill>
              </a:rPr>
              <a:t>   +</a:t>
            </a:r>
          </a:p>
          <a:p>
            <a:pPr marL="514350" indent="-514350">
              <a:lnSpc>
                <a:spcPts val="2000"/>
              </a:lnSpc>
              <a:buNone/>
            </a:pPr>
            <a:r>
              <a:rPr lang="ru-RU" dirty="0" smtClean="0">
                <a:solidFill>
                  <a:srgbClr val="FFC000"/>
                </a:solidFill>
              </a:rPr>
              <a:t>      </a:t>
            </a:r>
            <a:r>
              <a:rPr lang="ru-RU" u="sng" dirty="0" smtClean="0">
                <a:solidFill>
                  <a:srgbClr val="FFC000"/>
                </a:solidFill>
              </a:rPr>
              <a:t>354</a:t>
            </a:r>
          </a:p>
          <a:p>
            <a:pPr marL="514350" indent="-514350">
              <a:lnSpc>
                <a:spcPts val="2000"/>
              </a:lnSpc>
              <a:buNone/>
            </a:pPr>
            <a:r>
              <a:rPr lang="ru-RU" dirty="0" smtClean="0">
                <a:solidFill>
                  <a:srgbClr val="FFC000"/>
                </a:solidFill>
              </a:rPr>
              <a:t>      577 (</a:t>
            </a:r>
            <a:r>
              <a:rPr lang="ru-RU" dirty="0" err="1" smtClean="0">
                <a:solidFill>
                  <a:srgbClr val="FFC000"/>
                </a:solidFill>
              </a:rPr>
              <a:t>з</a:t>
            </a:r>
            <a:r>
              <a:rPr lang="ru-RU" dirty="0" smtClean="0">
                <a:solidFill>
                  <a:srgbClr val="FFC000"/>
                </a:solidFill>
              </a:rPr>
              <a:t>.) – всего.</a:t>
            </a:r>
          </a:p>
          <a:p>
            <a:pPr marL="514350" indent="-514350">
              <a:lnSpc>
                <a:spcPts val="2000"/>
              </a:lnSpc>
              <a:buNone/>
            </a:pPr>
            <a:endParaRPr lang="ru-RU" dirty="0" smtClean="0">
              <a:solidFill>
                <a:srgbClr val="FFC000"/>
              </a:solidFill>
            </a:endParaRPr>
          </a:p>
          <a:p>
            <a:pPr marL="514350" indent="-514350">
              <a:lnSpc>
                <a:spcPts val="1000"/>
              </a:lnSpc>
              <a:buAutoNum type="arabicParenR" startAt="2"/>
            </a:pPr>
            <a:r>
              <a:rPr lang="ru-RU" dirty="0" smtClean="0">
                <a:solidFill>
                  <a:srgbClr val="FFC000"/>
                </a:solidFill>
              </a:rPr>
              <a:t>354</a:t>
            </a:r>
          </a:p>
          <a:p>
            <a:pPr marL="514350" indent="-514350">
              <a:lnSpc>
                <a:spcPts val="1000"/>
              </a:lnSpc>
              <a:buNone/>
            </a:pPr>
            <a:r>
              <a:rPr lang="ru-RU" dirty="0" smtClean="0">
                <a:solidFill>
                  <a:srgbClr val="FFC000"/>
                </a:solidFill>
              </a:rPr>
              <a:t>    -</a:t>
            </a:r>
          </a:p>
          <a:p>
            <a:pPr marL="514350" indent="-514350">
              <a:lnSpc>
                <a:spcPts val="2000"/>
              </a:lnSpc>
              <a:buNone/>
            </a:pPr>
            <a:r>
              <a:rPr lang="ru-RU" dirty="0" smtClean="0">
                <a:solidFill>
                  <a:srgbClr val="FFC000"/>
                </a:solidFill>
              </a:rPr>
              <a:t>      </a:t>
            </a:r>
            <a:r>
              <a:rPr lang="ru-RU" u="sng" dirty="0" smtClean="0">
                <a:solidFill>
                  <a:srgbClr val="FFC000"/>
                </a:solidFill>
              </a:rPr>
              <a:t>223</a:t>
            </a:r>
          </a:p>
          <a:p>
            <a:pPr marL="514350" indent="-514350">
              <a:lnSpc>
                <a:spcPts val="2000"/>
              </a:lnSpc>
              <a:buNone/>
            </a:pPr>
            <a:r>
              <a:rPr lang="ru-RU" dirty="0" smtClean="0">
                <a:solidFill>
                  <a:srgbClr val="FFC000"/>
                </a:solidFill>
              </a:rPr>
              <a:t>      131 (</a:t>
            </a:r>
            <a:r>
              <a:rPr lang="ru-RU" dirty="0" err="1" smtClean="0">
                <a:solidFill>
                  <a:srgbClr val="FFC000"/>
                </a:solidFill>
              </a:rPr>
              <a:t>з</a:t>
            </a:r>
            <a:r>
              <a:rPr lang="ru-RU" dirty="0" smtClean="0">
                <a:solidFill>
                  <a:srgbClr val="FFC000"/>
                </a:solidFill>
              </a:rPr>
              <a:t>.) – на столько больше у Коли.</a:t>
            </a:r>
            <a:endParaRPr lang="ru-RU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t="-4000" r="-3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Ответ: 577 звезд, Коля насчитал больше на 131 звезду. </a:t>
            </a:r>
            <a:endParaRPr lang="ru-RU" sz="40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/>
              <a:t>Рефлексия</a:t>
            </a:r>
            <a:endParaRPr lang="ru-RU" b="1" dirty="0"/>
          </a:p>
        </p:txBody>
      </p:sp>
      <p:sp>
        <p:nvSpPr>
          <p:cNvPr id="19458" name="Содержимое 2"/>
          <p:cNvSpPr>
            <a:spLocks noGrp="1"/>
          </p:cNvSpPr>
          <p:nvPr>
            <p:ph idx="4294967295"/>
          </p:nvPr>
        </p:nvSpPr>
        <p:spPr>
          <a:xfrm>
            <a:off x="457200" y="1214438"/>
            <a:ext cx="8229600" cy="4911725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ru-RU" b="1" dirty="0" smtClean="0">
                <a:solidFill>
                  <a:srgbClr val="FFFF00"/>
                </a:solidFill>
                <a:latin typeface="Franklin Gothic Book" charset="0"/>
              </a:rPr>
              <a:t> </a:t>
            </a:r>
            <a:r>
              <a:rPr lang="ru-RU" b="1" dirty="0">
                <a:solidFill>
                  <a:srgbClr val="FFFF00"/>
                </a:solidFill>
                <a:latin typeface="Franklin Gothic Book" charset="0"/>
              </a:rPr>
              <a:t> </a:t>
            </a:r>
            <a:r>
              <a:rPr lang="ru-RU" b="1" i="1" dirty="0" smtClean="0"/>
              <a:t>1.  Сегодня   я     узнал… </a:t>
            </a:r>
            <a:endParaRPr lang="ru-RU" dirty="0" smtClean="0"/>
          </a:p>
          <a:p>
            <a:pPr lvl="0">
              <a:buNone/>
            </a:pPr>
            <a:r>
              <a:rPr lang="ru-RU" b="1" i="1" dirty="0" smtClean="0"/>
              <a:t>2. Я понял, что... </a:t>
            </a:r>
            <a:endParaRPr lang="ru-RU" dirty="0" smtClean="0"/>
          </a:p>
          <a:p>
            <a:pPr lvl="0">
              <a:buNone/>
            </a:pPr>
            <a:r>
              <a:rPr lang="ru-RU" b="1" i="1" dirty="0" smtClean="0"/>
              <a:t>3.  Было   трудно… </a:t>
            </a:r>
            <a:endParaRPr lang="ru-RU" dirty="0" smtClean="0"/>
          </a:p>
          <a:p>
            <a:pPr lvl="0">
              <a:buNone/>
            </a:pPr>
            <a:r>
              <a:rPr lang="ru-RU" b="1" i="1" dirty="0" smtClean="0"/>
              <a:t>4.  Меня удивило... </a:t>
            </a:r>
            <a:endParaRPr lang="ru-RU" dirty="0" smtClean="0"/>
          </a:p>
          <a:p>
            <a:pPr lvl="0">
              <a:buNone/>
            </a:pPr>
            <a:r>
              <a:rPr lang="ru-RU" b="1" i="1" dirty="0" smtClean="0"/>
              <a:t>5. Мне захотелось рассказать об этом...</a:t>
            </a:r>
            <a:endParaRPr lang="ru-RU" dirty="0" smtClean="0"/>
          </a:p>
          <a:p>
            <a:pPr>
              <a:buNone/>
            </a:pPr>
            <a:r>
              <a:rPr lang="ru-RU" b="1" i="1" dirty="0" smtClean="0">
                <a:solidFill>
                  <a:srgbClr val="FFC000"/>
                </a:solidFill>
              </a:rPr>
              <a:t> </a:t>
            </a:r>
            <a:endParaRPr lang="ru-RU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94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57298"/>
            <a:ext cx="8229600" cy="1214446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Домашнее задание: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500306"/>
            <a:ext cx="8229600" cy="3625857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№5, №9 на стр.88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WordArt 4" descr="Частый вертикальный"/>
          <p:cNvSpPr>
            <a:spLocks noChangeArrowheads="1" noChangeShapeType="1" noTextEdit="1"/>
          </p:cNvSpPr>
          <p:nvPr/>
        </p:nvSpPr>
        <p:spPr bwMode="auto">
          <a:xfrm>
            <a:off x="1042988" y="2276475"/>
            <a:ext cx="7489825" cy="4319588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ru-RU" sz="60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Молодцы!</a:t>
            </a:r>
          </a:p>
        </p:txBody>
      </p:sp>
      <p:pic>
        <p:nvPicPr>
          <p:cNvPr id="15365" name="Picture 5" descr="school10-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571500"/>
            <a:ext cx="2409825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vpr.sdamgia.ru/formula/svg/ba/bae281b0ac6bb9533bcdb6abffaaf9c2.svg"/>
          <p:cNvSpPr>
            <a:spLocks noChangeAspect="1" noChangeArrowheads="1"/>
          </p:cNvSpPr>
          <p:nvPr/>
        </p:nvSpPr>
        <p:spPr bwMode="auto">
          <a:xfrm>
            <a:off x="274161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http://mtdata.ru/u16/photo8B46/20171891970-0/original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Первый полет в космос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Первый полет в космос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2228850" y="1714500"/>
            <a:ext cx="468630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274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2749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5274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 fullScrn="1"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1196752"/>
            <a:ext cx="835824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39750" algn="just"/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Вылет – 9ч 07 мин</a:t>
            </a:r>
          </a:p>
          <a:p>
            <a:pPr indent="539750" algn="just"/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Время в полете- 108 мин</a:t>
            </a:r>
          </a:p>
          <a:p>
            <a:pPr indent="539750" algn="just"/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Прибытие на Землю - ?</a:t>
            </a:r>
          </a:p>
          <a:p>
            <a:pPr indent="539750" algn="just"/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108 мин = 1ч 48 мин</a:t>
            </a:r>
          </a:p>
          <a:p>
            <a:pPr indent="539750" algn="just"/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9ч 07 мин+1ч 48мин = 10ч 55 мин</a:t>
            </a:r>
            <a:endParaRPr lang="ru-RU" sz="4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127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 добрый путь!</a:t>
            </a:r>
            <a:endParaRPr lang="ru-RU" b="1" dirty="0"/>
          </a:p>
        </p:txBody>
      </p:sp>
      <p:pic>
        <p:nvPicPr>
          <p:cNvPr id="4" name="Содержимое 3" descr="i.jpe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14414" y="1785926"/>
            <a:ext cx="2667019" cy="2000264"/>
          </a:xfrm>
        </p:spPr>
      </p:pic>
      <p:pic>
        <p:nvPicPr>
          <p:cNvPr id="5" name="Рисунок 4" descr="f016a74ffeb906a2f0b58852181abde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4810" y="1571612"/>
            <a:ext cx="4476748" cy="44767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C000"/>
                </a:solidFill>
              </a:rPr>
              <a:t>Первая планета:</a:t>
            </a:r>
            <a:endParaRPr lang="ru-RU" b="1" dirty="0">
              <a:solidFill>
                <a:srgbClr val="FFC000"/>
              </a:solidFill>
            </a:endParaRPr>
          </a:p>
        </p:txBody>
      </p:sp>
      <p:pic>
        <p:nvPicPr>
          <p:cNvPr id="7" name="Содержимое 6" descr="how-to-draw-a-planet-step-2_1_000000035559_4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09018" y="1600200"/>
            <a:ext cx="4525963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Найди лишнее число: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  <a:buFont typeface="Arial" charset="0"/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76, 53, 423, 27, 99, 31, 52, 48  </a:t>
            </a:r>
          </a:p>
          <a:p>
            <a:pPr>
              <a:lnSpc>
                <a:spcPct val="110000"/>
              </a:lnSpc>
              <a:buFont typeface="Arial" charset="0"/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423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 </a:t>
            </a:r>
          </a:p>
          <a:p>
            <a:pPr>
              <a:lnSpc>
                <a:spcPct val="110000"/>
              </a:lnSpc>
              <a:buFont typeface="Arial" charset="0"/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548, 460, 752, 300, 76, 600, 953</a:t>
            </a:r>
          </a:p>
          <a:p>
            <a:pPr>
              <a:lnSpc>
                <a:spcPct val="110000"/>
              </a:lnSpc>
              <a:buFont typeface="Arial" charset="0"/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76</a:t>
            </a:r>
          </a:p>
          <a:p>
            <a:pPr>
              <a:lnSpc>
                <a:spcPct val="110000"/>
              </a:lnSpc>
              <a:buFont typeface="Arial" charset="0"/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300, 100, 546, 700, 900, 200, 800</a:t>
            </a:r>
          </a:p>
          <a:p>
            <a:pPr>
              <a:lnSpc>
                <a:spcPct val="110000"/>
              </a:lnSpc>
              <a:buFont typeface="Arial" charset="0"/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546</a:t>
            </a:r>
          </a:p>
          <a:p>
            <a:pPr>
              <a:lnSpc>
                <a:spcPct val="110000"/>
              </a:lnSpc>
              <a:buFont typeface="Arial" charset="0"/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854, 246, 927, 400, 299, 762, 127</a:t>
            </a:r>
          </a:p>
          <a:p>
            <a:pPr>
              <a:lnSpc>
                <a:spcPct val="110000"/>
              </a:lnSpc>
              <a:buFont typeface="Arial" charset="0"/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400</a:t>
            </a:r>
          </a:p>
          <a:p>
            <a:pPr>
              <a:lnSpc>
                <a:spcPct val="110000"/>
              </a:lnSpc>
              <a:buFont typeface="Arial" charset="0"/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325, 121, 102, 534, 873, 689</a:t>
            </a:r>
          </a:p>
          <a:p>
            <a:pPr>
              <a:lnSpc>
                <a:spcPct val="110000"/>
              </a:lnSpc>
              <a:buFont typeface="Arial" charset="0"/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>
            <a:normAutofit/>
          </a:bodyPr>
          <a:lstStyle/>
          <a:p>
            <a:r>
              <a:rPr lang="ru-RU" dirty="0" smtClean="0"/>
              <a:t>Убери лишние числа: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34023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800" b="1" dirty="0" smtClean="0">
                <a:solidFill>
                  <a:schemeClr val="tx2"/>
                </a:solidFill>
                <a:latin typeface="Times New Roman" pitchFamily="18" charset="0"/>
              </a:rPr>
              <a:t>546 </a:t>
            </a:r>
          </a:p>
          <a:p>
            <a:pPr>
              <a:buNone/>
            </a:pPr>
            <a:r>
              <a:rPr lang="ru-RU" sz="4800" b="1" dirty="0" smtClean="0">
                <a:solidFill>
                  <a:schemeClr val="tx2"/>
                </a:solidFill>
                <a:latin typeface="Times New Roman" pitchFamily="18" charset="0"/>
              </a:rPr>
              <a:t>423  </a:t>
            </a:r>
          </a:p>
          <a:p>
            <a:pPr>
              <a:buNone/>
            </a:pPr>
            <a:r>
              <a:rPr lang="ru-RU" sz="4800" b="1" dirty="0" smtClean="0">
                <a:solidFill>
                  <a:schemeClr val="tx2"/>
                </a:solidFill>
                <a:latin typeface="Times New Roman" pitchFamily="18" charset="0"/>
              </a:rPr>
              <a:t>400   </a:t>
            </a:r>
          </a:p>
          <a:p>
            <a:pPr>
              <a:buNone/>
            </a:pPr>
            <a:r>
              <a:rPr lang="ru-RU" sz="4800" b="1" dirty="0" smtClean="0">
                <a:solidFill>
                  <a:schemeClr val="tx2"/>
                </a:solidFill>
                <a:latin typeface="Times New Roman" pitchFamily="18" charset="0"/>
              </a:rPr>
              <a:t>102  </a:t>
            </a:r>
          </a:p>
          <a:p>
            <a:pPr>
              <a:buNone/>
            </a:pPr>
            <a:r>
              <a:rPr lang="ru-RU" sz="4800" b="1" dirty="0" smtClean="0">
                <a:solidFill>
                  <a:schemeClr val="tx2"/>
                </a:solidFill>
                <a:latin typeface="Times New Roman" pitchFamily="18" charset="0"/>
              </a:rPr>
              <a:t> 76</a:t>
            </a:r>
          </a:p>
          <a:p>
            <a:pPr>
              <a:buNone/>
            </a:pPr>
            <a:endParaRPr lang="ru-RU" sz="2800" dirty="0">
              <a:solidFill>
                <a:schemeClr val="tx2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00298" y="2714620"/>
            <a:ext cx="2786082" cy="21431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3629 -0.18889 " pathEditMode="relative" ptsTypes="AA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283 -0.07338 " pathEditMode="relative" ptsTypes="AA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Представь в виде суммы разрядных слагаемых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6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6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6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6     </a:t>
            </a:r>
            <a:r>
              <a:rPr lang="ru-RU" sz="6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6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6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pPr>
              <a:buNone/>
            </a:pP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4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4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500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ru-RU" sz="4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40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ru-RU" sz="4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  <a:p>
            <a:pPr>
              <a:buNone/>
            </a:pP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 сот. </a:t>
            </a:r>
            <a:r>
              <a:rPr lang="ru-RU" sz="4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4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дес</a:t>
            </a:r>
            <a:r>
              <a:rPr lang="ru-RU" sz="4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4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6 ед.</a:t>
            </a:r>
            <a:endParaRPr lang="ru-RU" sz="4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</a:t>
            </a: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4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4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400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20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4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pPr>
              <a:buNone/>
            </a:pPr>
            <a:r>
              <a:rPr lang="ru-RU" sz="4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                </a:t>
            </a: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 сот. </a:t>
            </a:r>
            <a:r>
              <a:rPr lang="ru-RU" sz="4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4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дес</a:t>
            </a:r>
            <a:r>
              <a:rPr lang="ru-RU" sz="4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3ед.</a:t>
            </a:r>
            <a:endParaRPr lang="ru-RU" sz="44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504</TotalTime>
  <Words>706</Words>
  <Application>Microsoft Office PowerPoint</Application>
  <PresentationFormat>Экран (4:3)</PresentationFormat>
  <Paragraphs>254</Paragraphs>
  <Slides>25</Slides>
  <Notes>0</Notes>
  <HiddenSlides>0</HiddenSlides>
  <MMClips>3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0" baseType="lpstr">
      <vt:lpstr>Arial</vt:lpstr>
      <vt:lpstr>Calibri</vt:lpstr>
      <vt:lpstr>Franklin Gothic Book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В добрый путь!</vt:lpstr>
      <vt:lpstr>Первая планета:</vt:lpstr>
      <vt:lpstr>Найди лишнее число:</vt:lpstr>
      <vt:lpstr>Убери лишние числа:</vt:lpstr>
      <vt:lpstr>Представь в виде суммы разрядных слагаемых</vt:lpstr>
      <vt:lpstr>Вторая планета:</vt:lpstr>
      <vt:lpstr>Тема урока:</vt:lpstr>
      <vt:lpstr>Презентация PowerPoint</vt:lpstr>
      <vt:lpstr>Пошаговое решение:</vt:lpstr>
      <vt:lpstr>Алгоритм сложения:</vt:lpstr>
      <vt:lpstr>Алгоритм вычитания:</vt:lpstr>
      <vt:lpstr>Учебник:</vt:lpstr>
      <vt:lpstr>Презентация PowerPoint</vt:lpstr>
      <vt:lpstr>Третья планета:</vt:lpstr>
      <vt:lpstr>Задача:</vt:lpstr>
      <vt:lpstr>Краткая запись.</vt:lpstr>
      <vt:lpstr>Решение.</vt:lpstr>
      <vt:lpstr>Презентация PowerPoint</vt:lpstr>
      <vt:lpstr>Рефлексия</vt:lpstr>
      <vt:lpstr>Домашнее задание: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Математика</dc:title>
  <dc:creator>123</dc:creator>
  <cp:lastModifiedBy>Пользователь</cp:lastModifiedBy>
  <cp:revision>46</cp:revision>
  <dcterms:created xsi:type="dcterms:W3CDTF">2014-04-07T02:26:06Z</dcterms:created>
  <dcterms:modified xsi:type="dcterms:W3CDTF">2020-05-18T15:58:06Z</dcterms:modified>
</cp:coreProperties>
</file>