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80" r:id="rId5"/>
    <p:sldId id="258" r:id="rId6"/>
    <p:sldId id="260" r:id="rId7"/>
    <p:sldId id="262" r:id="rId8"/>
    <p:sldId id="278" r:id="rId9"/>
    <p:sldId id="281" r:id="rId10"/>
    <p:sldId id="282" r:id="rId11"/>
    <p:sldId id="284" r:id="rId12"/>
    <p:sldId id="266" r:id="rId13"/>
    <p:sldId id="263" r:id="rId14"/>
    <p:sldId id="276" r:id="rId15"/>
    <p:sldId id="277" r:id="rId16"/>
    <p:sldId id="287" r:id="rId17"/>
    <p:sldId id="268" r:id="rId18"/>
    <p:sldId id="269" r:id="rId19"/>
    <p:sldId id="272" r:id="rId20"/>
    <p:sldId id="286" r:id="rId21"/>
    <p:sldId id="290" r:id="rId22"/>
    <p:sldId id="29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123" d="100"/>
          <a:sy n="123" d="100"/>
        </p:scale>
        <p:origin x="-10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FEEF-46DB-4893-9B40-1E6C7ABDA27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FA8B-D0EC-49F7-9EC2-99376ECB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7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FEEF-46DB-4893-9B40-1E6C7ABDA27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FA8B-D0EC-49F7-9EC2-99376ECB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87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FEEF-46DB-4893-9B40-1E6C7ABDA27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FA8B-D0EC-49F7-9EC2-99376ECB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0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FEEF-46DB-4893-9B40-1E6C7ABDA27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FA8B-D0EC-49F7-9EC2-99376ECB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4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FEEF-46DB-4893-9B40-1E6C7ABDA27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FA8B-D0EC-49F7-9EC2-99376ECB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9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FEEF-46DB-4893-9B40-1E6C7ABDA27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FA8B-D0EC-49F7-9EC2-99376ECB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74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FEEF-46DB-4893-9B40-1E6C7ABDA27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FA8B-D0EC-49F7-9EC2-99376ECB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FEEF-46DB-4893-9B40-1E6C7ABDA27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FA8B-D0EC-49F7-9EC2-99376ECB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2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FEEF-46DB-4893-9B40-1E6C7ABDA27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FA8B-D0EC-49F7-9EC2-99376ECB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4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FEEF-46DB-4893-9B40-1E6C7ABDA27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FA8B-D0EC-49F7-9EC2-99376ECB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5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FEEF-46DB-4893-9B40-1E6C7ABDA27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FA8B-D0EC-49F7-9EC2-99376ECB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2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7FEEF-46DB-4893-9B40-1E6C7ABDA27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CFA8B-D0EC-49F7-9EC2-99376ECB1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1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74074"/>
            <a:ext cx="9144000" cy="79516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Каменный век</a:t>
            </a:r>
            <a:endParaRPr lang="ru-RU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803" y="1802892"/>
            <a:ext cx="10830394" cy="325221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Каменный век — древнейший и наиболее продолжительный исторический период, в течение которого основные орудия труда и оружие изготавливались главным образом из камня. Продолжительность его составляет около 2,6 млн лет — с антропогенеза (появления человека) до появления металлов. Гранью, отделяющей человека от его ближайших предков, является начало изготовления орудий труда определённых форм при помощи специальных приёмов обработки.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094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971" y="68521"/>
            <a:ext cx="5637551" cy="1325563"/>
          </a:xfrm>
        </p:spPr>
        <p:txBody>
          <a:bodyPr/>
          <a:lstStyle/>
          <a:p>
            <a:pPr algn="ctr"/>
            <a:r>
              <a:rPr lang="ru-RU" dirty="0"/>
              <a:t>Орудия и техника изготовления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745" y="1394084"/>
            <a:ext cx="5798778" cy="54639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 smtClean="0"/>
              <a:t>Появились новые типы орудий — ручное рубило и колун-кливер, которые отличались по форме и были крупнее орудий </a:t>
            </a:r>
            <a:r>
              <a:rPr lang="ru-RU" sz="2600" dirty="0" err="1" smtClean="0"/>
              <a:t>олдувайской</a:t>
            </a:r>
            <a:r>
              <a:rPr lang="ru-RU" sz="2600" dirty="0" smtClean="0"/>
              <a:t> эпохи.</a:t>
            </a:r>
          </a:p>
          <a:p>
            <a:pPr marL="0" indent="0" algn="just">
              <a:buNone/>
            </a:pPr>
            <a:r>
              <a:rPr lang="ru-RU" sz="2600" dirty="0" smtClean="0"/>
              <a:t>Ручное </a:t>
            </a:r>
            <a:r>
              <a:rPr lang="ru-RU" sz="2600" dirty="0"/>
              <a:t>рубило — крупное массивное орудие (до 35 см), сделанное из куска камня или </a:t>
            </a:r>
            <a:r>
              <a:rPr lang="ru-RU" sz="2600" dirty="0" err="1"/>
              <a:t>отщепа</a:t>
            </a:r>
            <a:r>
              <a:rPr lang="ru-RU" sz="2600" dirty="0"/>
              <a:t> методом двусторонней </a:t>
            </a:r>
            <a:r>
              <a:rPr lang="ru-RU" sz="2600" dirty="0" err="1"/>
              <a:t>оббивки</a:t>
            </a:r>
            <a:r>
              <a:rPr lang="ru-RU" sz="2600" dirty="0"/>
              <a:t>. Чаще всего оно имеет один </a:t>
            </a:r>
            <a:r>
              <a:rPr lang="ru-RU" sz="2600" dirty="0" smtClean="0"/>
              <a:t>заострённый </a:t>
            </a:r>
            <a:r>
              <a:rPr lang="ru-RU" sz="2600" dirty="0"/>
              <a:t>конец и два продольных массивных лезвия; общая форма орудия — овальная или миндалевидная.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07" y="1625392"/>
            <a:ext cx="5006816" cy="408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70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89" y="290944"/>
            <a:ext cx="4590218" cy="5373185"/>
          </a:xfrm>
        </p:spPr>
      </p:pic>
      <p:sp>
        <p:nvSpPr>
          <p:cNvPr id="2" name="Прямоугольник 1"/>
          <p:cNvSpPr/>
          <p:nvPr/>
        </p:nvSpPr>
        <p:spPr>
          <a:xfrm>
            <a:off x="595745" y="5809603"/>
            <a:ext cx="110005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1-4 — рубила; 5 — изготовление рубила; 6 — использование рубила; 7, 8 — </a:t>
            </a:r>
            <a:r>
              <a:rPr lang="ru-RU" sz="2800" dirty="0" err="1"/>
              <a:t>кливеры</a:t>
            </a:r>
            <a:r>
              <a:rPr lang="ru-RU" sz="2800" dirty="0"/>
              <a:t> (колуны)</a:t>
            </a:r>
          </a:p>
        </p:txBody>
      </p:sp>
    </p:spTree>
    <p:extLst>
      <p:ext uri="{BB962C8B-B14F-4D97-AF65-F5344CB8AC3E}">
        <p14:creationId xmlns:p14="http://schemas.microsoft.com/office/powerpoint/2010/main" val="1414756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Расселение на Северном Кавказе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41018"/>
            <a:ext cx="10515600" cy="3670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На Северном Кавказе древний человек появился ещё в эпоху нижнего палеолита, о чём свидетельствовали архаичные каменные изделия, найденные в карьере Цимбал на Тамани и в урочище </a:t>
            </a:r>
            <a:r>
              <a:rPr lang="ru-RU" dirty="0" err="1" smtClean="0"/>
              <a:t>Игнатенков</a:t>
            </a:r>
            <a:r>
              <a:rPr lang="ru-RU" dirty="0" smtClean="0"/>
              <a:t> куток близ ст. Саратовской на р. </a:t>
            </a:r>
            <a:r>
              <a:rPr lang="ru-RU" dirty="0" err="1" smtClean="0"/>
              <a:t>Псекупс</a:t>
            </a:r>
            <a:r>
              <a:rPr lang="ru-RU" dirty="0" smtClean="0"/>
              <a:t> (бассейн Кубани). Геологический возраст наиболее древнего слоя пещеры Треугольный грот указывает на то, что первоначальное заселение Северного Кавказа произошло около 700-600 тыс. лет назад.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703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49" y="383314"/>
            <a:ext cx="5637551" cy="785920"/>
          </a:xfrm>
        </p:spPr>
        <p:txBody>
          <a:bodyPr/>
          <a:lstStyle/>
          <a:p>
            <a:pPr algn="ctr"/>
            <a:r>
              <a:rPr lang="ru-RU" dirty="0" smtClean="0"/>
              <a:t>Стоянки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575" y="1394084"/>
            <a:ext cx="6049947" cy="54639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 smtClean="0"/>
              <a:t>Стоянки </a:t>
            </a:r>
            <a:r>
              <a:rPr lang="ru-RU" sz="2600" dirty="0" err="1" smtClean="0"/>
              <a:t>мустьерской</a:t>
            </a:r>
            <a:r>
              <a:rPr lang="ru-RU" sz="2600" dirty="0" smtClean="0"/>
              <a:t> культуры известны в </a:t>
            </a:r>
            <a:r>
              <a:rPr lang="ru-RU" sz="2600" dirty="0" err="1" smtClean="0"/>
              <a:t>Выхватинцах</a:t>
            </a:r>
            <a:r>
              <a:rPr lang="ru-RU" sz="2600" dirty="0" smtClean="0"/>
              <a:t> в Молдове, на берегах Среднего Дона и Средней Волги, в Антоновке в Приазовье, на Днепровских порогах, в </a:t>
            </a:r>
            <a:r>
              <a:rPr lang="ru-RU" sz="2600" dirty="0" err="1" smtClean="0"/>
              <a:t>Усть-Канской</a:t>
            </a:r>
            <a:r>
              <a:rPr lang="ru-RU" sz="2600" dirty="0" smtClean="0"/>
              <a:t> им. Окладникова и Страшной пещерах на Алтае. Одним из опорных памятников Северной Азии является Денисова пещера в Горном Алтае.</a:t>
            </a:r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18" y="1394084"/>
            <a:ext cx="5006816" cy="375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42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49" y="383314"/>
            <a:ext cx="5637551" cy="7859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Орудия и техника их изготовления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575" y="1394084"/>
            <a:ext cx="6049947" cy="54639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/>
              <a:t>Для эпохи в целом характерно совершенствование техники расщепления камня: </a:t>
            </a:r>
            <a:r>
              <a:rPr lang="ru-RU" sz="2600" dirty="0" err="1"/>
              <a:t>мустьерские</a:t>
            </a:r>
            <a:r>
              <a:rPr lang="ru-RU" sz="2600" dirty="0"/>
              <a:t> нуклеусы очень разнообразны. Наиболее </a:t>
            </a:r>
            <a:r>
              <a:rPr lang="ru-RU" sz="2600" dirty="0" err="1"/>
              <a:t>распространенные</a:t>
            </a:r>
            <a:r>
              <a:rPr lang="ru-RU" sz="2600" dirty="0"/>
              <a:t> типы нуклеусов — дисковидные или </a:t>
            </a:r>
            <a:r>
              <a:rPr lang="ru-RU" sz="2600" dirty="0" err="1"/>
              <a:t>черепаховидные</a:t>
            </a:r>
            <a:r>
              <a:rPr lang="ru-RU" sz="2600" dirty="0"/>
              <a:t> (</a:t>
            </a:r>
            <a:r>
              <a:rPr lang="ru-RU" sz="2600" dirty="0" err="1"/>
              <a:t>леваллуазские</a:t>
            </a:r>
            <a:r>
              <a:rPr lang="ru-RU" sz="2600" dirty="0"/>
              <a:t>), аморфные, </a:t>
            </a:r>
            <a:r>
              <a:rPr lang="ru-RU" sz="2600" dirty="0" err="1"/>
              <a:t>протопризматические</a:t>
            </a:r>
            <a:r>
              <a:rPr lang="ru-RU" sz="2600" dirty="0"/>
              <a:t>. Основные виды заготовок, получаемых при расщеплении нуклеусов, — </a:t>
            </a:r>
            <a:r>
              <a:rPr lang="ru-RU" sz="2600" dirty="0" err="1"/>
              <a:t>отщепы</a:t>
            </a:r>
            <a:r>
              <a:rPr lang="ru-RU" sz="2600" dirty="0"/>
              <a:t> и пластины.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77" y="1684842"/>
            <a:ext cx="5073914" cy="34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89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72" y="224853"/>
            <a:ext cx="6334066" cy="6408294"/>
          </a:xfrm>
        </p:spPr>
      </p:pic>
      <p:sp>
        <p:nvSpPr>
          <p:cNvPr id="2" name="Прямоугольник 1"/>
          <p:cNvSpPr/>
          <p:nvPr/>
        </p:nvSpPr>
        <p:spPr>
          <a:xfrm>
            <a:off x="450273" y="797510"/>
            <a:ext cx="53894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 — </a:t>
            </a:r>
            <a:r>
              <a:rPr lang="ru-RU" sz="2800" dirty="0" err="1"/>
              <a:t>подпризматический</a:t>
            </a:r>
            <a:r>
              <a:rPr lang="ru-RU" sz="2800" dirty="0"/>
              <a:t> нуклеус; </a:t>
            </a:r>
            <a:endParaRPr lang="ru-RU" sz="2800" dirty="0" smtClean="0"/>
          </a:p>
          <a:p>
            <a:r>
              <a:rPr lang="ru-RU" sz="2800" dirty="0" smtClean="0"/>
              <a:t>2 </a:t>
            </a:r>
            <a:r>
              <a:rPr lang="ru-RU" sz="2800" dirty="0"/>
              <a:t>— дисковидный (</a:t>
            </a:r>
            <a:r>
              <a:rPr lang="ru-RU" sz="2800" dirty="0" err="1"/>
              <a:t>леваллуазский</a:t>
            </a:r>
            <a:r>
              <a:rPr lang="ru-RU" sz="2800" dirty="0"/>
              <a:t>) </a:t>
            </a:r>
            <a:r>
              <a:rPr lang="ru-RU" sz="2800" dirty="0" smtClean="0"/>
              <a:t>нуклеус;</a:t>
            </a:r>
          </a:p>
          <a:p>
            <a:r>
              <a:rPr lang="ru-RU" sz="2800" dirty="0" smtClean="0"/>
              <a:t>3 </a:t>
            </a:r>
            <a:r>
              <a:rPr lang="ru-RU" sz="2800" dirty="0"/>
              <a:t>— скребок; </a:t>
            </a:r>
            <a:endParaRPr lang="ru-RU" sz="2800" dirty="0" smtClean="0"/>
          </a:p>
          <a:p>
            <a:r>
              <a:rPr lang="ru-RU" sz="2800" dirty="0" smtClean="0"/>
              <a:t>4</a:t>
            </a:r>
            <a:r>
              <a:rPr lang="ru-RU" sz="2800" dirty="0"/>
              <a:t>, 5 — остроконечники; </a:t>
            </a:r>
            <a:endParaRPr lang="ru-RU" sz="2800" dirty="0" smtClean="0"/>
          </a:p>
          <a:p>
            <a:r>
              <a:rPr lang="ru-RU" sz="2800" dirty="0" smtClean="0"/>
              <a:t>6 </a:t>
            </a:r>
            <a:r>
              <a:rPr lang="ru-RU" sz="2800" dirty="0"/>
              <a:t>— </a:t>
            </a:r>
            <a:r>
              <a:rPr lang="ru-RU" sz="2800" dirty="0" err="1"/>
              <a:t>бифас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7 </a:t>
            </a:r>
            <a:r>
              <a:rPr lang="ru-RU" sz="2800" dirty="0"/>
              <a:t>— использование </a:t>
            </a:r>
            <a:r>
              <a:rPr lang="ru-RU" sz="2800" dirty="0" smtClean="0"/>
              <a:t>остроконечника;</a:t>
            </a:r>
          </a:p>
          <a:p>
            <a:r>
              <a:rPr lang="ru-RU" sz="2800" dirty="0" smtClean="0"/>
              <a:t>8 </a:t>
            </a:r>
            <a:r>
              <a:rPr lang="ru-RU" sz="2800" dirty="0"/>
              <a:t>— скребло;</a:t>
            </a:r>
          </a:p>
          <a:p>
            <a:r>
              <a:rPr lang="ru-RU" sz="2800" dirty="0"/>
              <a:t>9 — </a:t>
            </a:r>
            <a:r>
              <a:rPr lang="ru-RU" sz="2800" dirty="0" smtClean="0"/>
              <a:t>резец;</a:t>
            </a:r>
          </a:p>
          <a:p>
            <a:r>
              <a:rPr lang="ru-RU" sz="2800" dirty="0" smtClean="0"/>
              <a:t>10 </a:t>
            </a:r>
            <a:r>
              <a:rPr lang="ru-RU" sz="2800" dirty="0"/>
              <a:t>— острие</a:t>
            </a:r>
          </a:p>
        </p:txBody>
      </p:sp>
    </p:spTree>
    <p:extLst>
      <p:ext uri="{BB962C8B-B14F-4D97-AF65-F5344CB8AC3E}">
        <p14:creationId xmlns:p14="http://schemas.microsoft.com/office/powerpoint/2010/main" val="2560973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19" y="367628"/>
            <a:ext cx="9406761" cy="612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17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49" y="383314"/>
            <a:ext cx="5637551" cy="785920"/>
          </a:xfrm>
        </p:spPr>
        <p:txBody>
          <a:bodyPr/>
          <a:lstStyle/>
          <a:p>
            <a:pPr algn="ctr"/>
            <a:r>
              <a:rPr lang="en-US" dirty="0" smtClean="0"/>
              <a:t>Homo erectus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576" y="1394084"/>
            <a:ext cx="6302480" cy="54639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 err="1" smtClean="0"/>
              <a:t>Эректус</a:t>
            </a:r>
            <a:r>
              <a:rPr lang="ru-RU" sz="2600" dirty="0" smtClean="0"/>
              <a:t>, или человек прямоходящий, существовал 1 </a:t>
            </a:r>
            <a:r>
              <a:rPr lang="ru-RU" sz="2600" dirty="0"/>
              <a:t>млн. </a:t>
            </a:r>
            <a:r>
              <a:rPr lang="ru-RU" sz="2600" dirty="0" smtClean="0"/>
              <a:t>— </a:t>
            </a:r>
            <a:r>
              <a:rPr lang="ru-RU" sz="2600" dirty="0"/>
              <a:t>300 лет назад. </a:t>
            </a:r>
            <a:r>
              <a:rPr lang="ru-RU" sz="2600" dirty="0" smtClean="0"/>
              <a:t>Своё </a:t>
            </a:r>
            <a:r>
              <a:rPr lang="ru-RU" sz="2600" dirty="0"/>
              <a:t>название получил от окончательного перехода к прямой ходьбе</a:t>
            </a:r>
            <a:r>
              <a:rPr lang="ru-RU" sz="2600" dirty="0" smtClean="0"/>
              <a:t>.</a:t>
            </a:r>
          </a:p>
          <a:p>
            <a:pPr marL="0" indent="0" algn="just">
              <a:buNone/>
            </a:pPr>
            <a:r>
              <a:rPr lang="ru-RU" sz="2600" dirty="0"/>
              <a:t>Эти гоминиды продолжали расселение по планете, достигнув на востоке Индонезии, а на западе </a:t>
            </a:r>
            <a:r>
              <a:rPr lang="ru-RU" sz="2600" dirty="0" smtClean="0"/>
              <a:t>— </a:t>
            </a:r>
            <a:r>
              <a:rPr lang="ru-RU" sz="2600" dirty="0"/>
              <a:t>Испании. При этом население, судя по всему, концентрировалось в южных областях и не выходило за пределы субтропического пояса</a:t>
            </a:r>
            <a:r>
              <a:rPr lang="ru-RU" sz="2600" dirty="0" smtClean="0"/>
              <a:t>.</a:t>
            </a:r>
            <a:endParaRPr lang="ru-RU" sz="2600" dirty="0"/>
          </a:p>
          <a:p>
            <a:pPr marL="0" indent="0" algn="just">
              <a:buNone/>
            </a:pPr>
            <a:r>
              <a:rPr lang="ru-RU" sz="2600" dirty="0"/>
              <a:t>Создатели ранней и средней ашельской культуры.</a:t>
            </a:r>
            <a:endParaRPr lang="ru-RU" sz="26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63" y="501127"/>
            <a:ext cx="3202084" cy="585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09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49" y="383314"/>
            <a:ext cx="11304060" cy="78592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Особенности человека прямоходящего: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449" y="1586572"/>
            <a:ext cx="11019952" cy="48765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b="1" dirty="0" smtClean="0"/>
              <a:t>–</a:t>
            </a:r>
            <a:r>
              <a:rPr lang="ru-RU" sz="2600" dirty="0" smtClean="0"/>
              <a:t> обладал </a:t>
            </a:r>
            <a:r>
              <a:rPr lang="ru-RU" sz="2600" dirty="0"/>
              <a:t>умением речи и абстрактно мыслить;</a:t>
            </a:r>
          </a:p>
          <a:p>
            <a:pPr marL="0" indent="0" algn="just">
              <a:buNone/>
            </a:pPr>
            <a:r>
              <a:rPr lang="ru-RU" sz="2600" b="1" dirty="0" smtClean="0"/>
              <a:t>–</a:t>
            </a:r>
            <a:r>
              <a:rPr lang="ru-RU" sz="2600" dirty="0" smtClean="0"/>
              <a:t> умел </a:t>
            </a:r>
            <a:r>
              <a:rPr lang="ru-RU" sz="2600" dirty="0"/>
              <a:t>создавать достаточно сложные предметы труда, обращаться с </a:t>
            </a:r>
            <a:r>
              <a:rPr lang="ru-RU" sz="2600" dirty="0" smtClean="0"/>
              <a:t>огнём. </a:t>
            </a:r>
            <a:r>
              <a:rPr lang="ru-RU" sz="2600" dirty="0"/>
              <a:t>Существует предположение, что прямоходящий человек мог добывать огонь самостоятельно;</a:t>
            </a:r>
          </a:p>
          <a:p>
            <a:pPr marL="0" indent="0" algn="just">
              <a:buNone/>
            </a:pPr>
            <a:r>
              <a:rPr lang="ru-RU" sz="2600" b="1" dirty="0" smtClean="0"/>
              <a:t>–</a:t>
            </a:r>
            <a:r>
              <a:rPr lang="ru-RU" sz="2600" dirty="0" smtClean="0"/>
              <a:t> внешним </a:t>
            </a:r>
            <a:r>
              <a:rPr lang="ru-RU" sz="2600" dirty="0"/>
              <a:t>видом напоминает черты современных людей. Однако имеются значительные отличия: стенки черепа достаточно толстые, лобная кость располагается ниже и имеет массивные надглазные выступы. </a:t>
            </a:r>
            <a:r>
              <a:rPr lang="ru-RU" sz="2600" dirty="0" smtClean="0"/>
              <a:t>Тяжёлая </a:t>
            </a:r>
            <a:r>
              <a:rPr lang="ru-RU" sz="2600" dirty="0"/>
              <a:t>нижняя челюсть более крупная, а подбородочный выступ почти незаметен;</a:t>
            </a:r>
          </a:p>
          <a:p>
            <a:pPr marL="0" indent="0" algn="just">
              <a:buNone/>
            </a:pPr>
            <a:r>
              <a:rPr lang="ru-RU" sz="2600" b="1" dirty="0" smtClean="0"/>
              <a:t>–</a:t>
            </a:r>
            <a:r>
              <a:rPr lang="ru-RU" sz="2600" dirty="0" smtClean="0"/>
              <a:t> самцы </a:t>
            </a:r>
            <a:r>
              <a:rPr lang="ru-RU" sz="2600" dirty="0"/>
              <a:t>были намного крупнее самок;</a:t>
            </a:r>
          </a:p>
          <a:p>
            <a:pPr marL="0" indent="0" algn="just">
              <a:buNone/>
            </a:pPr>
            <a:r>
              <a:rPr lang="ru-RU" sz="2600" b="1" dirty="0" smtClean="0"/>
              <a:t>–</a:t>
            </a:r>
            <a:r>
              <a:rPr lang="ru-RU" sz="2600" dirty="0" smtClean="0"/>
              <a:t> рост </a:t>
            </a:r>
            <a:r>
              <a:rPr lang="ru-RU" sz="2600" dirty="0"/>
              <a:t>около 150-180 см, размер мозга увеличился до 1100 см³.</a:t>
            </a: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2649862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49" y="383314"/>
            <a:ext cx="5637551" cy="785920"/>
          </a:xfrm>
        </p:spPr>
        <p:txBody>
          <a:bodyPr/>
          <a:lstStyle/>
          <a:p>
            <a:pPr algn="ctr"/>
            <a:r>
              <a:rPr lang="ru-RU" dirty="0" smtClean="0"/>
              <a:t>Неоантропы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575" y="1394084"/>
            <a:ext cx="6468733" cy="54639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/>
              <a:t>Сравнивая с современным человеком, они практически ничем не отличались – имели аналогичные особенности скелета и черепа, туловища и конечностей. Череп немного видоизменился. В первую очередь это коснулось челюстного аппарата. Он стал менее выдающимся и меньшим в размерах. Высота черепного свода увеличилась. Мозг так же потерпел преобразования. Есть существенная разница в строении черепа </a:t>
            </a:r>
            <a:r>
              <a:rPr lang="ru-RU" sz="2600" dirty="0" smtClean="0"/>
              <a:t>неоантропа </a:t>
            </a:r>
            <a:r>
              <a:rPr lang="ru-RU" sz="2600" dirty="0"/>
              <a:t>и предшественников (палеоантропов и архантропов).</a:t>
            </a:r>
            <a:endParaRPr lang="ru-RU" sz="26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18" y="1120858"/>
            <a:ext cx="3687128" cy="461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7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Хронология каменного века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9" y="2057401"/>
            <a:ext cx="11509322" cy="4018829"/>
          </a:xfrm>
        </p:spPr>
      </p:pic>
    </p:spTree>
    <p:extLst>
      <p:ext uri="{BB962C8B-B14F-4D97-AF65-F5344CB8AC3E}">
        <p14:creationId xmlns:p14="http://schemas.microsoft.com/office/powerpoint/2010/main" val="423943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04734"/>
            <a:ext cx="9144000" cy="764499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u="sng" dirty="0" smtClean="0"/>
              <a:t>Мезолит</a:t>
            </a:r>
            <a:endParaRPr lang="ru-RU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803" y="1275518"/>
            <a:ext cx="10830394" cy="4306963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Эпоху каменного века между палеолитом и неолитом иногда называют эпипалеолитом, средним каменным веком, </a:t>
            </a:r>
            <a:r>
              <a:rPr lang="ru-RU" sz="2800" dirty="0" err="1"/>
              <a:t>голоценовым</a:t>
            </a:r>
            <a:r>
              <a:rPr lang="ru-RU" sz="2800" dirty="0"/>
              <a:t> палеолитом, но чаще всего — мезолитом. Археологические культуры и памятники мезолита относятся большинством исследователей к </a:t>
            </a:r>
            <a:r>
              <a:rPr lang="ru-RU" sz="2800" dirty="0" smtClean="0"/>
              <a:t>трём </a:t>
            </a:r>
            <a:r>
              <a:rPr lang="ru-RU" sz="2800" dirty="0"/>
              <a:t>климатическим фазам послеледникового времени: </a:t>
            </a:r>
            <a:r>
              <a:rPr lang="ru-RU" sz="2800" dirty="0" err="1"/>
              <a:t>пребореалу</a:t>
            </a:r>
            <a:r>
              <a:rPr lang="ru-RU" sz="2800" dirty="0"/>
              <a:t> — от 8,3 до 7,5/7 тыс. лет до н.э., </a:t>
            </a:r>
            <a:r>
              <a:rPr lang="ru-RU" sz="2800" dirty="0" err="1"/>
              <a:t>бореалу</a:t>
            </a:r>
            <a:r>
              <a:rPr lang="ru-RU" sz="2800" dirty="0"/>
              <a:t> — 7,5/7-6 тыс. лет до н.э. и началу атлантического периода (</a:t>
            </a:r>
            <a:r>
              <a:rPr lang="ru-RU" sz="2800" dirty="0" err="1"/>
              <a:t>атлантикума</a:t>
            </a:r>
            <a:r>
              <a:rPr lang="ru-RU" sz="2800" dirty="0"/>
              <a:t>) — 6-5,5 тыс. лет до н.э. Практически все исследователи соотносят мезолит с периодом от XX до VI, а в некоторых районах и до V тысячелетия до н.э.</a:t>
            </a:r>
          </a:p>
        </p:txBody>
      </p:sp>
    </p:spTree>
    <p:extLst>
      <p:ext uri="{BB962C8B-B14F-4D97-AF65-F5344CB8AC3E}">
        <p14:creationId xmlns:p14="http://schemas.microsoft.com/office/powerpoint/2010/main" val="277178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49" y="383314"/>
            <a:ext cx="5637551" cy="7859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Орудия и техника их изготовления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575" y="1394084"/>
            <a:ext cx="6011533" cy="54639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/>
              <a:t>Обработка камня во многом продолжила традиции палеолита. Прежде всего, развивается </a:t>
            </a:r>
            <a:r>
              <a:rPr lang="ru-RU" sz="2600" dirty="0" smtClean="0"/>
              <a:t>призма-</a:t>
            </a:r>
            <a:r>
              <a:rPr lang="ru-RU" sz="2600" dirty="0" err="1" smtClean="0"/>
              <a:t>тическая</a:t>
            </a:r>
            <a:r>
              <a:rPr lang="ru-RU" sz="2600" dirty="0" smtClean="0"/>
              <a:t> </a:t>
            </a:r>
            <a:r>
              <a:rPr lang="ru-RU" sz="2600" dirty="0"/>
              <a:t>техника раскалывания. Получение и </a:t>
            </a:r>
            <a:r>
              <a:rPr lang="ru-RU" sz="2600" dirty="0" smtClean="0"/>
              <a:t>использование </a:t>
            </a:r>
            <a:r>
              <a:rPr lang="ru-RU" sz="2600" dirty="0"/>
              <a:t>тонких </a:t>
            </a:r>
            <a:r>
              <a:rPr lang="ru-RU" sz="2600" dirty="0" err="1" smtClean="0"/>
              <a:t>микропластинок</a:t>
            </a:r>
            <a:r>
              <a:rPr lang="ru-RU" sz="2600" dirty="0" smtClean="0"/>
              <a:t> </a:t>
            </a:r>
            <a:r>
              <a:rPr lang="ru-RU" sz="2600" dirty="0"/>
              <a:t>правильных очертаний достигает в мезолите своего расцвета. Перестройка характера охоты, вызванная изменениями окружающей среды, требовала усовершенствования всех видов метательного оружия, в частности лука и </a:t>
            </a:r>
            <a:r>
              <a:rPr lang="ru-RU" sz="2600" dirty="0" smtClean="0"/>
              <a:t>стрел.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63" y="501127"/>
            <a:ext cx="3202084" cy="585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51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224853"/>
            <a:ext cx="4853619" cy="6408294"/>
          </a:xfrm>
        </p:spPr>
      </p:pic>
      <p:sp>
        <p:nvSpPr>
          <p:cNvPr id="2" name="Прямоугольник 1"/>
          <p:cNvSpPr/>
          <p:nvPr/>
        </p:nvSpPr>
        <p:spPr>
          <a:xfrm>
            <a:off x="540328" y="1012954"/>
            <a:ext cx="51123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/>
              <a:t>Костяные изделия: </a:t>
            </a:r>
            <a:endParaRPr lang="ru-RU" sz="2800" u="sng" dirty="0" smtClean="0"/>
          </a:p>
          <a:p>
            <a:r>
              <a:rPr lang="ru-RU" sz="2800" dirty="0" smtClean="0"/>
              <a:t>1 </a:t>
            </a:r>
            <a:r>
              <a:rPr lang="ru-RU" sz="2800" dirty="0"/>
              <a:t>— кинжал; </a:t>
            </a:r>
            <a:endParaRPr lang="ru-RU" sz="2800" dirty="0" smtClean="0"/>
          </a:p>
          <a:p>
            <a:r>
              <a:rPr lang="ru-RU" sz="2800" dirty="0" smtClean="0"/>
              <a:t>3-6 </a:t>
            </a:r>
            <a:r>
              <a:rPr lang="ru-RU" sz="2800" dirty="0"/>
              <a:t>— стрелы; </a:t>
            </a:r>
            <a:endParaRPr lang="ru-RU" sz="2800" dirty="0" smtClean="0"/>
          </a:p>
          <a:p>
            <a:r>
              <a:rPr lang="ru-RU" sz="2800" dirty="0" smtClean="0"/>
              <a:t>11</a:t>
            </a:r>
            <a:r>
              <a:rPr lang="ru-RU" sz="2800" dirty="0"/>
              <a:t>, 12 — </a:t>
            </a:r>
            <a:r>
              <a:rPr lang="ru-RU" sz="2800" dirty="0" smtClean="0"/>
              <a:t>гарпуны;</a:t>
            </a:r>
          </a:p>
          <a:p>
            <a:r>
              <a:rPr lang="ru-RU" sz="2800" dirty="0" smtClean="0"/>
              <a:t>13 </a:t>
            </a:r>
            <a:r>
              <a:rPr lang="ru-RU" sz="2800" dirty="0"/>
              <a:t>— струг </a:t>
            </a:r>
            <a:endParaRPr lang="ru-RU" sz="2800" dirty="0" smtClean="0"/>
          </a:p>
          <a:p>
            <a:r>
              <a:rPr lang="ru-RU" sz="2800" u="sng" dirty="0" smtClean="0"/>
              <a:t>Деревянные </a:t>
            </a:r>
            <a:r>
              <a:rPr lang="ru-RU" sz="2800" u="sng" dirty="0"/>
              <a:t>изделия: </a:t>
            </a:r>
            <a:endParaRPr lang="ru-RU" sz="2800" u="sng" dirty="0" smtClean="0"/>
          </a:p>
          <a:p>
            <a:r>
              <a:rPr lang="ru-RU" sz="2800" dirty="0" smtClean="0"/>
              <a:t>2 </a:t>
            </a:r>
            <a:r>
              <a:rPr lang="ru-RU" sz="2800" dirty="0"/>
              <a:t>— лук; </a:t>
            </a:r>
            <a:endParaRPr lang="ru-RU" sz="2800" dirty="0" smtClean="0"/>
          </a:p>
          <a:p>
            <a:r>
              <a:rPr lang="ru-RU" sz="2800" dirty="0" smtClean="0"/>
              <a:t>7 </a:t>
            </a:r>
            <a:r>
              <a:rPr lang="ru-RU" sz="2800" dirty="0"/>
              <a:t>— </a:t>
            </a:r>
            <a:r>
              <a:rPr lang="ru-RU" sz="2800" dirty="0" smtClean="0"/>
              <a:t>гарпун;</a:t>
            </a:r>
          </a:p>
          <a:p>
            <a:r>
              <a:rPr lang="ru-RU" sz="2800" dirty="0" smtClean="0"/>
              <a:t>8</a:t>
            </a:r>
            <a:r>
              <a:rPr lang="ru-RU" sz="2800" dirty="0"/>
              <a:t>, 10 — наконечники стрел;</a:t>
            </a:r>
          </a:p>
          <a:p>
            <a:r>
              <a:rPr lang="ru-RU" sz="2800" dirty="0"/>
              <a:t>9 — топор с </a:t>
            </a:r>
            <a:r>
              <a:rPr lang="ru-RU" sz="2800" dirty="0" smtClean="0"/>
              <a:t>муфтой</a:t>
            </a:r>
          </a:p>
          <a:p>
            <a:r>
              <a:rPr lang="ru-RU" sz="2800" dirty="0" smtClean="0"/>
              <a:t>из </a:t>
            </a:r>
            <a:r>
              <a:rPr lang="ru-RU" sz="2800" dirty="0"/>
              <a:t>соснового корня</a:t>
            </a:r>
          </a:p>
        </p:txBody>
      </p:sp>
    </p:spTree>
    <p:extLst>
      <p:ext uri="{BB962C8B-B14F-4D97-AF65-F5344CB8AC3E}">
        <p14:creationId xmlns:p14="http://schemas.microsoft.com/office/powerpoint/2010/main" val="25486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Периодизация палеолита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41018"/>
            <a:ext cx="10515600" cy="4105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Палеолитический период истории человечества принято делить на ряд хронологических этапов: </a:t>
            </a:r>
          </a:p>
          <a:p>
            <a:pPr marL="0" indent="0">
              <a:buSzPct val="90000"/>
              <a:buNone/>
            </a:pPr>
            <a:r>
              <a:rPr lang="ru-RU" sz="3200" b="1" dirty="0" smtClean="0"/>
              <a:t>–</a:t>
            </a:r>
            <a:r>
              <a:rPr lang="ru-RU" sz="3200" dirty="0" smtClean="0"/>
              <a:t> нижний или ранний палеолит — от 2,6 млн до 100—80 тыс. лет назад</a:t>
            </a:r>
            <a:r>
              <a:rPr lang="en-US" sz="3200" dirty="0"/>
              <a:t>;</a:t>
            </a:r>
            <a:endParaRPr lang="ru-RU" sz="3200" dirty="0" smtClean="0"/>
          </a:p>
          <a:p>
            <a:pPr marL="0" indent="0">
              <a:buSzPct val="90000"/>
              <a:buNone/>
            </a:pPr>
            <a:r>
              <a:rPr lang="ru-RU" sz="3200" b="1" dirty="0"/>
              <a:t>–</a:t>
            </a:r>
            <a:r>
              <a:rPr lang="ru-RU" sz="3200" b="1" dirty="0" smtClean="0"/>
              <a:t> </a:t>
            </a:r>
            <a:r>
              <a:rPr lang="ru-RU" sz="3200" dirty="0" smtClean="0"/>
              <a:t>средний палеолит — от 100—80 до 35—40 тыс. лет назад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pPr marL="0" indent="0">
              <a:buSzPct val="90000"/>
              <a:buNone/>
            </a:pPr>
            <a:r>
              <a:rPr lang="ru-RU" sz="3200" b="1" dirty="0" smtClean="0"/>
              <a:t>– </a:t>
            </a:r>
            <a:r>
              <a:rPr lang="ru-RU" sz="3200" dirty="0" smtClean="0"/>
              <a:t>верхний или поздний палеолит — около 40—12 тыс. лет назад.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949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04734"/>
            <a:ext cx="9144000" cy="1398157"/>
          </a:xfrm>
        </p:spPr>
        <p:txBody>
          <a:bodyPr>
            <a:normAutofit/>
          </a:bodyPr>
          <a:lstStyle/>
          <a:p>
            <a:pPr fontAlgn="base">
              <a:lnSpc>
                <a:spcPct val="80000"/>
              </a:lnSpc>
            </a:pPr>
            <a:r>
              <a:rPr lang="ru-RU" dirty="0" err="1" smtClean="0"/>
              <a:t>Олдувайская</a:t>
            </a:r>
            <a:r>
              <a:rPr lang="ru-RU" dirty="0" smtClean="0"/>
              <a:t> </a:t>
            </a:r>
            <a:r>
              <a:rPr lang="ru-RU" dirty="0"/>
              <a:t>эпоха</a:t>
            </a:r>
            <a:br>
              <a:rPr lang="ru-RU" dirty="0"/>
            </a:br>
            <a:r>
              <a:rPr lang="ru-RU" sz="4000" dirty="0"/>
              <a:t>(</a:t>
            </a:r>
            <a:r>
              <a:rPr lang="ru-RU" sz="4000" dirty="0" smtClean="0"/>
              <a:t>2,6</a:t>
            </a:r>
            <a:r>
              <a:rPr lang="en-US" sz="4000" dirty="0" smtClean="0"/>
              <a:t>–</a:t>
            </a:r>
            <a:r>
              <a:rPr lang="ru-RU" sz="4000" dirty="0" smtClean="0"/>
              <a:t>1,8 </a:t>
            </a:r>
            <a:r>
              <a:rPr lang="ru-RU" sz="4000" dirty="0"/>
              <a:t>млн лет назад)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803" y="1802891"/>
            <a:ext cx="10830394" cy="4078363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Эта эпоха получила </a:t>
            </a:r>
            <a:r>
              <a:rPr lang="ru-RU" sz="2800" dirty="0" smtClean="0"/>
              <a:t>своё </a:t>
            </a:r>
            <a:r>
              <a:rPr lang="ru-RU" sz="2800" dirty="0"/>
              <a:t>название по памятникам ущелья </a:t>
            </a:r>
            <a:r>
              <a:rPr lang="ru-RU" sz="2800" dirty="0" err="1"/>
              <a:t>Олдувай</a:t>
            </a:r>
            <a:r>
              <a:rPr lang="ru-RU" sz="2800" dirty="0"/>
              <a:t> в Кении (Восточная Африка), открытым и исследованным археологами Мери и Луисом Лики в 60-х гг. XX в. Памятники раннего этапа этой эпохи, относящиеся к </a:t>
            </a:r>
            <a:r>
              <a:rPr lang="ru-RU" sz="2800" dirty="0" err="1"/>
              <a:t>эоплейстоцену</a:t>
            </a:r>
            <a:r>
              <a:rPr lang="ru-RU" sz="2800" dirty="0"/>
              <a:t>, пока малочисленны и открыты преимущественно в Африке. В Европе обнаружен лишь один такой памятник — это грот Валлоне во Франции, однако его </a:t>
            </a:r>
            <a:r>
              <a:rPr lang="ru-RU" sz="2800" dirty="0" err="1"/>
              <a:t>раннеплейстоценовый</a:t>
            </a:r>
            <a:r>
              <a:rPr lang="ru-RU" sz="2800" dirty="0"/>
              <a:t> возраст не бесспорен. На Кавказе, в Южной Грузии, исследуется стоянка Дманиси, имеющая возраст 1,6 млн лет, на которой кроме серии каменных изделий найдена челюсть Homo </a:t>
            </a:r>
            <a:r>
              <a:rPr lang="ru-RU" sz="2800" dirty="0" err="1"/>
              <a:t>erectus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67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971" y="68521"/>
            <a:ext cx="5637551" cy="1325563"/>
          </a:xfrm>
        </p:spPr>
        <p:txBody>
          <a:bodyPr/>
          <a:lstStyle/>
          <a:p>
            <a:pPr algn="ctr"/>
            <a:r>
              <a:rPr lang="ru-RU" dirty="0" smtClean="0"/>
              <a:t>Орудия и техника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изготовления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744" y="1394084"/>
            <a:ext cx="5960007" cy="48450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олдувайской</a:t>
            </a:r>
            <a:r>
              <a:rPr lang="ru-RU" dirty="0" smtClean="0"/>
              <a:t> эпохи характерны три основных группы орудий: многогранники, </a:t>
            </a:r>
            <a:r>
              <a:rPr lang="ru-RU" dirty="0" err="1" smtClean="0"/>
              <a:t>чопперы</a:t>
            </a:r>
            <a:r>
              <a:rPr lang="ru-RU" dirty="0" smtClean="0"/>
              <a:t> и орудия на </a:t>
            </a:r>
            <a:r>
              <a:rPr lang="ru-RU" dirty="0" err="1" smtClean="0"/>
              <a:t>отщепах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i="1" dirty="0" smtClean="0"/>
              <a:t>Многогранники </a:t>
            </a:r>
            <a:r>
              <a:rPr lang="ru-RU" dirty="0" smtClean="0"/>
              <a:t>— это грубо обработанные, округлые камни с многими гранями, полученными в результате </a:t>
            </a:r>
            <a:r>
              <a:rPr lang="ru-RU" dirty="0" err="1" smtClean="0"/>
              <a:t>оббивки</a:t>
            </a:r>
            <a:r>
              <a:rPr lang="ru-RU" dirty="0" smtClean="0"/>
              <a:t>. Среди многогранников выделяются </a:t>
            </a:r>
            <a:r>
              <a:rPr lang="ru-RU" i="1" dirty="0" err="1" smtClean="0"/>
              <a:t>дискоиды</a:t>
            </a:r>
            <a:r>
              <a:rPr lang="ru-RU" dirty="0" smtClean="0"/>
              <a:t>, </a:t>
            </a:r>
            <a:r>
              <a:rPr lang="ru-RU" i="1" dirty="0" smtClean="0"/>
              <a:t>сфероиды</a:t>
            </a:r>
            <a:r>
              <a:rPr lang="ru-RU" dirty="0" smtClean="0"/>
              <a:t>, </a:t>
            </a:r>
            <a:r>
              <a:rPr lang="ru-RU" i="1" dirty="0" smtClean="0"/>
              <a:t>кубоиды</a:t>
            </a:r>
            <a:r>
              <a:rPr lang="ru-RU" dirty="0" smtClean="0"/>
              <a:t>. Предполагается, что они были ударными орудиями и служили для обработки растительной и животной пищи.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07" y="1964507"/>
            <a:ext cx="5006816" cy="292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971" y="68521"/>
            <a:ext cx="5637551" cy="1325563"/>
          </a:xfrm>
        </p:spPr>
        <p:txBody>
          <a:bodyPr/>
          <a:lstStyle/>
          <a:p>
            <a:pPr algn="ctr"/>
            <a:r>
              <a:rPr lang="ru-RU" dirty="0"/>
              <a:t>Орудия и техника изготовления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744" y="1394084"/>
            <a:ext cx="5960007" cy="48450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i="1" dirty="0" err="1" smtClean="0"/>
              <a:t>Чопперы</a:t>
            </a:r>
            <a:r>
              <a:rPr lang="ru-RU" sz="2600" i="1" dirty="0" smtClean="0"/>
              <a:t> </a:t>
            </a:r>
            <a:r>
              <a:rPr lang="ru-RU" sz="2600" dirty="0" smtClean="0"/>
              <a:t>и </a:t>
            </a:r>
            <a:r>
              <a:rPr lang="ru-RU" sz="2600" i="1" dirty="0" err="1" smtClean="0"/>
              <a:t>чоппинги</a:t>
            </a:r>
            <a:r>
              <a:rPr lang="ru-RU" sz="2600" dirty="0" smtClean="0"/>
              <a:t> — </a:t>
            </a:r>
            <a:r>
              <a:rPr lang="ru-RU" sz="2600" dirty="0" err="1" smtClean="0"/>
              <a:t>характернейшие</a:t>
            </a:r>
            <a:r>
              <a:rPr lang="ru-RU" sz="2600" dirty="0" smtClean="0"/>
              <a:t> орудия эпохи. Это массивные орудия, изготовленные, как правило, из гальки, у которой несколькими последовательными ударами стёсан и заострён конец или край, образующий лезвие. При обработке лезвия с одной стороны изделие называется </a:t>
            </a:r>
            <a:r>
              <a:rPr lang="ru-RU" sz="2600" dirty="0" err="1" smtClean="0"/>
              <a:t>чоппером</a:t>
            </a:r>
            <a:r>
              <a:rPr lang="ru-RU" sz="2600" dirty="0" smtClean="0"/>
              <a:t>, в случаях, когда лезвие оббито с двух сторон, — </a:t>
            </a:r>
            <a:r>
              <a:rPr lang="ru-RU" sz="2600" dirty="0" err="1" smtClean="0"/>
              <a:t>чоппингом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287" y="1394084"/>
            <a:ext cx="4482656" cy="45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971" y="68521"/>
            <a:ext cx="5637551" cy="1325563"/>
          </a:xfrm>
        </p:spPr>
        <p:txBody>
          <a:bodyPr/>
          <a:lstStyle/>
          <a:p>
            <a:pPr algn="ctr"/>
            <a:r>
              <a:rPr lang="ru-RU" dirty="0"/>
              <a:t>Орудия и техника изготовления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745" y="1394084"/>
            <a:ext cx="5798778" cy="54639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i="1" dirty="0" smtClean="0"/>
              <a:t>Орудия из </a:t>
            </a:r>
            <a:r>
              <a:rPr lang="ru-RU" sz="2600" i="1" dirty="0" err="1" smtClean="0"/>
              <a:t>отщепов</a:t>
            </a:r>
            <a:r>
              <a:rPr lang="ru-RU" sz="2600" i="1" dirty="0" smtClean="0"/>
              <a:t> </a:t>
            </a:r>
            <a:r>
              <a:rPr lang="ru-RU" sz="2600" dirty="0" smtClean="0"/>
              <a:t>представлены скрёблами, </a:t>
            </a:r>
            <a:r>
              <a:rPr lang="ru-RU" sz="2600" dirty="0" err="1" smtClean="0"/>
              <a:t>отщепами</a:t>
            </a:r>
            <a:r>
              <a:rPr lang="ru-RU" sz="2600" dirty="0" smtClean="0"/>
              <a:t> с зубчатыми и выемчатыми краями, грубыми остриями. Кроме того, крайне редко встречаются скребки, резцы, но эти типы получают широкое распространение только в верхнем палеолите. Орудия из </a:t>
            </a:r>
            <a:r>
              <a:rPr lang="ru-RU" sz="2600" dirty="0" err="1" smtClean="0"/>
              <a:t>отщепов</a:t>
            </a:r>
            <a:r>
              <a:rPr lang="ru-RU" sz="2600" dirty="0" smtClean="0"/>
              <a:t> могли использоваться в различных трудовых операциях — резание, скобление, прокалывание и т.д.</a:t>
            </a:r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07" y="1593654"/>
            <a:ext cx="5006816" cy="415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9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47" y="290944"/>
            <a:ext cx="5911904" cy="5373185"/>
          </a:xfrm>
        </p:spPr>
      </p:pic>
      <p:sp>
        <p:nvSpPr>
          <p:cNvPr id="2" name="Прямоугольник 1"/>
          <p:cNvSpPr/>
          <p:nvPr/>
        </p:nvSpPr>
        <p:spPr>
          <a:xfrm>
            <a:off x="595745" y="5809603"/>
            <a:ext cx="110005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 — </a:t>
            </a:r>
            <a:r>
              <a:rPr lang="ru-RU" sz="2800" dirty="0" err="1"/>
              <a:t>чоппер</a:t>
            </a:r>
            <a:r>
              <a:rPr lang="ru-RU" sz="2800" dirty="0"/>
              <a:t>;  </a:t>
            </a:r>
            <a:r>
              <a:rPr lang="ru-RU" sz="2800" dirty="0" smtClean="0"/>
              <a:t>2</a:t>
            </a:r>
            <a:r>
              <a:rPr lang="ru-RU" sz="2800" dirty="0"/>
              <a:t>, 3 — </a:t>
            </a:r>
            <a:r>
              <a:rPr lang="ru-RU" sz="2800" dirty="0" err="1"/>
              <a:t>чоппинги</a:t>
            </a:r>
            <a:r>
              <a:rPr lang="ru-RU" sz="2800" dirty="0"/>
              <a:t>; </a:t>
            </a:r>
            <a:r>
              <a:rPr lang="ru-RU" sz="2800" dirty="0" smtClean="0"/>
              <a:t>4</a:t>
            </a:r>
            <a:r>
              <a:rPr lang="ru-RU" sz="2800" dirty="0"/>
              <a:t>, 5, 8 — орудия на </a:t>
            </a:r>
            <a:r>
              <a:rPr lang="ru-RU" sz="2800" dirty="0" err="1" smtClean="0"/>
              <a:t>отщепах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6</a:t>
            </a:r>
            <a:r>
              <a:rPr lang="ru-RU" sz="2800" dirty="0"/>
              <a:t>, 7 — дисковидные нуклеусы</a:t>
            </a:r>
          </a:p>
        </p:txBody>
      </p:sp>
    </p:spTree>
    <p:extLst>
      <p:ext uri="{BB962C8B-B14F-4D97-AF65-F5344CB8AC3E}">
        <p14:creationId xmlns:p14="http://schemas.microsoft.com/office/powerpoint/2010/main" val="308837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17499"/>
            <a:ext cx="9144000" cy="1345691"/>
          </a:xfrm>
        </p:spPr>
        <p:txBody>
          <a:bodyPr>
            <a:normAutofit/>
          </a:bodyPr>
          <a:lstStyle/>
          <a:p>
            <a:pPr fontAlgn="base">
              <a:lnSpc>
                <a:spcPct val="80000"/>
              </a:lnSpc>
            </a:pPr>
            <a:r>
              <a:rPr lang="ru-RU" dirty="0" smtClean="0"/>
              <a:t>Ашельская культура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4000" dirty="0" smtClean="0"/>
              <a:t>(1,7</a:t>
            </a:r>
            <a:r>
              <a:rPr lang="en-US" sz="4000" dirty="0" smtClean="0"/>
              <a:t>–</a:t>
            </a:r>
            <a:r>
              <a:rPr lang="ru-RU" sz="4000" dirty="0" smtClean="0"/>
              <a:t>0,1 </a:t>
            </a:r>
            <a:r>
              <a:rPr lang="ru-RU" sz="4000" dirty="0"/>
              <a:t>млн лет назад)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803" y="1802891"/>
            <a:ext cx="10830394" cy="4078363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Ашельские памятники распространены значительно шире, чем </a:t>
            </a:r>
            <a:r>
              <a:rPr lang="ru-RU" sz="2800" dirty="0" err="1"/>
              <a:t>олдувайские</a:t>
            </a:r>
            <a:r>
              <a:rPr lang="ru-RU" sz="2800" dirty="0"/>
              <a:t>: они известны в Африке, Передней, Южной и Юго-Восточной Азии. Много их в Южной и Западной Европе — во Франции, Англии, Бельгии, Германии, Италии, Испании, Югославии. В Средней Европе их значительно меньше. В Северо-Восточной Евразии ашельские памятники немногочисленны и относятся ко второй половине </a:t>
            </a:r>
            <a:r>
              <a:rPr lang="ru-RU" sz="2800" dirty="0" err="1"/>
              <a:t>ашеля</a:t>
            </a:r>
            <a:r>
              <a:rPr lang="ru-RU" sz="2800" dirty="0"/>
              <a:t>. Приурочены они к южным районам — Кавказ и </a:t>
            </a:r>
            <a:r>
              <a:rPr lang="ru-RU" sz="2800" dirty="0" err="1"/>
              <a:t>Предкавказье</a:t>
            </a:r>
            <a:r>
              <a:rPr lang="ru-RU" sz="2800" dirty="0"/>
              <a:t>, Молдавия, Приднестровье и Приазовье, Средняя Азия и Казахстан, Алтай, Монголия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98493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Franklin Gothic Medium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1263</Words>
  <Application>Microsoft Office PowerPoint</Application>
  <PresentationFormat>Произвольный</PresentationFormat>
  <Paragraphs>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Каменный век</vt:lpstr>
      <vt:lpstr>Хронология каменного века</vt:lpstr>
      <vt:lpstr>Периодизация палеолита</vt:lpstr>
      <vt:lpstr>Олдувайская эпоха (2,6–1,8 млн лет назад)</vt:lpstr>
      <vt:lpstr>Орудия и техника изготовления</vt:lpstr>
      <vt:lpstr>Орудия и техника изготовления</vt:lpstr>
      <vt:lpstr>Орудия и техника изготовления</vt:lpstr>
      <vt:lpstr>Презентация PowerPoint</vt:lpstr>
      <vt:lpstr>Ашельская культура (1,7–0,1 млн лет назад)</vt:lpstr>
      <vt:lpstr>Орудия и техника изготовления</vt:lpstr>
      <vt:lpstr>Презентация PowerPoint</vt:lpstr>
      <vt:lpstr>Расселение на Северном Кавказе</vt:lpstr>
      <vt:lpstr>Стоянки</vt:lpstr>
      <vt:lpstr>Орудия и техника их изготовления</vt:lpstr>
      <vt:lpstr>Презентация PowerPoint</vt:lpstr>
      <vt:lpstr>Презентация PowerPoint</vt:lpstr>
      <vt:lpstr>Homo erectus</vt:lpstr>
      <vt:lpstr>Особенности человека прямоходящего:</vt:lpstr>
      <vt:lpstr>Неоантропы</vt:lpstr>
      <vt:lpstr>Мезолит</vt:lpstr>
      <vt:lpstr>Орудия и техника их изготовления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Каменный век</dc:title>
  <dc:creator>Димитрий Ню</dc:creator>
  <cp:lastModifiedBy>001</cp:lastModifiedBy>
  <cp:revision>33</cp:revision>
  <dcterms:created xsi:type="dcterms:W3CDTF">2017-04-12T00:17:06Z</dcterms:created>
  <dcterms:modified xsi:type="dcterms:W3CDTF">2020-05-17T15:59:46Z</dcterms:modified>
</cp:coreProperties>
</file>