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sldIdLst>
    <p:sldId id="300" r:id="rId2"/>
    <p:sldId id="280" r:id="rId3"/>
    <p:sldId id="301" r:id="rId4"/>
    <p:sldId id="303" r:id="rId5"/>
    <p:sldId id="299" r:id="rId6"/>
    <p:sldId id="259" r:id="rId7"/>
    <p:sldId id="261" r:id="rId8"/>
    <p:sldId id="263" r:id="rId9"/>
    <p:sldId id="264" r:id="rId10"/>
    <p:sldId id="265" r:id="rId11"/>
    <p:sldId id="305" r:id="rId12"/>
    <p:sldId id="306" r:id="rId13"/>
    <p:sldId id="308" r:id="rId14"/>
    <p:sldId id="307" r:id="rId15"/>
    <p:sldId id="309" r:id="rId16"/>
    <p:sldId id="310" r:id="rId17"/>
    <p:sldId id="281" r:id="rId18"/>
    <p:sldId id="266" r:id="rId19"/>
    <p:sldId id="304" r:id="rId20"/>
    <p:sldId id="267" r:id="rId21"/>
    <p:sldId id="284" r:id="rId22"/>
    <p:sldId id="285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206" autoAdjust="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50064-F132-4ADD-8FC6-E8E0CF5789A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78BF8-268F-4DAB-8A71-F53E36EEDC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771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9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9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9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AC88E08-7BD9-4F78-97A2-B9274E71A1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9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 advTm="19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9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9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19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9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9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19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9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ransition spd="slow" advTm="1900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0" Type="http://schemas.openxmlformats.org/officeDocument/2006/relationships/slide" Target="slide13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331640" y="980728"/>
            <a:ext cx="6500858" cy="298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0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>С</a:t>
            </a:r>
            <a:r>
              <a:rPr lang="ru-RU" sz="66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частливый</a:t>
            </a:r>
            <a:r>
              <a:rPr lang="ru-RU" sz="60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r>
              <a:rPr lang="ru-RU" sz="88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>случай</a:t>
            </a:r>
          </a:p>
        </p:txBody>
      </p:sp>
      <p:pic>
        <p:nvPicPr>
          <p:cNvPr id="3079" name="Picture 7" descr="E:\1п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l="7143" t="16474" r="7143" b="12741"/>
          <a:stretch>
            <a:fillRect/>
          </a:stretch>
        </p:blipFill>
        <p:spPr bwMode="auto">
          <a:xfrm rot="1400111">
            <a:off x="6386599" y="3155367"/>
            <a:ext cx="1924397" cy="1924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285750" y="1928813"/>
            <a:ext cx="7643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pic>
        <p:nvPicPr>
          <p:cNvPr id="3078" name="Picture 5" descr="C:\Documents and Settings\лёха\Мои документы\Мои рисунки\библиотека картинок\анимашки\Анимашки_ClipArt\J009574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125349">
            <a:off x="6947694" y="57944"/>
            <a:ext cx="1530350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5" descr="C:\Documents and Settings\лёха\Мои документы\Мои рисунки\библиотека картинок\анимашки\Анимашки_ClipArt\J009574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285750" y="68263"/>
            <a:ext cx="1916113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83568" y="1905799"/>
            <a:ext cx="7921242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Химия переработки полимеров ориентируется на …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т.к. перевозка сырья …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изделий из него.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548680"/>
            <a:ext cx="309634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6 вопрос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2492896"/>
            <a:ext cx="30375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потребителя,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7576" y="2996952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дешевле,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524625"/>
            <a:ext cx="323850" cy="333375"/>
          </a:xfrm>
          <a:prstGeom prst="actionButtonHome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51520" y="2049815"/>
            <a:ext cx="8534376" cy="28623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Лесная промышленность состоит из взаимосвязанных производств: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692696"/>
            <a:ext cx="295232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 вопрос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21297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лесозаготовка,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78904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лесопиление и деревообработка,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429309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лесохимия и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целлюлозно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бумажная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промышленность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524625"/>
            <a:ext cx="323850" cy="333375"/>
          </a:xfrm>
          <a:prstGeom prst="actionButtonHome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 animBg="1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234888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Основное звено АПК – с/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(сельское хозяйство), которое состоит из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…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…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764704"/>
            <a:ext cx="295232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 вопрос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350100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животноводства,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4077072"/>
            <a:ext cx="3768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растениеводство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524625"/>
            <a:ext cx="323850" cy="333375"/>
          </a:xfrm>
          <a:prstGeom prst="actionButtonHome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547664" y="1855367"/>
            <a:ext cx="6409579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техническим культурам относится 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548680"/>
            <a:ext cx="417646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 вопрос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249289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лён- долгунец,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299695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подсолнечник,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364502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сахарная свекла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524625"/>
            <a:ext cx="323850" cy="333375"/>
          </a:xfrm>
          <a:prstGeom prst="actionButtonHome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 animBg="1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916832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Автомобильный транспорт – один из самых дорогих. Причины дороговизны в 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548680"/>
            <a:ext cx="432048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 вопрос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3573016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плохих дорогах, низком качестве автомобилей, малом числе автомобилей  высокой грузоподъемности.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524625"/>
            <a:ext cx="323850" cy="333375"/>
          </a:xfrm>
          <a:prstGeom prst="actionButtonHome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7704" y="1844824"/>
            <a:ext cx="38100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 такое услуга?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548680"/>
            <a:ext cx="410445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 вопрос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259631" y="2647946"/>
            <a:ext cx="7416825" cy="17543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труд, который призван удовлетворить потребность заказчика, клиента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524625"/>
            <a:ext cx="323850" cy="333375"/>
          </a:xfrm>
          <a:prstGeom prst="actionButtonHome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09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556792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 такое инфраструктурный комплекс?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692696"/>
            <a:ext cx="367240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 вопрос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2636912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комплекс состоящий из отраслей, производящих услуги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422108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Назовите состав комплекса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547664" y="4725144"/>
            <a:ext cx="632000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коммуникационная  система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сфера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обслуживания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524625"/>
            <a:ext cx="323850" cy="333375"/>
          </a:xfrm>
          <a:prstGeom prst="actionButtonHome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399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988840"/>
            <a:ext cx="712879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раунд</a:t>
            </a:r>
            <a:r>
              <a:rPr lang="ru-RU" sz="36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«Ты – мне, я – тебе»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548680"/>
            <a:ext cx="8196033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sng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4 раунд – «Конкурс капитанов»</a:t>
            </a:r>
            <a:endParaRPr kumimoji="0" lang="ru-RU" sz="36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9512" y="1381418"/>
            <a:ext cx="8964488" cy="489364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 1 команде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По запасам нефти Россия занимает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 ( 2)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место.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Нефть добывается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…(фонтанным)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способом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…(насосным)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способом.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3.Транспортировка большей части нефти ведётся по …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(нефтепроводам).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Грузооборот – это …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(произведение количества перевезённого груза(тонны) на расстояние его перевозки).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5.По грузообороту 1-е место занимает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…(трубопроводный)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транспорт,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а 2-е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…(железнодорожный)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транспорт.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Самый дешёвый вид транспорта по грузообороту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морской),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самый дорогой …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(авиационный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11560" y="260648"/>
            <a:ext cx="8196033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sng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4 раунд – «Конкурс капитанов»</a:t>
            </a:r>
            <a:endParaRPr kumimoji="0" lang="ru-RU" sz="36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9512" y="3597409"/>
            <a:ext cx="8964488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83568" y="1124744"/>
            <a:ext cx="8136905" cy="489364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 2 команде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.Газ – самый …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(дешёвый)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вид топлива.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 запасам природного газа Россия занимает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место в мире.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Самый дешёвый способ добычи угля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…(открытый)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Основные районы добычи угля в России сосредоточенны в …(Сибири) 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Основные угольные бассейны: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…(Кузнецкий),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…(Канско-Ачинский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и …(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Печёрский)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Авиационный транспорт перевозит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…(скоропортящиеся грузы, ценные грузы и пассажиров) 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Одна из основных проблем авиационного транспорта России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…(изношенность самолётов)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3848" y="5733256"/>
            <a:ext cx="25922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424936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 algn="ctr">
              <a:buAutoNum type="arabicPeriod"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Раунд. </a:t>
            </a:r>
          </a:p>
          <a:p>
            <a:pPr marL="342900" indent="-342900"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Разминка </a:t>
            </a:r>
            <a:r>
              <a:rPr lang="ru-RU" sz="32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«Мозговой штурм».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75856" y="4087962"/>
            <a:ext cx="514908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металлургическая база.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98072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62880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556792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Производственные связи между предприятиями называются - 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1916832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кооперирование.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2492896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Перевод оборонного предприятия на производство мирной продукции -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960" y="278092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конверсия.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3356992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Группа металлургических предприятий, использующих общие рудные или то­пливные ресурсы, и производящие основную долю металла называют -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7584" y="4941168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4.Выпуск предприятием однородной продукции называется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9832" y="522920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специализация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409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196752"/>
            <a:ext cx="72008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раунд -  «Черный ящик».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780928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добыче этого вида топлива Россия находится на 2 месте после США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443711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Уголь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115616" y="404664"/>
            <a:ext cx="7272808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sng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раунд – «Где же ты, где?»</a:t>
            </a:r>
            <a:r>
              <a:rPr kumimoji="0" lang="ru-RU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6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48377" y="2388459"/>
            <a:ext cx="7047250" cy="9541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оманда показывает и называет объекты,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другая команда проверяет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556792"/>
            <a:ext cx="662473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раунд – «Гонка за лидером».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578" y="1239232"/>
            <a:ext cx="8931869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 на уроке я…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Самым полезным и интересным для меня было…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встретился с трудностью при…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это необходимо для…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меня хорошо получилось…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Строки самому себе…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Скажи комплимент форме урока.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3848" y="5013176"/>
            <a:ext cx="25922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424936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 algn="ctr">
              <a:buAutoNum type="arabicPeriod"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Раунд. </a:t>
            </a:r>
          </a:p>
          <a:p>
            <a:pPr marL="342900" indent="-342900"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Разминка </a:t>
            </a:r>
            <a:r>
              <a:rPr lang="ru-RU" sz="32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«Мозговой штурм».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4992851"/>
            <a:ext cx="86764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Группа электростанций разных типов, объединенных линиями электропередач и управляемых из одного центра -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412776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 Совокупность сооружений, систем и служб, обеспечивающих условия для нормальной работы населения и отраслей экономики называется 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2564904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инфраструктура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06896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 Совокупность всех видов транспорта, объединенных транспортными узлами, называется 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3717032"/>
            <a:ext cx="392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транспортная система.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4293096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Показатель работы транспорта - 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20" y="422108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грузооборот.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84168" y="5805264"/>
            <a:ext cx="28275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энергосистема.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409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2" name="Group 100"/>
          <p:cNvGraphicFramePr>
            <a:graphicFrameLocks noGrp="1"/>
          </p:cNvGraphicFramePr>
          <p:nvPr>
            <p:ph/>
          </p:nvPr>
        </p:nvGraphicFramePr>
        <p:xfrm>
          <a:off x="251519" y="1340768"/>
          <a:ext cx="8496944" cy="4968551"/>
        </p:xfrm>
        <a:graphic>
          <a:graphicData uri="http://schemas.openxmlformats.org/drawingml/2006/table">
            <a:tbl>
              <a:tblPr/>
              <a:tblGrid>
                <a:gridCol w="2013977"/>
                <a:gridCol w="2202628"/>
                <a:gridCol w="2080260"/>
                <a:gridCol w="2200079"/>
              </a:tblGrid>
              <a:tr h="1697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 action="ppaction://hlinksldjump"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hlinkClick r:id="rId3" action="ppaction://hlinksldjump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3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 action="ppaction://hlinksldjump"/>
                        </a:rPr>
                        <a:t>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 action="ppaction://hlinksldjump"/>
                        </a:rPr>
                        <a:t>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8" action="ppaction://hlinksldjump"/>
                        </a:rPr>
                        <a:t>7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9" action="ppaction://hlinksldjump"/>
                        </a:rPr>
                        <a:t>8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26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0" action="ppaction://hlinksldjump"/>
                        </a:rPr>
                        <a:t>9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1" action="ppaction://hlinksldjump"/>
                        </a:rPr>
                        <a:t>10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2" action="ppaction://hlinksldjump"/>
                        </a:rPr>
                        <a:t>11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3" action="ppaction://hlinksldjump"/>
                        </a:rPr>
                        <a:t>12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9592" y="188640"/>
            <a:ext cx="705678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i="1" u="sng" dirty="0" smtClean="0">
                <a:solidFill>
                  <a:srgbClr val="FF0000"/>
                </a:solidFill>
              </a:rPr>
              <a:t>2 раунд - </a:t>
            </a:r>
            <a:r>
              <a:rPr lang="ru-RU" sz="3200" b="1" i="1" u="sng" dirty="0" smtClean="0">
                <a:solidFill>
                  <a:srgbClr val="FF0000"/>
                </a:solidFill>
              </a:rPr>
              <a:t>«</a:t>
            </a:r>
            <a:r>
              <a:rPr lang="ru-RU" sz="3200" b="1" i="1" u="sng" dirty="0" err="1" smtClean="0">
                <a:solidFill>
                  <a:srgbClr val="FF0000"/>
                </a:solidFill>
              </a:rPr>
              <a:t>Заморочки</a:t>
            </a:r>
            <a:r>
              <a:rPr lang="ru-RU" sz="3200" b="1" i="1" u="sng" dirty="0" smtClean="0">
                <a:solidFill>
                  <a:srgbClr val="FF0000"/>
                </a:solidFill>
              </a:rPr>
              <a:t> из бочки».</a:t>
            </a:r>
            <a:r>
              <a:rPr lang="ru-RU" sz="3200" i="1" u="sng" dirty="0" smtClean="0">
                <a:solidFill>
                  <a:srgbClr val="FF0000"/>
                </a:solidFill>
              </a:rPr>
              <a:t> 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AutoShape 5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0150" y="6524625"/>
            <a:ext cx="323850" cy="333375"/>
          </a:xfrm>
          <a:prstGeom prst="actionButtonHome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92696"/>
            <a:ext cx="4067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836712"/>
            <a:ext cx="295232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1 вопрос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2564904"/>
            <a:ext cx="6336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Состав ТЭК: т…,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э…,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у…,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н…,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г…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0150" y="6524625"/>
            <a:ext cx="323850" cy="333375"/>
          </a:xfrm>
          <a:prstGeom prst="actionButtonHome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59624" y="2564904"/>
            <a:ext cx="3384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торф, 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электроэнергия, 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уголь, 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нефть,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газ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620688"/>
            <a:ext cx="309634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вопрос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780928"/>
            <a:ext cx="5184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Способы добычи угля: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…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и </a:t>
            </a:r>
            <a:r>
              <a:rPr lang="ru-RU" sz="3600" dirty="0" smtClean="0"/>
              <a:t>…                     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3429000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подземный 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открытый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524625"/>
            <a:ext cx="323850" cy="333375"/>
          </a:xfrm>
          <a:prstGeom prst="actionButtonHome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620688"/>
            <a:ext cx="302433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вопрос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99592" y="2060848"/>
            <a:ext cx="7128792" cy="28623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ГЭС выгодно строить на реках с большим …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…                  воды.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Крупные ГЭС: …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263691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падением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321297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расходом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7944" y="371703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Саянская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4365104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Красноярская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524625"/>
            <a:ext cx="323850" cy="333375"/>
          </a:xfrm>
          <a:prstGeom prst="actionButtonHome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animBg="1"/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988840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Отрасли металлургического комплекса производят 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764704"/>
            <a:ext cx="309634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вопрос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2636912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разнообразные металлы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524625"/>
            <a:ext cx="323850" cy="333375"/>
          </a:xfrm>
          <a:prstGeom prst="actionButtonHome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F:\фото\Изображение 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886384" y="-7300192"/>
            <a:ext cx="8979146" cy="6192688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11273" y="2143399"/>
            <a:ext cx="8224496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Металлургический комплекс состоит из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…</a:t>
            </a:r>
            <a:endParaRPr lang="ru-RU" sz="36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металлургии.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620688"/>
            <a:ext cx="324036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вопрос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278092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чёрной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335699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цветной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524625"/>
            <a:ext cx="323850" cy="333375"/>
          </a:xfrm>
          <a:prstGeom prst="actionButtonHome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 animBg="1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1011</TotalTime>
  <Words>634</Words>
  <Application>Microsoft Office PowerPoint</Application>
  <PresentationFormat>Экран (4:3)</PresentationFormat>
  <Paragraphs>149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RePack by Diakov</cp:lastModifiedBy>
  <cp:revision>139</cp:revision>
  <dcterms:modified xsi:type="dcterms:W3CDTF">2019-01-17T15:41:59Z</dcterms:modified>
</cp:coreProperties>
</file>