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5"/>
  </p:notesMasterIdLst>
  <p:sldIdLst>
    <p:sldId id="300" r:id="rId2"/>
    <p:sldId id="280" r:id="rId3"/>
    <p:sldId id="301" r:id="rId4"/>
    <p:sldId id="303" r:id="rId5"/>
    <p:sldId id="299" r:id="rId6"/>
    <p:sldId id="259" r:id="rId7"/>
    <p:sldId id="261" r:id="rId8"/>
    <p:sldId id="263" r:id="rId9"/>
    <p:sldId id="264" r:id="rId10"/>
    <p:sldId id="265" r:id="rId11"/>
    <p:sldId id="305" r:id="rId12"/>
    <p:sldId id="306" r:id="rId13"/>
    <p:sldId id="308" r:id="rId14"/>
    <p:sldId id="307" r:id="rId15"/>
    <p:sldId id="309" r:id="rId16"/>
    <p:sldId id="310" r:id="rId17"/>
    <p:sldId id="281" r:id="rId18"/>
    <p:sldId id="266" r:id="rId19"/>
    <p:sldId id="304" r:id="rId20"/>
    <p:sldId id="267" r:id="rId21"/>
    <p:sldId id="284" r:id="rId22"/>
    <p:sldId id="285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206" autoAdjust="0"/>
  </p:normalViewPr>
  <p:slideViewPr>
    <p:cSldViewPr>
      <p:cViewPr>
        <p:scale>
          <a:sx n="107" d="100"/>
          <a:sy n="107" d="100"/>
        </p:scale>
        <p:origin x="-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50064-F132-4ADD-8FC6-E8E0CF5789A1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78BF8-268F-4DAB-8A71-F53E36EED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771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19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19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19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AC88E08-7BD9-4F78-97A2-B9274E71A1B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19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slow" advTm="19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19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19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19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19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19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Tm="19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19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17.01.2019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</p:sldLayoutIdLst>
  <p:transition spd="slow" advTm="1900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6.xml"/><Relationship Id="rId3" Type="http://schemas.openxmlformats.org/officeDocument/2006/relationships/slide" Target="slide6.xml"/><Relationship Id="rId7" Type="http://schemas.openxmlformats.org/officeDocument/2006/relationships/slide" Target="slide10.xml"/><Relationship Id="rId12" Type="http://schemas.openxmlformats.org/officeDocument/2006/relationships/slide" Target="slide15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9.xml"/><Relationship Id="rId11" Type="http://schemas.openxmlformats.org/officeDocument/2006/relationships/slide" Target="slide14.xml"/><Relationship Id="rId5" Type="http://schemas.openxmlformats.org/officeDocument/2006/relationships/slide" Target="slide8.xml"/><Relationship Id="rId10" Type="http://schemas.openxmlformats.org/officeDocument/2006/relationships/slide" Target="slide13.xml"/><Relationship Id="rId4" Type="http://schemas.openxmlformats.org/officeDocument/2006/relationships/slide" Target="slide7.xml"/><Relationship Id="rId9" Type="http://schemas.openxmlformats.org/officeDocument/2006/relationships/slide" Target="slide12.xml"/><Relationship Id="rId14" Type="http://schemas.openxmlformats.org/officeDocument/2006/relationships/slide" Target="slide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331640" y="980728"/>
            <a:ext cx="6500858" cy="298543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0000" b="1" dirty="0">
                <a:ln>
                  <a:solidFill>
                    <a:srgbClr val="000000"/>
                  </a:solidFill>
                </a:ln>
                <a:solidFill>
                  <a:srgbClr val="FF0000"/>
                </a:solidFill>
                <a:latin typeface="Monotype Corsiva" pitchFamily="66" charset="0"/>
              </a:rPr>
              <a:t>С</a:t>
            </a:r>
            <a:r>
              <a:rPr lang="ru-RU" sz="6600" b="1" dirty="0">
                <a:ln>
                  <a:solidFill>
                    <a:srgbClr val="000000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частливый</a:t>
            </a:r>
            <a:r>
              <a:rPr lang="ru-RU" sz="6000" b="1" dirty="0">
                <a:ln>
                  <a:solidFill>
                    <a:srgbClr val="000000"/>
                  </a:solidFill>
                </a:ln>
                <a:solidFill>
                  <a:srgbClr val="FF0000"/>
                </a:solidFill>
              </a:rPr>
              <a:t> </a:t>
            </a:r>
          </a:p>
          <a:p>
            <a:pPr algn="ctr">
              <a:defRPr/>
            </a:pPr>
            <a:r>
              <a:rPr lang="ru-RU" sz="8800" b="1" dirty="0">
                <a:ln>
                  <a:solidFill>
                    <a:srgbClr val="000000"/>
                  </a:solidFill>
                </a:ln>
                <a:solidFill>
                  <a:srgbClr val="FF0000"/>
                </a:solidFill>
                <a:latin typeface="Monotype Corsiva" pitchFamily="66" charset="0"/>
              </a:rPr>
              <a:t>случай</a:t>
            </a:r>
          </a:p>
        </p:txBody>
      </p:sp>
      <p:pic>
        <p:nvPicPr>
          <p:cNvPr id="3079" name="Picture 7" descr="E:\1п.jpg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7143" t="16474" r="7143" b="12741"/>
          <a:stretch>
            <a:fillRect/>
          </a:stretch>
        </p:blipFill>
        <p:spPr bwMode="auto">
          <a:xfrm rot="1400111">
            <a:off x="6386599" y="3155367"/>
            <a:ext cx="1924397" cy="19243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6" name="Text Box 13"/>
          <p:cNvSpPr txBox="1">
            <a:spLocks noChangeArrowheads="1"/>
          </p:cNvSpPr>
          <p:nvPr/>
        </p:nvSpPr>
        <p:spPr bwMode="auto">
          <a:xfrm>
            <a:off x="285750" y="1928813"/>
            <a:ext cx="7643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/>
          </a:p>
        </p:txBody>
      </p:sp>
      <p:pic>
        <p:nvPicPr>
          <p:cNvPr id="3078" name="Picture 5" descr="C:\Documents and Settings\лёха\Мои документы\Мои рисунки\библиотека картинок\анимашки\Анимашки_ClipArt\J0095744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5125349">
            <a:off x="6947694" y="57944"/>
            <a:ext cx="1530350" cy="230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5" descr="C:\Documents and Settings\лёха\Мои документы\Мои рисунки\библиотека картинок\анимашки\Анимашки_ClipArt\J0095744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285750" y="68263"/>
            <a:ext cx="1916113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83568" y="1905799"/>
            <a:ext cx="7921242" cy="230832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Химия переработки полимеров ориентируется на …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т.к. перевозка сырья …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чем изделий из него.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548680"/>
            <a:ext cx="309634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6 вопрос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4048" y="2492896"/>
            <a:ext cx="30375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потребителя,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27576" y="2996952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дешевле,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524625"/>
            <a:ext cx="323850" cy="333375"/>
          </a:xfrm>
          <a:prstGeom prst="actionButtonHome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" grpId="0" animBg="1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51520" y="2049815"/>
            <a:ext cx="8534376" cy="28623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Лесная промышленность состоит из взаимосвязанных производств: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15816" y="692696"/>
            <a:ext cx="295232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 вопрос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3212976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лесозаготовка,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3789040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лесопиление и деревообработка,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4293096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лесохимия и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целлюлозно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бумажная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промышленность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9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524625"/>
            <a:ext cx="323850" cy="333375"/>
          </a:xfrm>
          <a:prstGeom prst="actionButtonHome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" grpId="0" animBg="1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2348880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Основное звено АПК – с/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(сельское хозяйство), которое состоит из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…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 …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7824" y="764704"/>
            <a:ext cx="295232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 вопрос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3501008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животноводства,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7664" y="4077072"/>
            <a:ext cx="3768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растениеводство 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524625"/>
            <a:ext cx="323850" cy="333375"/>
          </a:xfrm>
          <a:prstGeom prst="actionButtonHome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1547664" y="1855367"/>
            <a:ext cx="6409579" cy="230832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техническим культурам относится …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3728" y="548680"/>
            <a:ext cx="417646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 вопрос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11960" y="2492896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лён- долгунец,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2996952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подсолнечник,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95736" y="3645024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сахарная свекла</a:t>
            </a: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sp>
        <p:nvSpPr>
          <p:cNvPr id="9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524625"/>
            <a:ext cx="323850" cy="333375"/>
          </a:xfrm>
          <a:prstGeom prst="actionButtonHome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9" grpId="0" animBg="1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916832"/>
            <a:ext cx="74168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Автомобильный транспорт – один из самых дорогих. Причины дороговизны в …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5736" y="548680"/>
            <a:ext cx="432048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 вопрос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3573016"/>
            <a:ext cx="720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плохих дорогах, низком качестве автомобилей, малом числе автомобилей  высокой грузоподъемности.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524625"/>
            <a:ext cx="323850" cy="333375"/>
          </a:xfrm>
          <a:prstGeom prst="actionButtonHome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07704" y="1844824"/>
            <a:ext cx="38100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Что такое услуга?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79712" y="548680"/>
            <a:ext cx="4104456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 вопрос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1259631" y="2647946"/>
            <a:ext cx="7416825" cy="175432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 труд, который призван удовлетворить потребность заказчика, клиента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524625"/>
            <a:ext cx="323850" cy="333375"/>
          </a:xfrm>
          <a:prstGeom prst="actionButtonHome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096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556792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Что такое инфраструктурный комплекс?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27784" y="692696"/>
            <a:ext cx="367240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 вопрос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2636912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комплекс состоящий из отраслей, производящих услуги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4221088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Назовите состав комплекса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547664" y="4725144"/>
            <a:ext cx="6320000" cy="12003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коммуникационная  система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сфера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обслуживания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524625"/>
            <a:ext cx="323850" cy="333375"/>
          </a:xfrm>
          <a:prstGeom prst="actionButtonHome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399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988840"/>
            <a:ext cx="712879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36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раунд</a:t>
            </a:r>
            <a:r>
              <a:rPr lang="ru-RU" sz="36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«Ты – мне, я – тебе»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 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23528" y="548680"/>
            <a:ext cx="8196033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sng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4 раунд – «Конкурс капитанов»</a:t>
            </a:r>
            <a:endParaRPr kumimoji="0" lang="ru-RU" sz="36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79512" y="1381418"/>
            <a:ext cx="8964488" cy="489364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Вопросы 1 команде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По запасам нефти Россия занимает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 ( 2)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место.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Нефть добывается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…(фонтанным)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способом 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…(насосным)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способом.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3.Транспортировка большей части нефти ведётся по …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(нефтепроводам).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Грузооборот – это …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(произведение количества перевезённого груза(тонны) на расстояние его перевозки).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5.По грузообороту 1-е место занимает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…(трубопроводный)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транспорт,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а 2-е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…(железнодорожный)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транспорт.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Самый дешёвый вид транспорта по грузообороту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морской),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самый дорогой …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(авиационный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611560" y="260648"/>
            <a:ext cx="8196033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sng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4 раунд – «Конкурс капитанов»</a:t>
            </a:r>
            <a:endParaRPr kumimoji="0" lang="ru-RU" sz="36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79512" y="3597409"/>
            <a:ext cx="8964488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683568" y="1124744"/>
            <a:ext cx="8136905" cy="489364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Вопросы 2 команде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.Газ – самый …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(дешёвый)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вид топлива.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По запасам природного газа Россия занимает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место в мире.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Самый дешёвый способ добычи угля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…(открытый)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Основные районы добычи угля в России сосредоточенны в …(Сибири) 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Основные угольные бассейны: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…(Кузнецкий),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…(Канско-Ачинский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и …(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Печёрский)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Авиационный транспорт перевозит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…(скоропортящиеся грузы, ценные грузы и пассажиров) 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Одна из основных проблем авиационного транспорта России -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…(изношенность самолётов)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4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03848" y="5733256"/>
            <a:ext cx="259228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endParaRPr lang="ru-RU" sz="9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60648"/>
            <a:ext cx="8424936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algn="ctr">
              <a:buAutoNum type="arabicPeriod"/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Раунд. </a:t>
            </a:r>
          </a:p>
          <a:p>
            <a:pPr marL="342900" indent="-34290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Разминка </a:t>
            </a:r>
            <a:r>
              <a:rPr lang="ru-RU" sz="32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«Мозговой штурм». 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275856" y="4087962"/>
            <a:ext cx="514908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металлургическая база.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98072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87624" y="162880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1556792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Производственные связи между предприятиями называются - 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635896" y="1916832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кооперирование.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2492896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Перевод оборонного предприятия на производство мирной продукции -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1960" y="2780928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конверсия.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5576" y="3356992"/>
            <a:ext cx="7560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 Группа металлургических предприятий, использующих общие рудные или то­пливные ресурсы, и производящие основную долю металла называют -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827584" y="4941168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4.Выпуск предприятием однородной продукции называется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59832" y="522920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специализация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409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196752"/>
            <a:ext cx="72008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 раунд -  «Черный ящик».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780928"/>
            <a:ext cx="6696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 добыче этого вида топлива Россия находится на 2 месте после США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76056" y="4437112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Уголь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115616" y="404664"/>
            <a:ext cx="7272808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sng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 раунд – «Где же ты, где?»</a:t>
            </a:r>
            <a:r>
              <a:rPr kumimoji="0" lang="ru-RU" sz="3600" b="1" i="0" u="none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36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048377" y="2388459"/>
            <a:ext cx="7047250" cy="95410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оманда показывает и называет объекты,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другая команда проверяет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556792"/>
            <a:ext cx="6624736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 раунд – «Гонка за лидером».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578" y="1239232"/>
            <a:ext cx="8931869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Сегодня на уроке я…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Самым полезным и интересным для меня было…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встретился с трудностью при…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Мне это необходимо для…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меня хорошо получилось…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Строки самому себе…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Скажи комплимент форме урока.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10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10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1000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03848" y="5013176"/>
            <a:ext cx="259228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endParaRPr lang="ru-RU" sz="9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60648"/>
            <a:ext cx="8424936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algn="ctr">
              <a:buAutoNum type="arabicPeriod"/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Раунд. </a:t>
            </a:r>
          </a:p>
          <a:p>
            <a:pPr marL="342900" indent="-342900"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Разминка </a:t>
            </a:r>
            <a:r>
              <a:rPr lang="ru-RU" sz="32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«Мозговой штурм». 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67544" y="4992851"/>
            <a:ext cx="86764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Группа электростанций разных типов, объединенных линиями электропередач и управляемых из одного центра -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1412776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 Совокупность сооружений, систем и служб, обеспечивающих условия для нормальной работы населения и отраслей экономики называется 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580112" y="2564904"/>
            <a:ext cx="3816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инфраструктура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3068960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 Совокупность всех видов транспорта, объединенных транспортными узлами, называется 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220072" y="3717032"/>
            <a:ext cx="3923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транспортная система.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4293096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Показатель работы транспорта - 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652120" y="4221088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грузооборот.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084168" y="5805264"/>
            <a:ext cx="28275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энергосистема.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409" grpId="0"/>
      <p:bldP spid="6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2" name="Group 100"/>
          <p:cNvGraphicFramePr>
            <a:graphicFrameLocks noGrp="1"/>
          </p:cNvGraphicFramePr>
          <p:nvPr>
            <p:ph/>
          </p:nvPr>
        </p:nvGraphicFramePr>
        <p:xfrm>
          <a:off x="251519" y="1340768"/>
          <a:ext cx="8496944" cy="4968551"/>
        </p:xfrm>
        <a:graphic>
          <a:graphicData uri="http://schemas.openxmlformats.org/drawingml/2006/table">
            <a:tbl>
              <a:tblPr/>
              <a:tblGrid>
                <a:gridCol w="2013977"/>
                <a:gridCol w="2202628"/>
                <a:gridCol w="2080260"/>
                <a:gridCol w="2200079"/>
              </a:tblGrid>
              <a:tr h="16971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2" action="ppaction://hlinksldjump"/>
                        </a:rPr>
                        <a:t>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hlinkClick r:id="rId3" action="ppaction://hlinksldjump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3" action="ppaction://hlinksldjump"/>
                        </a:rPr>
                        <a:t>2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4" action="ppaction://hlinksldjump"/>
                        </a:rPr>
                        <a:t>3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5" action="ppaction://hlinksldjump"/>
                        </a:rPr>
                        <a:t>4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87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6" action="ppaction://hlinksldjump"/>
                        </a:rPr>
                        <a:t>5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7" action="ppaction://hlinksldjump"/>
                        </a:rPr>
                        <a:t>6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8" action="ppaction://hlinksldjump"/>
                        </a:rPr>
                        <a:t>7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9" action="ppaction://hlinksldjump"/>
                        </a:rPr>
                        <a:t>8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26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10" action="ppaction://hlinksldjump"/>
                        </a:rPr>
                        <a:t>9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11" action="ppaction://hlinksldjump"/>
                        </a:rPr>
                        <a:t>10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12" action="ppaction://hlinksldjump"/>
                        </a:rPr>
                        <a:t>11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13" action="ppaction://hlinksldjump"/>
                        </a:rPr>
                        <a:t>12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99592" y="188640"/>
            <a:ext cx="7056784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i="1" u="sng" dirty="0" smtClean="0">
                <a:solidFill>
                  <a:srgbClr val="FF0000"/>
                </a:solidFill>
              </a:rPr>
              <a:t>2 раунд - </a:t>
            </a:r>
            <a:r>
              <a:rPr lang="ru-RU" sz="3200" b="1" i="1" u="sng" dirty="0" smtClean="0">
                <a:solidFill>
                  <a:srgbClr val="FF0000"/>
                </a:solidFill>
              </a:rPr>
              <a:t>«</a:t>
            </a:r>
            <a:r>
              <a:rPr lang="ru-RU" sz="3200" b="1" i="1" u="sng" dirty="0" err="1" smtClean="0">
                <a:solidFill>
                  <a:srgbClr val="FF0000"/>
                </a:solidFill>
              </a:rPr>
              <a:t>Заморочки</a:t>
            </a:r>
            <a:r>
              <a:rPr lang="ru-RU" sz="3200" b="1" i="1" u="sng" dirty="0" smtClean="0">
                <a:solidFill>
                  <a:srgbClr val="FF0000"/>
                </a:solidFill>
              </a:rPr>
              <a:t> из бочки».</a:t>
            </a:r>
            <a:r>
              <a:rPr lang="ru-RU" sz="3200" i="1" u="sng" dirty="0" smtClean="0">
                <a:solidFill>
                  <a:srgbClr val="FF0000"/>
                </a:solidFill>
              </a:rPr>
              <a:t> 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AutoShape 5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820150" y="6524625"/>
            <a:ext cx="323850" cy="333375"/>
          </a:xfrm>
          <a:prstGeom prst="actionButtonHome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692696"/>
            <a:ext cx="4067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7824" y="836712"/>
            <a:ext cx="295232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1 вопрос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7704" y="2564904"/>
            <a:ext cx="63367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Состав ТЭК: т…,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э…, 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у…, 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н…, </a:t>
            </a: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г…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820150" y="6524625"/>
            <a:ext cx="323850" cy="333375"/>
          </a:xfrm>
          <a:prstGeom prst="actionButtonHome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759624" y="2564904"/>
            <a:ext cx="33843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торф, </a:t>
            </a:r>
          </a:p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электроэнергия, </a:t>
            </a:r>
          </a:p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уголь, </a:t>
            </a:r>
          </a:p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нефть,</a:t>
            </a:r>
          </a:p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газ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3848" y="620688"/>
            <a:ext cx="309634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 вопрос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2780928"/>
            <a:ext cx="5184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Способы добычи угля: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…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и </a:t>
            </a:r>
            <a:r>
              <a:rPr lang="ru-RU" sz="3600" dirty="0" smtClean="0"/>
              <a:t>…                     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508104" y="3429000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подземный </a:t>
            </a:r>
          </a:p>
          <a:p>
            <a:r>
              <a:rPr lang="ru-RU" sz="3600" dirty="0" smtClean="0">
                <a:solidFill>
                  <a:srgbClr val="FF0000"/>
                </a:solidFill>
              </a:rPr>
              <a:t>открытый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524625"/>
            <a:ext cx="323850" cy="333375"/>
          </a:xfrm>
          <a:prstGeom prst="actionButtonHome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1880" y="620688"/>
            <a:ext cx="3024336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 вопрос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899592" y="2060848"/>
            <a:ext cx="7128792" cy="28623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ГЭС выгодно строить на реках с большим …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…                  воды.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Крупные ГЭС: …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…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15816" y="2636912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падением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321297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расходом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67944" y="3717032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Саянская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47664" y="4365104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Красноярская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524625"/>
            <a:ext cx="323850" cy="333375"/>
          </a:xfrm>
          <a:prstGeom prst="actionButtonHome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 animBg="1"/>
      <p:bldP spid="5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988840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Отрасли металлургического комплекса производят …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87824" y="764704"/>
            <a:ext cx="309634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 вопрос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32040" y="2636912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разнообразные металлы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524625"/>
            <a:ext cx="323850" cy="333375"/>
          </a:xfrm>
          <a:prstGeom prst="actionButtonHome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F:\фото\Изображение 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886384" y="-7300192"/>
            <a:ext cx="8979146" cy="6192688"/>
          </a:xfrm>
          <a:prstGeom prst="rect">
            <a:avLst/>
          </a:prstGeom>
          <a:noFill/>
        </p:spPr>
      </p:pic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711273" y="2143399"/>
            <a:ext cx="8224496" cy="230832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Металлургический комплекс состоит из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…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…</a:t>
            </a:r>
            <a:endParaRPr lang="ru-RU" sz="36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металлургии.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9792" y="620688"/>
            <a:ext cx="324036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 вопрос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2780928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чёрной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356992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цветной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524625"/>
            <a:ext cx="323850" cy="333375"/>
          </a:xfrm>
          <a:prstGeom prst="actionButtonHome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" grpId="0" animBg="1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1011</TotalTime>
  <Words>634</Words>
  <Application>Microsoft Office PowerPoint</Application>
  <PresentationFormat>Экран (4:3)</PresentationFormat>
  <Paragraphs>149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Галина</dc:creator>
  <cp:lastModifiedBy>RePack by Diakov</cp:lastModifiedBy>
  <cp:revision>139</cp:revision>
  <dcterms:modified xsi:type="dcterms:W3CDTF">2019-01-17T15:41:59Z</dcterms:modified>
</cp:coreProperties>
</file>