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6F9B-E55F-4E7A-8DC5-AECD9CA65633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3695-01B5-4187-9067-EC49B472E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6F9B-E55F-4E7A-8DC5-AECD9CA65633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3695-01B5-4187-9067-EC49B472E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6F9B-E55F-4E7A-8DC5-AECD9CA65633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3695-01B5-4187-9067-EC49B472E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6F9B-E55F-4E7A-8DC5-AECD9CA65633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3695-01B5-4187-9067-EC49B472E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6F9B-E55F-4E7A-8DC5-AECD9CA65633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3695-01B5-4187-9067-EC49B472E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6F9B-E55F-4E7A-8DC5-AECD9CA65633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3695-01B5-4187-9067-EC49B472E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6F9B-E55F-4E7A-8DC5-AECD9CA65633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3695-01B5-4187-9067-EC49B472E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6F9B-E55F-4E7A-8DC5-AECD9CA65633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3695-01B5-4187-9067-EC49B472E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6F9B-E55F-4E7A-8DC5-AECD9CA65633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3695-01B5-4187-9067-EC49B472E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6F9B-E55F-4E7A-8DC5-AECD9CA65633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3695-01B5-4187-9067-EC49B472E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6F9B-E55F-4E7A-8DC5-AECD9CA65633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3695-01B5-4187-9067-EC49B472E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D6F9B-E55F-4E7A-8DC5-AECD9CA65633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F3695-01B5-4187-9067-EC49B472EB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02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571612"/>
          </a:xfrm>
          <a:solidFill>
            <a:schemeClr val="tx1">
              <a:lumMod val="95000"/>
              <a:lumOff val="5000"/>
              <a:alpha val="77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Татарский </a:t>
            </a:r>
            <a:r>
              <a:rPr lang="ru-RU" dirty="0">
                <a:solidFill>
                  <a:schemeClr val="bg1"/>
                </a:solidFill>
              </a:rPr>
              <a:t>мурза Чета (в крещении </a:t>
            </a:r>
            <a:r>
              <a:rPr lang="ru-RU" dirty="0" err="1">
                <a:solidFill>
                  <a:schemeClr val="bg1"/>
                </a:solidFill>
              </a:rPr>
              <a:t>Захарий</a:t>
            </a:r>
            <a:r>
              <a:rPr lang="ru-RU" dirty="0">
                <a:solidFill>
                  <a:schemeClr val="bg1"/>
                </a:solidFill>
              </a:rPr>
              <a:t>) добровольно принял православие и примерно в 1330 г. основал под Костромой знаменитый </a:t>
            </a:r>
            <a:r>
              <a:rPr lang="ru-RU" dirty="0" err="1">
                <a:solidFill>
                  <a:schemeClr val="bg1"/>
                </a:solidFill>
              </a:rPr>
              <a:t>Ипатьевский</a:t>
            </a:r>
            <a:r>
              <a:rPr lang="ru-RU" dirty="0">
                <a:solidFill>
                  <a:schemeClr val="bg1"/>
                </a:solidFill>
              </a:rPr>
              <a:t> монастырь.</a:t>
            </a:r>
          </a:p>
        </p:txBody>
      </p:sp>
      <p:pic>
        <p:nvPicPr>
          <p:cNvPr id="3074" name="Picture 2" descr="C:\Users\Екатерина\Desktop\4329R_Kostroma._Ipatevskii_monastyr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1571612"/>
            <a:ext cx="8392141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Религии в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  <a:solidFill>
            <a:schemeClr val="tx1">
              <a:lumMod val="95000"/>
              <a:lumOff val="5000"/>
              <a:alpha val="77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00B0F0"/>
                </a:solidFill>
              </a:rPr>
              <a:t>В состав Золотой Орды входили Хорезм, Волжская </a:t>
            </a:r>
            <a:r>
              <a:rPr lang="ru-RU" dirty="0" err="1">
                <a:solidFill>
                  <a:srgbClr val="00B0F0"/>
                </a:solidFill>
              </a:rPr>
              <a:t>Булгария</a:t>
            </a:r>
            <a:r>
              <a:rPr lang="ru-RU" dirty="0">
                <a:solidFill>
                  <a:srgbClr val="00B0F0"/>
                </a:solidFill>
              </a:rPr>
              <a:t>, другие земли, издавна заселённые мусульманами. Ордынскую знать привлекала развитая мусульманская культура, а многие традиции ислама соответствовали тому образу жизни, который сложился в Орде. </a:t>
            </a:r>
            <a:endParaRPr lang="ru-RU" dirty="0" smtClean="0">
              <a:solidFill>
                <a:srgbClr val="00B0F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В </a:t>
            </a:r>
            <a:r>
              <a:rPr lang="ru-RU" dirty="0">
                <a:solidFill>
                  <a:srgbClr val="FFFF00"/>
                </a:solidFill>
              </a:rPr>
              <a:t>начале XIV в. при хане Узбеке ислам был объявлен государственной религией Золотой Орды. Это значило, что все народы, входившие в её состав, должны были принять мусульманство. 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Однако </a:t>
            </a:r>
            <a:r>
              <a:rPr lang="ru-RU" dirty="0">
                <a:solidFill>
                  <a:srgbClr val="FFFF00"/>
                </a:solidFill>
              </a:rPr>
              <a:t>это требование не касалось </a:t>
            </a:r>
            <a:r>
              <a:rPr lang="ru-RU" dirty="0" smtClean="0">
                <a:solidFill>
                  <a:srgbClr val="FFFF00"/>
                </a:solidFill>
              </a:rPr>
              <a:t>русских!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Экономика Орды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Ордынское владычество на Руси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  <a:solidFill>
            <a:schemeClr val="tx1">
              <a:lumMod val="95000"/>
              <a:lumOff val="5000"/>
              <a:alpha val="77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В </a:t>
            </a:r>
            <a:r>
              <a:rPr lang="ru-RU" b="1" dirty="0">
                <a:solidFill>
                  <a:srgbClr val="FFFF00"/>
                </a:solidFill>
              </a:rPr>
              <a:t>1243</a:t>
            </a:r>
            <a:r>
              <a:rPr lang="ru-RU" dirty="0">
                <a:solidFill>
                  <a:srgbClr val="FFFF00"/>
                </a:solidFill>
              </a:rPr>
              <a:t> г. по требованию Батыя в Сарай были вынуждены поехать многие русские князья, в том числе и великий князь владимирский Ярослав Всеволодович. 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Отныне все князья должны были ездить в Орду, чтобы получать подтверждение своих прав. </a:t>
            </a:r>
            <a:endParaRPr lang="ru-RU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Каждому 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выдавался </a:t>
            </a:r>
            <a:r>
              <a:rPr lang="ru-RU" b="1" u="sng" dirty="0">
                <a:solidFill>
                  <a:srgbClr val="FF0000"/>
                </a:solidFill>
              </a:rPr>
              <a:t>ярлык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— ханская грамота на управление княжеством.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Ордынское владычество на Руси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  <a:solidFill>
            <a:schemeClr val="tx1">
              <a:lumMod val="95000"/>
              <a:lumOff val="5000"/>
              <a:alpha val="77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Самым главным считался ярлык на великое владимирское княжение, так как владимирский князь получал право на старшинство среди других князей. 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После получения князем ярлыка в его княжество приезжал ордынский посол. В его присутствии происходило торжественное возведение князя на престол. 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i="1" dirty="0" smtClean="0">
                <a:solidFill>
                  <a:srgbClr val="00B0F0"/>
                </a:solidFill>
              </a:rPr>
              <a:t>Ордынские ханы постоянно вмешивались в управление русских княжеств…</a:t>
            </a:r>
            <a:endParaRPr lang="ru-RU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Повинности населения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  <a:solidFill>
            <a:schemeClr val="tx1">
              <a:lumMod val="95000"/>
              <a:lumOff val="5000"/>
              <a:alpha val="77000"/>
            </a:schemeClr>
          </a:solidFill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В крупные русские города были посланы представители хана — </a:t>
            </a:r>
            <a:r>
              <a:rPr lang="ru-RU" b="1" dirty="0">
                <a:solidFill>
                  <a:srgbClr val="FFFF00"/>
                </a:solidFill>
              </a:rPr>
              <a:t>баскаки</a:t>
            </a:r>
            <a:r>
              <a:rPr lang="ru-RU" dirty="0">
                <a:solidFill>
                  <a:srgbClr val="FFFF00"/>
                </a:solidFill>
              </a:rPr>
              <a:t>, которые, опираясь на вооружённые отряды, следили, чтобы князья и все жители сохраняли покорность хану. 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00B0F0"/>
                </a:solidFill>
              </a:rPr>
              <a:t>Главный баскак обосновался во Владимире</a:t>
            </a:r>
            <a:endParaRPr lang="ru-RU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Повинности населения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15370" cy="5072098"/>
          </a:xfrm>
          <a:solidFill>
            <a:schemeClr val="tx1">
              <a:lumMod val="95000"/>
              <a:lumOff val="5000"/>
              <a:alpha val="77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FFC000"/>
                </a:solidFill>
              </a:rPr>
              <a:t>Самой тяжкой повинностью были ежегодные платежи дани Орде, называвшиеся на Руси </a:t>
            </a:r>
            <a:r>
              <a:rPr lang="ru-RU" b="1" dirty="0" smtClean="0">
                <a:solidFill>
                  <a:srgbClr val="FFC000"/>
                </a:solidFill>
              </a:rPr>
              <a:t>выходом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smtClean="0">
                <a:solidFill>
                  <a:srgbClr val="FFC000"/>
                </a:solidFill>
              </a:rPr>
              <a:t>– или ордынским выходом</a:t>
            </a:r>
          </a:p>
          <a:p>
            <a:r>
              <a:rPr lang="ru-RU" dirty="0">
                <a:solidFill>
                  <a:schemeClr val="bg1"/>
                </a:solidFill>
              </a:rPr>
              <a:t>В 1257—1259 гг. ханские чиновники-численники провели на Руси перепись населения. После этого взимание дани приобрело повсеместный и постоянный характер.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Кроме </a:t>
            </a:r>
            <a:r>
              <a:rPr lang="ru-RU" dirty="0">
                <a:solidFill>
                  <a:schemeClr val="bg1"/>
                </a:solidFill>
              </a:rPr>
              <a:t>выхода, с населения русских княжеств нередко взимались и внеочередные платежи. Русским людям необходимо было также принимать, кормить и содержать многочисленных ордынских послов с их свитами.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Повинности населения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15370" cy="5072098"/>
          </a:xfrm>
          <a:solidFill>
            <a:schemeClr val="tx1">
              <a:lumMod val="95000"/>
              <a:lumOff val="5000"/>
              <a:alpha val="77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Ещё одной тяжёлой </a:t>
            </a:r>
            <a:r>
              <a:rPr lang="ru-RU" b="1" i="1" dirty="0">
                <a:solidFill>
                  <a:schemeClr val="bg1"/>
                </a:solidFill>
              </a:rPr>
              <a:t>повинностью</a:t>
            </a:r>
            <a:r>
              <a:rPr lang="ru-RU" dirty="0">
                <a:solidFill>
                  <a:schemeClr val="bg1"/>
                </a:solidFill>
              </a:rPr>
              <a:t>, наложенной победителями на русские княжества, стала обязанность поставлять воинов в монгольское войско и принимать участие в военных походах ханов. 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Если же русское население выказывало неповиновение завоевателям, не выплачивало сполна дань, то ханы отправляли на Русь свои отряды. Те несли смерть, разорение и потерю свободы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всем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жителям земель, лежавших на их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пути…</a:t>
            </a:r>
            <a:endParaRPr lang="ru-RU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Борьба русского народа против ордынского владычества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15370" cy="5072098"/>
          </a:xfrm>
          <a:solidFill>
            <a:schemeClr val="tx1">
              <a:lumMod val="95000"/>
              <a:lumOff val="5000"/>
              <a:alpha val="77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rgbClr val="FF0000"/>
                </a:solidFill>
              </a:rPr>
              <a:t>1245</a:t>
            </a:r>
            <a:r>
              <a:rPr lang="ru-RU" dirty="0">
                <a:solidFill>
                  <a:schemeClr val="bg1"/>
                </a:solidFill>
              </a:rPr>
              <a:t> г. в Орду был вынужден явиться галицко-волынский князь Даниил Романович. И хотя его княжество в меньшей степени пострадало от нашествия Батыя, он заплатил огромную дань и отказался от притязаний на Киев. Но, вернувшись из Орды, Даниил стал восстанавливать свои военные силы. Батый послал против него большое войско. Галицко-Волынская земля была разорена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</a:rPr>
              <a:t>После смерти Даниила Орда предприняла ряд нашествий на Юго-Западную Русь, которые серьёзно подорвали её хозяйство, ослабили княжескую власть.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Борьба русского народа против ордынского владычества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15370" cy="5072098"/>
          </a:xfrm>
          <a:solidFill>
            <a:schemeClr val="tx1">
              <a:lumMod val="95000"/>
              <a:lumOff val="5000"/>
              <a:alpha val="77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rgbClr val="FF0000"/>
                </a:solidFill>
              </a:rPr>
              <a:t>1257</a:t>
            </a:r>
            <a:r>
              <a:rPr lang="ru-RU" dirty="0">
                <a:solidFill>
                  <a:schemeClr val="bg1"/>
                </a:solidFill>
              </a:rPr>
              <a:t> г. хан послал в Новгород своих чиновников для переписи населения. В городе начались волнения, продолжавшиеся около года. </a:t>
            </a: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Великий Новгород вместе с ханскими переписчиками прибыл Александр Невский, который в 1252 г. получил ярлык на великое владимирское княжение.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Победитель </a:t>
            </a:r>
            <a:r>
              <a:rPr lang="ru-RU" dirty="0">
                <a:solidFill>
                  <a:schemeClr val="bg1"/>
                </a:solidFill>
              </a:rPr>
              <a:t>немцев и шведов подавил выступление </a:t>
            </a:r>
            <a:r>
              <a:rPr lang="ru-RU" dirty="0" smtClean="0">
                <a:solidFill>
                  <a:schemeClr val="bg1"/>
                </a:solidFill>
              </a:rPr>
              <a:t>новгородцев… (Александр </a:t>
            </a:r>
            <a:r>
              <a:rPr lang="ru-RU" dirty="0">
                <a:solidFill>
                  <a:schemeClr val="bg1"/>
                </a:solidFill>
              </a:rPr>
              <a:t>не был другом </a:t>
            </a:r>
            <a:r>
              <a:rPr lang="ru-RU" dirty="0" smtClean="0">
                <a:solidFill>
                  <a:schemeClr val="bg1"/>
                </a:solidFill>
              </a:rPr>
              <a:t>Орды, но </a:t>
            </a:r>
            <a:r>
              <a:rPr lang="ru-RU" dirty="0">
                <a:solidFill>
                  <a:schemeClr val="bg1"/>
                </a:solidFill>
              </a:rPr>
              <a:t>при наличии врагов и на Западе, и на Востоке он считал необходимым отражать агрессию с Запада и поддерживать мирные отношения с </a:t>
            </a:r>
            <a:r>
              <a:rPr lang="ru-RU" dirty="0" smtClean="0">
                <a:solidFill>
                  <a:schemeClr val="bg1"/>
                </a:solidFill>
              </a:rPr>
              <a:t>ханами)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35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815290" cy="24574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ЗОЛОТАЯ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ОРДА: ГОСУДАРСТВЕННЫЙ СТРОЙ, НАСЕЛЕНИЕ, ЭКОНОМИКА,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КУЛЬТУРА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Борьба русского народа против ордынского владычества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17638"/>
            <a:ext cx="8215370" cy="5072098"/>
          </a:xfrm>
          <a:solidFill>
            <a:schemeClr val="tx1">
              <a:lumMod val="95000"/>
              <a:lumOff val="5000"/>
              <a:alpha val="77000"/>
            </a:schemeClr>
          </a:solidFill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rgbClr val="FF0000"/>
                </a:solidFill>
              </a:rPr>
              <a:t>1262</a:t>
            </a:r>
            <a:r>
              <a:rPr lang="ru-RU" dirty="0">
                <a:solidFill>
                  <a:schemeClr val="bg1"/>
                </a:solidFill>
              </a:rPr>
              <a:t> г. во многих городах — Ростове, Суздале, Ярославле, Владимире — начались новые волнения. Они были вызваны злоупотреблениями при сборе дани. Многие баскаки и сборщики выхода были убиты. И хотя ордынцы сумели подавить движение и жестоко наказать восставших, им пришлось пойти на некоторые уступки. </a:t>
            </a:r>
            <a:r>
              <a:rPr lang="ru-RU" b="1" dirty="0">
                <a:solidFill>
                  <a:srgbClr val="FFFF00"/>
                </a:solidFill>
              </a:rPr>
              <a:t>Право сбора дани было постепенно передано русским князьям.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4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Последствия ордынского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владычества ???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537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46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Какую роль сыграла Золотая Орда в истории народов нашей страны?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Образование Золотой Орды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tx1">
              <a:lumMod val="95000"/>
              <a:lumOff val="5000"/>
              <a:alpha val="77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После возвращения из похода в Центральную Европу в 1242— 1243 гг. Батый стал правителем собственного государства, первоначально являвшегося улусом Монгольской империи.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Вскоре </a:t>
            </a:r>
            <a:r>
              <a:rPr lang="ru-RU" dirty="0">
                <a:solidFill>
                  <a:schemeClr val="bg1"/>
                </a:solidFill>
              </a:rPr>
              <a:t>после смерти Батыя в 1256 г. этот улус получил полную самостоятельность. Позже за государством, созданным Батыем, закрепилось название </a:t>
            </a:r>
            <a:r>
              <a:rPr lang="ru-RU" b="1" dirty="0">
                <a:solidFill>
                  <a:srgbClr val="FF0000"/>
                </a:solidFill>
              </a:rPr>
              <a:t>Золотая Орда.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Екатерина\Desktop\img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Образование Золотой Орды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tx1">
              <a:lumMod val="95000"/>
              <a:lumOff val="5000"/>
              <a:alpha val="77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В состав Золотой Орды входило множество племён и народов. Они вели как оседлый, так и кочевой образ жизни.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Монгольская </a:t>
            </a:r>
            <a:r>
              <a:rPr lang="ru-RU" dirty="0">
                <a:solidFill>
                  <a:schemeClr val="bg1"/>
                </a:solidFill>
              </a:rPr>
              <a:t>знать присвоила себе лучшие земли и пастбища.</a:t>
            </a:r>
          </a:p>
          <a:p>
            <a:r>
              <a:rPr lang="ru-RU" dirty="0">
                <a:solidFill>
                  <a:schemeClr val="bg1"/>
                </a:solidFill>
              </a:rPr>
              <a:t>Во главе Золотой Орды стоял </a:t>
            </a:r>
            <a:r>
              <a:rPr lang="ru-RU" b="1" u="sng" dirty="0">
                <a:solidFill>
                  <a:srgbClr val="00B0F0"/>
                </a:solidFill>
              </a:rPr>
              <a:t>хан</a:t>
            </a:r>
            <a:r>
              <a:rPr lang="ru-RU" dirty="0">
                <a:solidFill>
                  <a:schemeClr val="bg1"/>
                </a:solidFill>
              </a:rPr>
              <a:t>. Этот титул носили только </a:t>
            </a:r>
            <a:r>
              <a:rPr lang="ru-RU" dirty="0">
                <a:solidFill>
                  <a:srgbClr val="00B0F0"/>
                </a:solidFill>
              </a:rPr>
              <a:t>потомки Чингисхана </a:t>
            </a:r>
            <a:r>
              <a:rPr lang="ru-RU" dirty="0">
                <a:solidFill>
                  <a:schemeClr val="bg1"/>
                </a:solidFill>
              </a:rPr>
              <a:t>— </a:t>
            </a:r>
            <a:r>
              <a:rPr lang="ru-RU" dirty="0" err="1">
                <a:solidFill>
                  <a:schemeClr val="bg1"/>
                </a:solidFill>
              </a:rPr>
              <a:t>Чингизиды</a:t>
            </a:r>
            <a:r>
              <a:rPr lang="ru-RU" dirty="0">
                <a:solidFill>
                  <a:schemeClr val="bg1"/>
                </a:solidFill>
              </a:rPr>
              <a:t>. Хану принадлежали все земли и население. Его власть опиралась на огромное войско и многочисленных чиновников.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071678"/>
          </a:xfrm>
          <a:solidFill>
            <a:schemeClr val="tx1">
              <a:lumMod val="95000"/>
              <a:lumOff val="5000"/>
              <a:alpha val="77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Первой столицей Золотой Орды стал город Сарай (в переводе — дворец), основанный Батыем недалеко от нынешней Астрахани. Сарай возводили мастера, согнанные из покорённых государств, в том числе и из Руси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Екатерина\Desktop\Кар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09781"/>
            <a:ext cx="7126926" cy="4648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Народы Орды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tx1">
              <a:lumMod val="95000"/>
              <a:lumOff val="5000"/>
              <a:alpha val="77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Золотая Орда была многонациональным государством.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Основную </a:t>
            </a:r>
            <a:r>
              <a:rPr lang="ru-RU" dirty="0">
                <a:solidFill>
                  <a:schemeClr val="bg1"/>
                </a:solidFill>
              </a:rPr>
              <a:t>массу кочевников составляли тюркские племена, в том числе половцы. В оседлых областях жили булгары, мордва, русские, греки, </a:t>
            </a:r>
            <a:r>
              <a:rPr lang="ru-RU" dirty="0" err="1">
                <a:solidFill>
                  <a:schemeClr val="bg1"/>
                </a:solidFill>
              </a:rPr>
              <a:t>хорезмийцы</a:t>
            </a:r>
            <a:r>
              <a:rPr lang="ru-RU" dirty="0">
                <a:solidFill>
                  <a:schemeClr val="bg1"/>
                </a:solidFill>
              </a:rPr>
              <a:t> и др. </a:t>
            </a:r>
            <a:r>
              <a:rPr lang="ru-RU" b="1" dirty="0">
                <a:solidFill>
                  <a:schemeClr val="bg1"/>
                </a:solidFill>
              </a:rPr>
              <a:t>Монголы составляли незначительное меньшинство.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Постепенно </a:t>
            </a:r>
            <a:r>
              <a:rPr lang="ru-RU" dirty="0">
                <a:solidFill>
                  <a:schemeClr val="bg1"/>
                </a:solidFill>
              </a:rPr>
              <a:t>они слились с местным тюркским населением. С конца XIV — начала XV в. кочевое население всей Золотой Орды стали называть татарами. Сама же Золотая Орда на европейских картах значилась как Тартар или </a:t>
            </a:r>
            <a:r>
              <a:rPr lang="ru-RU" dirty="0" err="1">
                <a:solidFill>
                  <a:schemeClr val="bg1"/>
                </a:solidFill>
              </a:rPr>
              <a:t>Тартария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Религии в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tx1">
              <a:lumMod val="95000"/>
              <a:lumOff val="5000"/>
              <a:alpha val="77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Монголы долгое время придерживались своих традиционных верований, поэтому очень терпимо относились ко всем другим религиям.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В 1260 г. в Сарае был сооружён первый православный храм, в котором молились оказавшиеся в Орде русские люди. В 1261 г. митрополит киевский и всея Руси по ходатайству Александра Невского поставил в Сарай православного епископа </a:t>
            </a:r>
            <a:r>
              <a:rPr lang="ru-RU" dirty="0" err="1" smtClean="0">
                <a:solidFill>
                  <a:schemeClr val="bg1"/>
                </a:solidFill>
              </a:rPr>
              <a:t>Митрофана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Сарайские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епископы получили от хана разрешение свободно обращать в христианство жителей Золотой Орды.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909</Words>
  <Application>Microsoft Office PowerPoint</Application>
  <PresentationFormat>Экран (4:3)</PresentationFormat>
  <Paragraphs>51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Bookman Old Style</vt:lpstr>
      <vt:lpstr>Calibri</vt:lpstr>
      <vt:lpstr>Тема Office</vt:lpstr>
      <vt:lpstr>Презентация PowerPoint</vt:lpstr>
      <vt:lpstr>ЗОЛОТАЯ ОРДА: ГОСУДАРСТВЕННЫЙ СТРОЙ, НАСЕЛЕНИЕ, ЭКОНОМИКА, КУЛЬТУРА</vt:lpstr>
      <vt:lpstr>Презентация PowerPoint</vt:lpstr>
      <vt:lpstr>1. Образование Золотой Орды</vt:lpstr>
      <vt:lpstr>Презентация PowerPoint</vt:lpstr>
      <vt:lpstr>1. Образование Золотой Орды</vt:lpstr>
      <vt:lpstr>Презентация PowerPoint</vt:lpstr>
      <vt:lpstr>2. Народы Орды</vt:lpstr>
      <vt:lpstr>3. Религии в Орде</vt:lpstr>
      <vt:lpstr>Презентация PowerPoint</vt:lpstr>
      <vt:lpstr>3. Религии в Орде</vt:lpstr>
      <vt:lpstr>4. Экономика Орды</vt:lpstr>
      <vt:lpstr>5. Ордынское владычество на Руси</vt:lpstr>
      <vt:lpstr>5. Ордынское владычество на Руси</vt:lpstr>
      <vt:lpstr>6. Повинности населения</vt:lpstr>
      <vt:lpstr>6. Повинности населения</vt:lpstr>
      <vt:lpstr>6. Повинности населения</vt:lpstr>
      <vt:lpstr>7. Борьба русского народа против ордынского владычества</vt:lpstr>
      <vt:lpstr>7. Борьба русского народа против ордынского владычества</vt:lpstr>
      <vt:lpstr>7. Борьба русского народа против ордынского владычества</vt:lpstr>
      <vt:lpstr>8. Последствия ордынского владычества ???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ЗОЛОТАЯ ОРДА: ГОСУДАРСТВЕННЫЙ СТРОЙ, НАСЕЛЕНИЕ, ЭКОНОМИКА, КУЛЬТУРА</dc:title>
  <dc:creator>Екатерина Лобцова</dc:creator>
  <cp:lastModifiedBy>Лобцова Екатерина Анатольевна</cp:lastModifiedBy>
  <cp:revision>5</cp:revision>
  <dcterms:created xsi:type="dcterms:W3CDTF">2019-02-11T03:45:08Z</dcterms:created>
  <dcterms:modified xsi:type="dcterms:W3CDTF">2019-02-11T12:18:17Z</dcterms:modified>
</cp:coreProperties>
</file>