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9" r:id="rId3"/>
    <p:sldId id="261" r:id="rId4"/>
    <p:sldId id="269" r:id="rId5"/>
    <p:sldId id="270" r:id="rId6"/>
    <p:sldId id="267" r:id="rId7"/>
    <p:sldId id="264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507A"/>
    <a:srgbClr val="FFFF71"/>
    <a:srgbClr val="B64A80"/>
    <a:srgbClr val="8F0B73"/>
    <a:srgbClr val="FFFF99"/>
    <a:srgbClr val="BF3587"/>
    <a:srgbClr val="79296A"/>
    <a:srgbClr val="C24456"/>
    <a:srgbClr val="303FFC"/>
    <a:srgbClr val="C304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2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EA48A-7281-4A37-AF2B-93A90A8BDC18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21CC2-ED3A-4A9D-954D-43E6B30FF7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2341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787197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339715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98792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80162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351763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6623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61598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91290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7342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3889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71849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1FA12-5880-45D3-92CE-8F0259D84499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D876E-E566-44FE-B3C7-85AA53D75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476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6932" y="855844"/>
            <a:ext cx="691276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cap="all" spc="200" dirty="0" smtClean="0">
                <a:ln w="6350">
                  <a:noFill/>
                </a:ln>
                <a:gradFill>
                  <a:gsLst>
                    <a:gs pos="17000">
                      <a:srgbClr val="C304C8"/>
                    </a:gs>
                    <a:gs pos="30000">
                      <a:schemeClr val="accent3">
                        <a:lumMod val="75000"/>
                      </a:schemeClr>
                    </a:gs>
                    <a:gs pos="43000">
                      <a:schemeClr val="accent1">
                        <a:lumMod val="75000"/>
                      </a:schemeClr>
                    </a:gs>
                    <a:gs pos="53000">
                      <a:schemeClr val="accent6">
                        <a:lumMod val="60000"/>
                        <a:lumOff val="40000"/>
                      </a:schemeClr>
                    </a:gs>
                    <a:gs pos="81000">
                      <a:srgbClr val="8F0B73"/>
                    </a:gs>
                    <a:gs pos="90000">
                      <a:srgbClr val="B64A80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cap="all" spc="200" smtClean="0">
                <a:ln w="6350">
                  <a:noFill/>
                </a:ln>
                <a:gradFill>
                  <a:gsLst>
                    <a:gs pos="17000">
                      <a:srgbClr val="C304C8"/>
                    </a:gs>
                    <a:gs pos="30000">
                      <a:schemeClr val="accent3">
                        <a:lumMod val="75000"/>
                      </a:schemeClr>
                    </a:gs>
                    <a:gs pos="43000">
                      <a:schemeClr val="accent1">
                        <a:lumMod val="75000"/>
                      </a:schemeClr>
                    </a:gs>
                    <a:gs pos="53000">
                      <a:schemeClr val="accent6">
                        <a:lumMod val="60000"/>
                        <a:lumOff val="40000"/>
                      </a:schemeClr>
                    </a:gs>
                    <a:gs pos="81000">
                      <a:srgbClr val="8F0B73"/>
                    </a:gs>
                    <a:gs pos="90000">
                      <a:srgbClr val="B64A80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урок</a:t>
            </a:r>
          </a:p>
          <a:p>
            <a:pPr algn="ctr"/>
            <a:r>
              <a:rPr lang="ru-RU" sz="6000" b="1" cap="all" spc="200" smtClean="0">
                <a:ln w="6350">
                  <a:noFill/>
                </a:ln>
                <a:gradFill>
                  <a:gsLst>
                    <a:gs pos="17000">
                      <a:srgbClr val="C304C8"/>
                    </a:gs>
                    <a:gs pos="30000">
                      <a:schemeClr val="accent3">
                        <a:lumMod val="75000"/>
                      </a:schemeClr>
                    </a:gs>
                    <a:gs pos="43000">
                      <a:schemeClr val="accent1">
                        <a:lumMod val="75000"/>
                      </a:schemeClr>
                    </a:gs>
                    <a:gs pos="53000">
                      <a:schemeClr val="accent6">
                        <a:lumMod val="60000"/>
                        <a:lumOff val="40000"/>
                      </a:schemeClr>
                    </a:gs>
                    <a:gs pos="81000">
                      <a:srgbClr val="8F0B73"/>
                    </a:gs>
                    <a:gs pos="90000">
                      <a:srgbClr val="B64A80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время </a:t>
            </a:r>
            <a:r>
              <a:rPr lang="ru-RU" sz="6000" b="1" cap="all" spc="200" dirty="0" smtClean="0">
                <a:ln w="6350">
                  <a:noFill/>
                </a:ln>
                <a:gradFill>
                  <a:gsLst>
                    <a:gs pos="17000">
                      <a:srgbClr val="C304C8"/>
                    </a:gs>
                    <a:gs pos="30000">
                      <a:schemeClr val="accent3">
                        <a:lumMod val="75000"/>
                      </a:schemeClr>
                    </a:gs>
                    <a:gs pos="43000">
                      <a:schemeClr val="accent1">
                        <a:lumMod val="75000"/>
                      </a:schemeClr>
                    </a:gs>
                    <a:gs pos="53000">
                      <a:schemeClr val="accent6">
                        <a:lumMod val="60000"/>
                        <a:lumOff val="40000"/>
                      </a:schemeClr>
                    </a:gs>
                    <a:gs pos="81000">
                      <a:srgbClr val="8F0B73"/>
                    </a:gs>
                    <a:gs pos="90000">
                      <a:srgbClr val="B64A80"/>
                    </a:gs>
                    <a:gs pos="100000">
                      <a:srgbClr val="A603AB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глагола</a:t>
            </a:r>
            <a:endParaRPr lang="ru-RU" sz="6000" b="1" cap="all" spc="200" dirty="0">
              <a:ln w="6350">
                <a:noFill/>
              </a:ln>
              <a:gradFill>
                <a:gsLst>
                  <a:gs pos="17000">
                    <a:srgbClr val="C304C8"/>
                  </a:gs>
                  <a:gs pos="30000">
                    <a:schemeClr val="accent3">
                      <a:lumMod val="75000"/>
                    </a:schemeClr>
                  </a:gs>
                  <a:gs pos="43000">
                    <a:schemeClr val="accent1">
                      <a:lumMod val="75000"/>
                    </a:schemeClr>
                  </a:gs>
                  <a:gs pos="53000">
                    <a:schemeClr val="accent6">
                      <a:lumMod val="60000"/>
                      <a:lumOff val="40000"/>
                    </a:schemeClr>
                  </a:gs>
                  <a:gs pos="81000">
                    <a:srgbClr val="8F0B73"/>
                  </a:gs>
                  <a:gs pos="90000">
                    <a:srgbClr val="B64A80"/>
                  </a:gs>
                  <a:gs pos="100000">
                    <a:srgbClr val="A603AB"/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6932" y="3543858"/>
            <a:ext cx="69127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 </a:t>
            </a:r>
            <a:endParaRPr lang="ru-RU" sz="2200" b="1" dirty="0"/>
          </a:p>
        </p:txBody>
      </p:sp>
    </p:spTree>
    <p:extLst>
      <p:ext uri="{BB962C8B-B14F-4D97-AF65-F5344CB8AC3E}">
        <p14:creationId xmlns="" xmlns:p14="http://schemas.microsoft.com/office/powerpoint/2010/main" val="3768366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с учебником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Стр. 115</a:t>
            </a:r>
          </a:p>
          <a:p>
            <a:r>
              <a:rPr lang="ru-RU" dirty="0" smtClean="0"/>
              <a:t>Составьте правило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513465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Работа </a:t>
            </a:r>
            <a:r>
              <a:rPr lang="ru-RU" b="1" dirty="0" smtClean="0"/>
              <a:t>с </a:t>
            </a:r>
            <a:r>
              <a:rPr lang="ru-RU" b="1" dirty="0"/>
              <a:t>текстом </a:t>
            </a:r>
            <a:r>
              <a:rPr lang="ru-RU" b="1" dirty="0" err="1"/>
              <a:t>М.М.Пришвина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Определить основную мысль текста.</a:t>
            </a:r>
          </a:p>
          <a:p>
            <a:pPr lvl="0"/>
            <a:r>
              <a:rPr lang="ru-RU" dirty="0" smtClean="0"/>
              <a:t>Выписать глаголы, </a:t>
            </a:r>
            <a:r>
              <a:rPr lang="ru-RU" dirty="0"/>
              <a:t>определить </a:t>
            </a:r>
            <a:r>
              <a:rPr lang="ru-RU" dirty="0" smtClean="0"/>
              <a:t>время и соответствующие признаки.</a:t>
            </a:r>
            <a:endParaRPr lang="ru-RU" dirty="0"/>
          </a:p>
          <a:p>
            <a:pPr lvl="0"/>
            <a:r>
              <a:rPr lang="ru-RU" dirty="0"/>
              <a:t>Письменно объяснить правописание слов с пропущенными буквами.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703022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Зарядка для мозгов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200151"/>
            <a:ext cx="7715200" cy="3394472"/>
          </a:xfrm>
        </p:spPr>
        <p:txBody>
          <a:bodyPr>
            <a:normAutofit/>
          </a:bodyPr>
          <a:lstStyle/>
          <a:p>
            <a:r>
              <a:rPr lang="ru-RU" sz="3600" dirty="0"/>
              <a:t>Уж </a:t>
            </a:r>
            <a:r>
              <a:rPr lang="ru-RU" sz="3600" dirty="0" smtClean="0"/>
              <a:t>_________ </a:t>
            </a:r>
            <a:r>
              <a:rPr lang="ru-RU" sz="3600" dirty="0"/>
              <a:t>снег, </a:t>
            </a:r>
            <a:r>
              <a:rPr lang="ru-RU" sz="3600" dirty="0" smtClean="0"/>
              <a:t>______ </a:t>
            </a:r>
            <a:r>
              <a:rPr lang="ru-RU" sz="3600" dirty="0"/>
              <a:t>ручьи,</a:t>
            </a:r>
          </a:p>
          <a:p>
            <a:r>
              <a:rPr lang="ru-RU" sz="3600" dirty="0"/>
              <a:t>В окно ________________ весною.</a:t>
            </a:r>
          </a:p>
          <a:p>
            <a:r>
              <a:rPr lang="ru-RU" sz="3600" dirty="0"/>
              <a:t>______________ скоро соловьи,</a:t>
            </a:r>
          </a:p>
          <a:p>
            <a:r>
              <a:rPr lang="ru-RU" sz="3600" dirty="0"/>
              <a:t>И лес _____________ </a:t>
            </a:r>
            <a:r>
              <a:rPr lang="ru-RU" sz="3600" dirty="0" err="1"/>
              <a:t>листвою</a:t>
            </a:r>
            <a:r>
              <a:rPr lang="ru-RU" sz="3600" dirty="0"/>
              <a:t>. </a:t>
            </a:r>
            <a:endParaRPr lang="ru-RU" sz="3600" dirty="0" smtClean="0"/>
          </a:p>
          <a:p>
            <a:r>
              <a:rPr lang="ru-RU" sz="2400" dirty="0" smtClean="0"/>
              <a:t>(</a:t>
            </a:r>
            <a:r>
              <a:rPr lang="ru-RU" sz="2400" dirty="0" err="1"/>
              <a:t>А.Плещеев</a:t>
            </a:r>
            <a:r>
              <a:rPr lang="ru-RU" sz="2400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5718633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15566"/>
            <a:ext cx="7427168" cy="3679057"/>
          </a:xfrm>
        </p:spPr>
        <p:txBody>
          <a:bodyPr>
            <a:normAutofit/>
          </a:bodyPr>
          <a:lstStyle/>
          <a:p>
            <a:r>
              <a:rPr lang="ru-RU" sz="4400" dirty="0"/>
              <a:t>Уж </a:t>
            </a:r>
            <a:r>
              <a:rPr lang="ru-RU" sz="4400" dirty="0" smtClean="0">
                <a:solidFill>
                  <a:srgbClr val="FF0000"/>
                </a:solidFill>
              </a:rPr>
              <a:t>тает</a:t>
            </a:r>
            <a:r>
              <a:rPr lang="ru-RU" sz="4400" dirty="0" smtClean="0"/>
              <a:t> </a:t>
            </a:r>
            <a:r>
              <a:rPr lang="ru-RU" sz="4400" dirty="0"/>
              <a:t>снег, </a:t>
            </a:r>
            <a:r>
              <a:rPr lang="ru-RU" sz="4400" dirty="0" smtClean="0">
                <a:solidFill>
                  <a:srgbClr val="FF0000"/>
                </a:solidFill>
              </a:rPr>
              <a:t>бегут</a:t>
            </a:r>
            <a:r>
              <a:rPr lang="ru-RU" sz="4400" dirty="0" smtClean="0"/>
              <a:t> </a:t>
            </a:r>
            <a:r>
              <a:rPr lang="ru-RU" sz="4400" dirty="0"/>
              <a:t>ручьи,</a:t>
            </a:r>
          </a:p>
          <a:p>
            <a:r>
              <a:rPr lang="ru-RU" sz="4400" dirty="0"/>
              <a:t>В окно </a:t>
            </a:r>
            <a:r>
              <a:rPr lang="ru-RU" sz="4400" dirty="0" smtClean="0">
                <a:solidFill>
                  <a:srgbClr val="0070C0"/>
                </a:solidFill>
              </a:rPr>
              <a:t>повеяло </a:t>
            </a:r>
            <a:r>
              <a:rPr lang="ru-RU" sz="4400" dirty="0"/>
              <a:t>весною.</a:t>
            </a:r>
          </a:p>
          <a:p>
            <a:r>
              <a:rPr lang="ru-RU" sz="4400" dirty="0" smtClean="0">
                <a:solidFill>
                  <a:srgbClr val="00B050"/>
                </a:solidFill>
              </a:rPr>
              <a:t>Засвищут</a:t>
            </a:r>
            <a:r>
              <a:rPr lang="ru-RU" sz="4400" dirty="0" smtClean="0"/>
              <a:t> </a:t>
            </a:r>
            <a:r>
              <a:rPr lang="ru-RU" sz="4400" dirty="0"/>
              <a:t>скоро соловьи,</a:t>
            </a:r>
          </a:p>
          <a:p>
            <a:r>
              <a:rPr lang="ru-RU" sz="4400" dirty="0"/>
              <a:t>И лес </a:t>
            </a:r>
            <a:r>
              <a:rPr lang="ru-RU" sz="4400" dirty="0" smtClean="0">
                <a:solidFill>
                  <a:srgbClr val="00B050"/>
                </a:solidFill>
              </a:rPr>
              <a:t>оденется</a:t>
            </a:r>
            <a:r>
              <a:rPr lang="ru-RU" sz="4400" dirty="0" smtClean="0"/>
              <a:t> </a:t>
            </a:r>
            <a:r>
              <a:rPr lang="ru-RU" sz="4400" dirty="0" err="1"/>
              <a:t>листвою</a:t>
            </a:r>
            <a:r>
              <a:rPr lang="ru-RU" sz="4400" dirty="0"/>
              <a:t>. </a:t>
            </a:r>
          </a:p>
          <a:p>
            <a:r>
              <a:rPr lang="ru-RU" sz="2000" dirty="0"/>
              <a:t>(</a:t>
            </a:r>
            <a:r>
              <a:rPr lang="ru-RU" sz="2000" dirty="0" err="1"/>
              <a:t>А.Плещеев</a:t>
            </a:r>
            <a:r>
              <a:rPr lang="ru-RU" sz="2000" dirty="0"/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393028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выполнить упражнение 654 </a:t>
            </a:r>
            <a:r>
              <a:rPr lang="ru-RU" dirty="0" smtClean="0"/>
              <a:t>(2-4) из </a:t>
            </a:r>
            <a:r>
              <a:rPr lang="ru-RU" dirty="0"/>
              <a:t>учебника, разбор </a:t>
            </a:r>
            <a:r>
              <a:rPr lang="ru-RU" dirty="0" smtClean="0"/>
              <a:t>2, 4</a:t>
            </a:r>
          </a:p>
          <a:p>
            <a:r>
              <a:rPr lang="ru-RU" dirty="0" smtClean="0"/>
              <a:t>Стр. 115 учить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9263626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55526"/>
            <a:ext cx="8064896" cy="4032448"/>
          </a:xfrm>
        </p:spPr>
        <p:txBody>
          <a:bodyPr>
            <a:noAutofit/>
          </a:bodyPr>
          <a:lstStyle/>
          <a:p>
            <a:r>
              <a:rPr lang="ru-RU" sz="4000" b="1" dirty="0"/>
              <a:t>Внимательно слушайте –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                     и </a:t>
            </a:r>
            <a:r>
              <a:rPr lang="ru-RU" sz="4000" b="1" dirty="0"/>
              <a:t>все услышите!</a:t>
            </a:r>
          </a:p>
          <a:p>
            <a:r>
              <a:rPr lang="ru-RU" sz="4000" b="1" dirty="0"/>
              <a:t>Внимательно смотрите – </a:t>
            </a:r>
            <a:endParaRPr lang="ru-RU" sz="4000" b="1" dirty="0" smtClean="0"/>
          </a:p>
          <a:p>
            <a:pPr marL="0" indent="0">
              <a:buNone/>
            </a:pPr>
            <a:r>
              <a:rPr lang="ru-RU" sz="4000" b="1" dirty="0" smtClean="0"/>
              <a:t>                                и </a:t>
            </a:r>
            <a:r>
              <a:rPr lang="ru-RU" sz="4000" b="1" dirty="0"/>
              <a:t>все увидите!</a:t>
            </a:r>
          </a:p>
          <a:p>
            <a:r>
              <a:rPr lang="ru-RU" sz="4000" b="1" dirty="0"/>
              <a:t>Думайте – и все поймете!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33067604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 ДЗ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Морфологический </a:t>
            </a:r>
            <a:r>
              <a:rPr lang="ru-RU" smtClean="0"/>
              <a:t>разбор глагола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172087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00151"/>
            <a:ext cx="7643192" cy="339447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Интересная часть речи</a:t>
            </a:r>
          </a:p>
          <a:p>
            <a:r>
              <a:rPr lang="ru-RU" dirty="0"/>
              <a:t>В русском языке живет.</a:t>
            </a:r>
          </a:p>
          <a:p>
            <a:r>
              <a:rPr lang="ru-RU" dirty="0"/>
              <a:t>Кто что делает, расскажет,</a:t>
            </a:r>
          </a:p>
          <a:p>
            <a:r>
              <a:rPr lang="ru-RU" dirty="0"/>
              <a:t>Чертит, пишет иль поет.</a:t>
            </a:r>
          </a:p>
          <a:p>
            <a:r>
              <a:rPr lang="ru-RU" dirty="0"/>
              <a:t>Вышивает или пашет,</a:t>
            </a:r>
          </a:p>
          <a:p>
            <a:r>
              <a:rPr lang="ru-RU" dirty="0"/>
              <a:t>Или забивает гол.</a:t>
            </a:r>
          </a:p>
          <a:p>
            <a:r>
              <a:rPr lang="ru-RU" dirty="0"/>
              <a:t>Варит, жарит, моет, чистит –</a:t>
            </a:r>
          </a:p>
          <a:p>
            <a:r>
              <a:rPr lang="ru-RU" dirty="0"/>
              <a:t>Все расскажет нам ….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080239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49492"/>
            <a:ext cx="8686800" cy="85725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а</a:t>
            </a:r>
            <a:r>
              <a:rPr lang="ru-RU" sz="2400" b="1" dirty="0"/>
              <a:t>.</a:t>
            </a:r>
          </a:p>
        </p:txBody>
      </p:sp>
      <p:pic>
        <p:nvPicPr>
          <p:cNvPr id="4" name="Объект 3" descr="https://cdn2.arhivurokov.ru/multiurok/html/2018/02/19/s_5a8b2a4a4bf76/837476_1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83518"/>
            <a:ext cx="4032448" cy="42484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6905534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</a:p>
          <a:p>
            <a:r>
              <a:rPr lang="ru-RU" sz="5400" dirty="0" smtClean="0"/>
              <a:t>Время </a:t>
            </a:r>
            <a:endParaRPr lang="ru-RU" sz="5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sz="5400" dirty="0" smtClean="0"/>
              <a:t>Глагол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18486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Тема урока: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7594"/>
            <a:ext cx="8507288" cy="2214246"/>
          </a:xfrm>
        </p:spPr>
        <p:txBody>
          <a:bodyPr>
            <a:normAutofit/>
          </a:bodyPr>
          <a:lstStyle/>
          <a:p>
            <a:r>
              <a:rPr lang="ru-RU" sz="6000" b="1" dirty="0" smtClean="0"/>
              <a:t>Время глагола</a:t>
            </a:r>
            <a:endParaRPr lang="ru-RU" sz="6000" b="1" dirty="0"/>
          </a:p>
        </p:txBody>
      </p:sp>
    </p:spTree>
    <p:extLst>
      <p:ext uri="{BB962C8B-B14F-4D97-AF65-F5344CB8AC3E}">
        <p14:creationId xmlns="" xmlns:p14="http://schemas.microsoft.com/office/powerpoint/2010/main" val="17930126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5979"/>
            <a:ext cx="9036496" cy="85725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</a:rPr>
              <a:t>Цели урока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200151"/>
            <a:ext cx="7643192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smtClean="0"/>
              <a:t>Повторить…</a:t>
            </a:r>
          </a:p>
          <a:p>
            <a:pPr marL="0" indent="0">
              <a:buNone/>
            </a:pPr>
            <a:r>
              <a:rPr lang="ru-RU" sz="3600" b="1" dirty="0" smtClean="0"/>
              <a:t>Научиться…</a:t>
            </a:r>
          </a:p>
          <a:p>
            <a:pPr marL="0" indent="0">
              <a:buNone/>
            </a:pPr>
            <a:r>
              <a:rPr lang="ru-RU" sz="3600" b="1" dirty="0"/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909468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Верные и неверные утверждения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938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   </a:t>
            </a:r>
            <a:r>
              <a:rPr lang="ru-RU" dirty="0"/>
              <a:t>Глагол в предложении согласуется с подлежащим.</a:t>
            </a:r>
            <a:br>
              <a:rPr lang="ru-RU" dirty="0"/>
            </a:br>
            <a:r>
              <a:rPr lang="ru-RU" dirty="0"/>
              <a:t>2. Глагол отвечает на вопросы какой? чей? и обозначает признак предмета.</a:t>
            </a:r>
            <a:br>
              <a:rPr lang="ru-RU" dirty="0"/>
            </a:br>
            <a:r>
              <a:rPr lang="ru-RU" dirty="0"/>
              <a:t>3. Глагол согласуется с существительным и изменяется по падежам.</a:t>
            </a:r>
            <a:br>
              <a:rPr lang="ru-RU" dirty="0"/>
            </a:br>
            <a:r>
              <a:rPr lang="ru-RU" dirty="0"/>
              <a:t>4. Глаголы в настоящем и будущем времени изменяются по лицам и числам.</a:t>
            </a:r>
            <a:br>
              <a:rPr lang="ru-RU" dirty="0"/>
            </a:br>
            <a:r>
              <a:rPr lang="ru-RU" dirty="0"/>
              <a:t>5. Глаголы в прошедшем времени изменяются по числам, а в единственном числе по родам.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759617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Взаимопроверка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1 </a:t>
            </a:r>
            <a:r>
              <a:rPr lang="ru-RU" sz="6000" b="1" dirty="0"/>
              <a:t>2 3 4 5</a:t>
            </a:r>
            <a:br>
              <a:rPr lang="ru-RU" sz="6000" b="1" dirty="0"/>
            </a:br>
            <a:r>
              <a:rPr lang="ru-RU" sz="6000" b="1" dirty="0"/>
              <a:t>+ - - + +</a:t>
            </a:r>
            <a:endParaRPr lang="ru-RU" sz="6000" dirty="0"/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029708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E0000"/>
      </a:hlink>
      <a:folHlink>
        <a:srgbClr val="FF9B9B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214</Words>
  <Application>Microsoft Office PowerPoint</Application>
  <PresentationFormat>Экран (16:9)</PresentationFormat>
  <Paragraphs>54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Проверка ДЗ</vt:lpstr>
      <vt:lpstr>Слайд 3</vt:lpstr>
      <vt:lpstr>а.</vt:lpstr>
      <vt:lpstr>Слайд 5</vt:lpstr>
      <vt:lpstr>Тема урока:</vt:lpstr>
      <vt:lpstr>Цели урока</vt:lpstr>
      <vt:lpstr>Верные и неверные утверждения</vt:lpstr>
      <vt:lpstr>Взаимопроверка </vt:lpstr>
      <vt:lpstr>Работа с учебником</vt:lpstr>
      <vt:lpstr> Работа с текстом М.М.Пришвина. </vt:lpstr>
      <vt:lpstr>Зарядка для мозгов </vt:lpstr>
      <vt:lpstr>Слайд 13</vt:lpstr>
      <vt:lpstr>Домашнее задание</vt:lpstr>
      <vt:lpstr>Слайд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Sony</cp:lastModifiedBy>
  <cp:revision>35</cp:revision>
  <dcterms:created xsi:type="dcterms:W3CDTF">2015-02-22T20:56:18Z</dcterms:created>
  <dcterms:modified xsi:type="dcterms:W3CDTF">2020-04-14T15:57:49Z</dcterms:modified>
</cp:coreProperties>
</file>