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4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6699"/>
    <a:srgbClr val="FF99FF"/>
    <a:srgbClr val="00FF00"/>
    <a:srgbClr val="FF66FF"/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8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988840"/>
            <a:ext cx="8458200" cy="1470025"/>
          </a:xfrm>
        </p:spPr>
        <p:txBody>
          <a:bodyPr/>
          <a:lstStyle/>
          <a:p>
            <a:r>
              <a:rPr lang="ru-RU" sz="115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МНОЖЕСТВА</a:t>
            </a:r>
            <a:endParaRPr lang="ru-RU" sz="115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885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4788024" y="4221088"/>
            <a:ext cx="110173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0" y="235217"/>
            <a:ext cx="89514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4800" dirty="0" smtClean="0"/>
              <a:t>Начертим </a:t>
            </a:r>
            <a:r>
              <a:rPr lang="ru-RU" sz="4800" b="1" i="1" dirty="0" smtClean="0">
                <a:solidFill>
                  <a:srgbClr val="FFFF00"/>
                </a:solidFill>
              </a:rPr>
              <a:t>АС=2см</a:t>
            </a:r>
            <a:endParaRPr lang="ru-RU" sz="4800" b="1" i="1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35996" y="4221088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91975" y="4159828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</a:p>
        </p:txBody>
      </p:sp>
      <p:sp>
        <p:nvSpPr>
          <p:cNvPr id="7" name="Овал 6"/>
          <p:cNvSpPr/>
          <p:nvPr/>
        </p:nvSpPr>
        <p:spPr>
          <a:xfrm>
            <a:off x="4708598" y="4159828"/>
            <a:ext cx="158851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885152" y="4144532"/>
            <a:ext cx="158851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5169679" y="387381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2 см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36597" y="1153715"/>
            <a:ext cx="914400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2. Проведём окружность  </a:t>
            </a:r>
            <a:r>
              <a:rPr lang="en-US" sz="4400" b="1" i="1" dirty="0" smtClean="0">
                <a:solidFill>
                  <a:srgbClr val="FFFF00"/>
                </a:solidFill>
              </a:rPr>
              <a:t>R</a:t>
            </a:r>
            <a:r>
              <a:rPr lang="en-US" sz="4400" b="1" i="1" baseline="-25000" dirty="0" smtClean="0">
                <a:solidFill>
                  <a:srgbClr val="FFFF00"/>
                </a:solidFill>
              </a:rPr>
              <a:t>1</a:t>
            </a:r>
            <a:r>
              <a:rPr lang="ru-RU" sz="4400" b="1" i="1" dirty="0" smtClean="0">
                <a:solidFill>
                  <a:srgbClr val="FFFF00"/>
                </a:solidFill>
              </a:rPr>
              <a:t>=2</a:t>
            </a:r>
            <a:r>
              <a:rPr lang="en-US" sz="4400" b="1" i="1" dirty="0" smtClean="0">
                <a:solidFill>
                  <a:srgbClr val="FFFF00"/>
                </a:solidFill>
              </a:rPr>
              <a:t>,5</a:t>
            </a:r>
            <a:r>
              <a:rPr lang="ru-RU" sz="4400" b="1" i="1" dirty="0" smtClean="0">
                <a:solidFill>
                  <a:srgbClr val="FFFF00"/>
                </a:solidFill>
              </a:rPr>
              <a:t>см</a:t>
            </a:r>
            <a:r>
              <a:rPr lang="en-US" sz="4400" b="1" i="1" dirty="0" smtClean="0">
                <a:solidFill>
                  <a:srgbClr val="FFFF00"/>
                </a:solidFill>
              </a:rPr>
              <a:t> </a:t>
            </a:r>
            <a:r>
              <a:rPr lang="en-US" sz="4400" dirty="0" smtClean="0"/>
              <a:t>c </a:t>
            </a:r>
            <a:r>
              <a:rPr lang="ru-RU" sz="4400" dirty="0" smtClean="0"/>
              <a:t>центром в точке </a:t>
            </a:r>
            <a:r>
              <a:rPr lang="ru-RU" sz="4400" b="1" i="1" dirty="0" smtClean="0">
                <a:solidFill>
                  <a:srgbClr val="FFFF00"/>
                </a:solidFill>
              </a:rPr>
              <a:t>А</a:t>
            </a:r>
            <a:endParaRPr lang="ru-RU" sz="4400" b="1" i="1" dirty="0">
              <a:solidFill>
                <a:srgbClr val="FFFF00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347864" y="2690330"/>
            <a:ext cx="3290561" cy="3042926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>
            <a:stCxn id="7" idx="3"/>
          </p:cNvCxnSpPr>
          <p:nvPr/>
        </p:nvCxnSpPr>
        <p:spPr>
          <a:xfrm flipH="1">
            <a:off x="3707904" y="4282753"/>
            <a:ext cx="1023957" cy="94644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07070" y="4328809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FFFF00"/>
                </a:solidFill>
              </a:rPr>
              <a:t>R</a:t>
            </a:r>
            <a:r>
              <a:rPr lang="en-US" b="1" i="1" baseline="-25000" dirty="0">
                <a:solidFill>
                  <a:srgbClr val="FFFF00"/>
                </a:solidFill>
              </a:rPr>
              <a:t>1</a:t>
            </a:r>
            <a:r>
              <a:rPr lang="ru-RU" b="1" i="1" dirty="0">
                <a:solidFill>
                  <a:srgbClr val="FFFF00"/>
                </a:solidFill>
              </a:rPr>
              <a:t>=2</a:t>
            </a:r>
            <a:r>
              <a:rPr lang="en-US" b="1" i="1" dirty="0">
                <a:solidFill>
                  <a:srgbClr val="FFFF00"/>
                </a:solidFill>
              </a:rPr>
              <a:t>,5</a:t>
            </a:r>
            <a:r>
              <a:rPr lang="ru-RU" b="1" i="1" dirty="0">
                <a:solidFill>
                  <a:srgbClr val="FFFF00"/>
                </a:solidFill>
              </a:rPr>
              <a:t>см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38431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  <p:bldP spid="9" grpId="0"/>
      <p:bldP spid="10" grpId="0"/>
      <p:bldP spid="11" grpId="0" animBg="1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единительная линия 1"/>
          <p:cNvCxnSpPr/>
          <p:nvPr/>
        </p:nvCxnSpPr>
        <p:spPr>
          <a:xfrm>
            <a:off x="3275856" y="4684280"/>
            <a:ext cx="110173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931949" y="4633979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12153" y="4622862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</a:p>
        </p:txBody>
      </p:sp>
      <p:sp>
        <p:nvSpPr>
          <p:cNvPr id="6" name="Овал 5"/>
          <p:cNvSpPr/>
          <p:nvPr/>
        </p:nvSpPr>
        <p:spPr>
          <a:xfrm>
            <a:off x="3168518" y="4559937"/>
            <a:ext cx="158851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298165" y="4555032"/>
            <a:ext cx="158851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479603" y="4334621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2 см</a:t>
            </a:r>
            <a:endParaRPr lang="ru-R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-537" y="-134982"/>
            <a:ext cx="914400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/>
              <a:t>3</a:t>
            </a:r>
            <a:r>
              <a:rPr lang="ru-RU" sz="4400" dirty="0" smtClean="0"/>
              <a:t>. Проведём окружность  </a:t>
            </a:r>
            <a:r>
              <a:rPr lang="en-US" sz="4400" b="1" i="1" dirty="0" smtClean="0">
                <a:solidFill>
                  <a:srgbClr val="FFFF00"/>
                </a:solidFill>
              </a:rPr>
              <a:t>R</a:t>
            </a:r>
            <a:r>
              <a:rPr lang="ru-RU" sz="4400" b="1" i="1" baseline="-25000" dirty="0" smtClean="0">
                <a:solidFill>
                  <a:srgbClr val="FFFF00"/>
                </a:solidFill>
              </a:rPr>
              <a:t>2</a:t>
            </a:r>
            <a:r>
              <a:rPr lang="ru-RU" sz="4400" b="1" i="1" dirty="0" smtClean="0">
                <a:solidFill>
                  <a:srgbClr val="FFFF00"/>
                </a:solidFill>
              </a:rPr>
              <a:t>=3см</a:t>
            </a:r>
            <a:r>
              <a:rPr lang="en-US" sz="4400" b="1" i="1" dirty="0" smtClean="0">
                <a:solidFill>
                  <a:srgbClr val="FFFF00"/>
                </a:solidFill>
              </a:rPr>
              <a:t> </a:t>
            </a:r>
            <a:r>
              <a:rPr lang="en-US" sz="4400" dirty="0" smtClean="0"/>
              <a:t>c </a:t>
            </a:r>
            <a:r>
              <a:rPr lang="ru-RU" sz="4400" dirty="0" smtClean="0"/>
              <a:t>центром в точке </a:t>
            </a:r>
            <a:r>
              <a:rPr lang="ru-RU" sz="4400" b="1" i="1" dirty="0">
                <a:solidFill>
                  <a:srgbClr val="FFFF00"/>
                </a:solidFill>
              </a:rPr>
              <a:t>С</a:t>
            </a:r>
          </a:p>
        </p:txBody>
      </p:sp>
      <p:sp>
        <p:nvSpPr>
          <p:cNvPr id="10" name="Овал 9"/>
          <p:cNvSpPr/>
          <p:nvPr/>
        </p:nvSpPr>
        <p:spPr>
          <a:xfrm>
            <a:off x="1790724" y="3162817"/>
            <a:ext cx="3290561" cy="3042926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H="1">
            <a:off x="2197515" y="4667689"/>
            <a:ext cx="1023957" cy="94644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907704" y="4741701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FFFF00"/>
                </a:solidFill>
              </a:rPr>
              <a:t>R</a:t>
            </a:r>
            <a:r>
              <a:rPr lang="en-US" b="1" i="1" baseline="-25000" dirty="0">
                <a:solidFill>
                  <a:srgbClr val="FFFF00"/>
                </a:solidFill>
              </a:rPr>
              <a:t>1</a:t>
            </a:r>
            <a:r>
              <a:rPr lang="ru-RU" b="1" i="1" dirty="0">
                <a:solidFill>
                  <a:srgbClr val="FFFF00"/>
                </a:solidFill>
              </a:rPr>
              <a:t>=2</a:t>
            </a:r>
            <a:r>
              <a:rPr lang="en-US" b="1" i="1" dirty="0">
                <a:solidFill>
                  <a:srgbClr val="FFFF00"/>
                </a:solidFill>
              </a:rPr>
              <a:t>,5</a:t>
            </a:r>
            <a:r>
              <a:rPr lang="ru-RU" b="1" i="1" dirty="0">
                <a:solidFill>
                  <a:srgbClr val="FFFF00"/>
                </a:solidFill>
              </a:rPr>
              <a:t>см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2428292" y="2845342"/>
            <a:ext cx="3542781" cy="3577274"/>
          </a:xfrm>
          <a:prstGeom prst="ellipse">
            <a:avLst/>
          </a:prstGeom>
          <a:noFill/>
          <a:ln w="5715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>
            <a:stCxn id="7" idx="5"/>
          </p:cNvCxnSpPr>
          <p:nvPr/>
        </p:nvCxnSpPr>
        <p:spPr>
          <a:xfrm>
            <a:off x="4433753" y="4677957"/>
            <a:ext cx="1362383" cy="83927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 rot="1860000">
            <a:off x="4739579" y="478826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FF00"/>
                </a:solidFill>
              </a:rPr>
              <a:t>R</a:t>
            </a:r>
            <a:r>
              <a:rPr lang="ru-RU" b="1" i="1" baseline="-25000" dirty="0" smtClean="0">
                <a:solidFill>
                  <a:srgbClr val="00FF00"/>
                </a:solidFill>
              </a:rPr>
              <a:t>2</a:t>
            </a:r>
            <a:r>
              <a:rPr lang="ru-RU" b="1" i="1" dirty="0" smtClean="0">
                <a:solidFill>
                  <a:srgbClr val="00FF00"/>
                </a:solidFill>
              </a:rPr>
              <a:t>=3см</a:t>
            </a:r>
            <a:endParaRPr lang="ru-RU" dirty="0">
              <a:solidFill>
                <a:srgbClr val="00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-537" y="1196752"/>
            <a:ext cx="914400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4. Окружности пересекаются в двух точках  </a:t>
            </a:r>
            <a:r>
              <a:rPr lang="ru-RU" sz="4400" b="1" i="1" dirty="0" smtClean="0">
                <a:solidFill>
                  <a:srgbClr val="FFFF00"/>
                </a:solidFill>
              </a:rPr>
              <a:t>В</a:t>
            </a:r>
            <a:r>
              <a:rPr lang="ru-RU" sz="4400" b="1" i="1" baseline="-25000" dirty="0" smtClean="0">
                <a:solidFill>
                  <a:srgbClr val="FFFF00"/>
                </a:solidFill>
              </a:rPr>
              <a:t>1</a:t>
            </a:r>
            <a:r>
              <a:rPr lang="ru-RU" sz="4400" b="1" i="1" dirty="0">
                <a:solidFill>
                  <a:srgbClr val="FFFF00"/>
                </a:solidFill>
              </a:rPr>
              <a:t> </a:t>
            </a:r>
            <a:r>
              <a:rPr lang="ru-RU" sz="4400" dirty="0" smtClean="0"/>
              <a:t>и </a:t>
            </a:r>
            <a:r>
              <a:rPr lang="ru-RU" sz="4400" b="1" i="1" dirty="0" smtClean="0">
                <a:solidFill>
                  <a:srgbClr val="FFFF00"/>
                </a:solidFill>
              </a:rPr>
              <a:t>В</a:t>
            </a:r>
            <a:r>
              <a:rPr lang="ru-RU" sz="4400" b="1" i="1" baseline="-25000" dirty="0" smtClean="0">
                <a:solidFill>
                  <a:srgbClr val="FFFF00"/>
                </a:solidFill>
              </a:rPr>
              <a:t>2</a:t>
            </a:r>
            <a:endParaRPr lang="ru-RU" sz="4400" dirty="0"/>
          </a:p>
        </p:txBody>
      </p:sp>
      <p:sp>
        <p:nvSpPr>
          <p:cNvPr id="18" name="Овал 17"/>
          <p:cNvSpPr/>
          <p:nvPr/>
        </p:nvSpPr>
        <p:spPr>
          <a:xfrm>
            <a:off x="3060506" y="3051008"/>
            <a:ext cx="216024" cy="22361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3221472" y="6093934"/>
            <a:ext cx="216024" cy="22361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/>
          <p:cNvCxnSpPr>
            <a:stCxn id="18" idx="4"/>
            <a:endCxn id="6" idx="3"/>
          </p:cNvCxnSpPr>
          <p:nvPr/>
        </p:nvCxnSpPr>
        <p:spPr>
          <a:xfrm>
            <a:off x="3168518" y="3274626"/>
            <a:ext cx="23263" cy="14082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18" idx="5"/>
            <a:endCxn id="5" idx="0"/>
          </p:cNvCxnSpPr>
          <p:nvPr/>
        </p:nvCxnSpPr>
        <p:spPr>
          <a:xfrm>
            <a:off x="3244894" y="3241878"/>
            <a:ext cx="1119287" cy="138098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541441" y="2505185"/>
            <a:ext cx="792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solidFill>
                  <a:srgbClr val="FFFF00"/>
                </a:solidFill>
              </a:rPr>
              <a:t>В</a:t>
            </a:r>
            <a:r>
              <a:rPr lang="ru-RU" sz="4000" b="1" i="1" baseline="-25000" dirty="0" smtClean="0">
                <a:solidFill>
                  <a:srgbClr val="FFFF00"/>
                </a:solidFill>
              </a:rPr>
              <a:t>1</a:t>
            </a:r>
            <a:endParaRPr lang="ru-RU" sz="4000" b="1" i="1" dirty="0">
              <a:solidFill>
                <a:srgbClr val="FFFF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991597" y="6104872"/>
            <a:ext cx="792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solidFill>
                  <a:srgbClr val="FFFF00"/>
                </a:solidFill>
              </a:rPr>
              <a:t>В</a:t>
            </a:r>
            <a:r>
              <a:rPr lang="ru-RU" sz="4000" b="1" i="1" baseline="-25000" dirty="0">
                <a:solidFill>
                  <a:srgbClr val="FFFF00"/>
                </a:solidFill>
              </a:rPr>
              <a:t>2</a:t>
            </a:r>
            <a:endParaRPr lang="ru-RU" sz="40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6798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 animBg="1"/>
      <p:bldP spid="16" grpId="0"/>
      <p:bldP spid="17" grpId="0"/>
      <p:bldP spid="18" grpId="0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20" y="188640"/>
            <a:ext cx="8755360" cy="2800767"/>
          </a:xfrm>
          <a:prstGeom prst="rect">
            <a:avLst/>
          </a:prstGeom>
          <a:noFill/>
          <a:ln w="76200">
            <a:solidFill>
              <a:srgbClr val="FF3300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</a:t>
            </a:r>
            <a:r>
              <a:rPr lang="ru-RU" sz="4400" b="1" i="1" dirty="0" smtClean="0"/>
              <a:t>Множество элементов, принадлежащих хотя бы одному из множеств </a:t>
            </a:r>
            <a:r>
              <a:rPr lang="ru-RU" sz="4400" b="1" i="1" dirty="0" smtClean="0">
                <a:solidFill>
                  <a:srgbClr val="FFFF00"/>
                </a:solidFill>
              </a:rPr>
              <a:t>А</a:t>
            </a:r>
            <a:r>
              <a:rPr lang="ru-RU" sz="4400" b="1" i="1" dirty="0" smtClean="0"/>
              <a:t> и </a:t>
            </a:r>
            <a:r>
              <a:rPr lang="ru-RU" sz="4400" b="1" i="1" dirty="0" smtClean="0">
                <a:solidFill>
                  <a:srgbClr val="FFFF00"/>
                </a:solidFill>
              </a:rPr>
              <a:t>В</a:t>
            </a:r>
            <a:r>
              <a:rPr lang="ru-RU" sz="4400" b="1" i="1" dirty="0" smtClean="0"/>
              <a:t>, называют </a:t>
            </a:r>
            <a:r>
              <a:rPr lang="ru-RU" sz="4400" b="1" i="1" dirty="0" smtClean="0">
                <a:solidFill>
                  <a:srgbClr val="FFFF00"/>
                </a:solidFill>
              </a:rPr>
              <a:t>объединением множеств А и В</a:t>
            </a:r>
            <a:r>
              <a:rPr lang="ru-RU" sz="4400" b="1" i="1" dirty="0" smtClean="0"/>
              <a:t>.</a:t>
            </a:r>
            <a:endParaRPr lang="ru-RU" sz="4400" b="1" i="1" dirty="0"/>
          </a:p>
        </p:txBody>
      </p:sp>
      <p:pic>
        <p:nvPicPr>
          <p:cNvPr id="7170" name="Picture 2" descr="http://academickids.com/encyclopedia/images/thumb/f/fc/250px-Venn_A_union_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284983"/>
            <a:ext cx="5976664" cy="3251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2964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00166" y="235217"/>
            <a:ext cx="74512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4800" b="1" i="1" dirty="0" smtClean="0">
                <a:solidFill>
                  <a:srgbClr val="FFFF00"/>
                </a:solidFill>
              </a:rPr>
              <a:t>Классная работа</a:t>
            </a:r>
            <a:endParaRPr lang="ru-RU" sz="4800" b="1" i="1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6597" y="1153715"/>
            <a:ext cx="91440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i="1" dirty="0" smtClean="0">
                <a:solidFill>
                  <a:srgbClr val="FFFF00"/>
                </a:solidFill>
              </a:rPr>
              <a:t> </a:t>
            </a:r>
            <a:r>
              <a:rPr lang="ru-RU" sz="4400" b="1" i="1" dirty="0" smtClean="0">
                <a:solidFill>
                  <a:srgbClr val="FFFF00"/>
                </a:solidFill>
              </a:rPr>
              <a:t>№ 737, 741, 742</a:t>
            </a:r>
            <a:endParaRPr lang="ru-RU" sz="44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8431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00166" y="235217"/>
            <a:ext cx="74512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4800" b="1" i="1" dirty="0" smtClean="0">
                <a:solidFill>
                  <a:srgbClr val="FFFF00"/>
                </a:solidFill>
              </a:rPr>
              <a:t>Домашняя работа</a:t>
            </a:r>
            <a:endParaRPr lang="ru-RU" sz="4800" b="1" i="1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6597" y="1153715"/>
            <a:ext cx="91440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i="1" dirty="0" smtClean="0">
                <a:solidFill>
                  <a:srgbClr val="FFFF00"/>
                </a:solidFill>
              </a:rPr>
              <a:t> </a:t>
            </a:r>
            <a:r>
              <a:rPr lang="ru-RU" sz="4400" b="1" i="1" dirty="0" smtClean="0">
                <a:solidFill>
                  <a:srgbClr val="FFFF00"/>
                </a:solidFill>
              </a:rPr>
              <a:t>№ 738, 743</a:t>
            </a:r>
            <a:endParaRPr lang="ru-RU" sz="44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8431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8496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ru-RU" sz="4400" dirty="0" smtClean="0"/>
              <a:t> Все ученики класса</a:t>
            </a:r>
            <a:endParaRPr lang="ru-RU" sz="4400" dirty="0"/>
          </a:p>
        </p:txBody>
      </p:sp>
      <p:pic>
        <p:nvPicPr>
          <p:cNvPr id="1026" name="Picture 2" descr="http://www.zvukrasok.ru/_nw/0/6350843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20072" y="0"/>
            <a:ext cx="3923928" cy="2132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7504" y="2132855"/>
            <a:ext cx="90364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ru-RU" sz="4400" dirty="0" smtClean="0"/>
              <a:t> </a:t>
            </a:r>
            <a:r>
              <a:rPr lang="ru-RU" sz="5400" dirty="0" smtClean="0"/>
              <a:t>Все делители числа </a:t>
            </a:r>
            <a:r>
              <a:rPr lang="ru-RU" sz="5400" b="1" dirty="0" smtClean="0">
                <a:solidFill>
                  <a:srgbClr val="FFFF00"/>
                </a:solidFill>
              </a:rPr>
              <a:t>6:</a:t>
            </a:r>
            <a:r>
              <a:rPr lang="ru-RU" sz="5400" dirty="0" smtClean="0"/>
              <a:t> </a:t>
            </a:r>
            <a:r>
              <a:rPr lang="ru-RU" sz="5400" i="1" dirty="0" smtClean="0">
                <a:solidFill>
                  <a:srgbClr val="92D050"/>
                </a:solidFill>
              </a:rPr>
              <a:t>1; 2; 3;6</a:t>
            </a:r>
            <a:endParaRPr lang="ru-RU" sz="5400" i="1" dirty="0">
              <a:solidFill>
                <a:srgbClr val="92D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3156710"/>
            <a:ext cx="90364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ru-RU" sz="4400" dirty="0" smtClean="0"/>
              <a:t> Все точки плоскости, </a:t>
            </a:r>
          </a:p>
          <a:p>
            <a:r>
              <a:rPr lang="ru-RU" sz="4400" dirty="0" smtClean="0"/>
              <a:t>удалённые от точки </a:t>
            </a:r>
            <a:r>
              <a:rPr lang="ru-RU" sz="4400" b="1" i="1" dirty="0">
                <a:solidFill>
                  <a:srgbClr val="FFFF00"/>
                </a:solidFill>
              </a:rPr>
              <a:t>О</a:t>
            </a:r>
            <a:r>
              <a:rPr lang="ru-RU" sz="4400" dirty="0" smtClean="0"/>
              <a:t> на </a:t>
            </a:r>
            <a:r>
              <a:rPr lang="ru-RU" sz="4400" b="1" i="1" dirty="0" smtClean="0">
                <a:solidFill>
                  <a:srgbClr val="FFFF00"/>
                </a:solidFill>
              </a:rPr>
              <a:t>2см</a:t>
            </a:r>
            <a:endParaRPr lang="ru-RU" sz="4400" b="1" i="1" dirty="0">
              <a:solidFill>
                <a:srgbClr val="FFFF00"/>
              </a:solidFill>
            </a:endParaRPr>
          </a:p>
        </p:txBody>
      </p:sp>
      <p:pic>
        <p:nvPicPr>
          <p:cNvPr id="1028" name="Picture 4" descr="http://www.vevivi.ru/best/images/servus/72/16/5581672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82036" y="3156710"/>
            <a:ext cx="1752600" cy="1762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7504" y="5229200"/>
            <a:ext cx="88271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ru-RU" sz="3200" dirty="0" smtClean="0"/>
              <a:t>Всё это наборы объектов, объединённых общим для каждого набора свойством..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426261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0916" y="404664"/>
            <a:ext cx="8208912" cy="3046988"/>
          </a:xfrm>
          <a:prstGeom prst="rect">
            <a:avLst/>
          </a:prstGeom>
          <a:noFill/>
          <a:ln w="76200">
            <a:solidFill>
              <a:srgbClr val="FF3300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</a:t>
            </a:r>
            <a:r>
              <a:rPr lang="ru-RU" sz="4800" b="1" i="1" dirty="0" smtClean="0">
                <a:solidFill>
                  <a:srgbClr val="FFFF00"/>
                </a:solidFill>
              </a:rPr>
              <a:t>Наборы объектов, объединённых общим для каждого набора свойством называют </a:t>
            </a:r>
            <a:r>
              <a:rPr lang="ru-RU" sz="4800" b="1" i="1" dirty="0" smtClean="0"/>
              <a:t>множествами</a:t>
            </a:r>
            <a:endParaRPr lang="ru-RU" sz="48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170237" y="3645024"/>
            <a:ext cx="8496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ru-RU" sz="4400" dirty="0" smtClean="0"/>
              <a:t> «</a:t>
            </a:r>
            <a:r>
              <a:rPr lang="ru-RU" sz="4400" i="1" dirty="0" smtClean="0"/>
              <a:t>Множество учеников класса</a:t>
            </a:r>
            <a:r>
              <a:rPr lang="ru-RU" sz="4400" dirty="0" smtClean="0"/>
              <a:t>»</a:t>
            </a:r>
            <a:endParaRPr lang="ru-RU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170237" y="4368059"/>
            <a:ext cx="8496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ru-RU" sz="4400" dirty="0" smtClean="0"/>
              <a:t> «</a:t>
            </a:r>
            <a:r>
              <a:rPr lang="ru-RU" sz="4400" i="1" dirty="0" smtClean="0"/>
              <a:t>Множество делителей числа 6</a:t>
            </a:r>
            <a:r>
              <a:rPr lang="ru-RU" sz="4400" dirty="0" smtClean="0"/>
              <a:t>»</a:t>
            </a:r>
            <a:endParaRPr lang="ru-RU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146573" y="5137500"/>
            <a:ext cx="90364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ru-RU" sz="4400" dirty="0" smtClean="0"/>
              <a:t> «</a:t>
            </a:r>
            <a:r>
              <a:rPr lang="ru-RU" sz="4400" i="1" dirty="0" smtClean="0"/>
              <a:t>Множество точек плоскости, </a:t>
            </a:r>
          </a:p>
          <a:p>
            <a:r>
              <a:rPr lang="ru-RU" sz="4400" i="1" dirty="0" smtClean="0"/>
              <a:t>удалённых от точки </a:t>
            </a:r>
            <a:r>
              <a:rPr lang="ru-RU" sz="4400" b="1" i="1" dirty="0">
                <a:solidFill>
                  <a:srgbClr val="FFFF00"/>
                </a:solidFill>
              </a:rPr>
              <a:t>О</a:t>
            </a:r>
            <a:r>
              <a:rPr lang="ru-RU" sz="4400" i="1" dirty="0" smtClean="0"/>
              <a:t> на </a:t>
            </a:r>
            <a:r>
              <a:rPr lang="ru-RU" sz="4400" b="1" i="1" dirty="0" smtClean="0">
                <a:solidFill>
                  <a:srgbClr val="FFFF00"/>
                </a:solidFill>
              </a:rPr>
              <a:t>2см</a:t>
            </a:r>
            <a:r>
              <a:rPr lang="ru-RU" sz="4400" i="1" dirty="0" smtClean="0"/>
              <a:t>»</a:t>
            </a:r>
            <a:endParaRPr lang="ru-RU" sz="4400" i="1" dirty="0"/>
          </a:p>
        </p:txBody>
      </p:sp>
    </p:spTree>
    <p:extLst>
      <p:ext uri="{BB962C8B-B14F-4D97-AF65-F5344CB8AC3E}">
        <p14:creationId xmlns:p14="http://schemas.microsoft.com/office/powerpoint/2010/main" xmlns="" val="186529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6632"/>
            <a:ext cx="84969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В математике термин </a:t>
            </a:r>
            <a:r>
              <a:rPr lang="ru-RU" sz="4400" b="1" i="1" dirty="0" smtClean="0">
                <a:solidFill>
                  <a:srgbClr val="FFFF00"/>
                </a:solidFill>
              </a:rPr>
              <a:t>«множество» </a:t>
            </a:r>
            <a:r>
              <a:rPr lang="ru-RU" sz="4400" dirty="0" smtClean="0"/>
              <a:t>не имеет количественного смысла.</a:t>
            </a:r>
            <a:endParaRPr lang="ru-RU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228391" y="1700808"/>
            <a:ext cx="84969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ru-RU" sz="4400" dirty="0" smtClean="0"/>
              <a:t> </a:t>
            </a:r>
            <a:r>
              <a:rPr lang="ru-RU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Множество делителей числа 1 </a:t>
            </a:r>
            <a:r>
              <a:rPr lang="ru-RU" sz="4400" dirty="0" smtClean="0"/>
              <a:t>состоит из одного элемента – </a:t>
            </a:r>
            <a:r>
              <a:rPr lang="ru-RU" sz="4400" b="1" i="1" dirty="0" smtClean="0"/>
              <a:t>числа 1 – это </a:t>
            </a:r>
            <a:r>
              <a:rPr lang="ru-RU" sz="4400" b="1" i="1" dirty="0" smtClean="0">
                <a:solidFill>
                  <a:srgbClr val="FFFF00"/>
                </a:solidFill>
              </a:rPr>
              <a:t>множество конечное</a:t>
            </a:r>
            <a:r>
              <a:rPr lang="ru-RU" sz="4400" dirty="0" smtClean="0"/>
              <a:t>.</a:t>
            </a:r>
            <a:endParaRPr lang="ru-RU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184804" y="3968482"/>
            <a:ext cx="84969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ru-RU" sz="4400" dirty="0" smtClean="0"/>
              <a:t> </a:t>
            </a:r>
            <a:r>
              <a:rPr lang="ru-RU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Множество общих кратных чисел 2 и 3  </a:t>
            </a:r>
            <a:r>
              <a:rPr lang="ru-RU" sz="4400" dirty="0" smtClean="0"/>
              <a:t>является </a:t>
            </a:r>
            <a:r>
              <a:rPr lang="ru-RU" sz="4400" b="1" i="1" dirty="0" smtClean="0">
                <a:solidFill>
                  <a:srgbClr val="FFFF00"/>
                </a:solidFill>
              </a:rPr>
              <a:t>бесконечным</a:t>
            </a:r>
            <a:r>
              <a:rPr lang="ru-RU" sz="4400" dirty="0" smtClean="0"/>
              <a:t> – </a:t>
            </a:r>
            <a:r>
              <a:rPr lang="ru-RU" sz="4400" b="1" i="1" dirty="0" smtClean="0"/>
              <a:t>6, 12, 18, 24, ….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xmlns="" val="354726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6632"/>
            <a:ext cx="849694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В математике встречаются множества, в которых нет ни одного элемента, например множество чисел, делящихся на нуль. </a:t>
            </a:r>
            <a:r>
              <a:rPr lang="ru-RU" sz="4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Такое множество называют пустым</a:t>
            </a:r>
            <a:r>
              <a:rPr lang="ru-RU" sz="4400" dirty="0" smtClean="0"/>
              <a:t>.</a:t>
            </a:r>
            <a:endParaRPr lang="ru-RU" sz="6000" dirty="0"/>
          </a:p>
        </p:txBody>
      </p:sp>
      <p:sp>
        <p:nvSpPr>
          <p:cNvPr id="3" name="TextBox 2"/>
          <p:cNvSpPr txBox="1"/>
          <p:nvPr/>
        </p:nvSpPr>
        <p:spPr>
          <a:xfrm>
            <a:off x="31692" y="4293096"/>
            <a:ext cx="95770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rgbClr val="FFFF00"/>
                </a:solidFill>
              </a:rPr>
              <a:t>Ø</a:t>
            </a:r>
            <a:r>
              <a:rPr lang="ru-RU" sz="7200" dirty="0" smtClean="0">
                <a:solidFill>
                  <a:srgbClr val="FFFF00"/>
                </a:solidFill>
              </a:rPr>
              <a:t> – </a:t>
            </a:r>
            <a:r>
              <a:rPr lang="ru-RU" sz="6600" b="1" i="1" dirty="0" smtClean="0"/>
              <a:t>пустое множество</a:t>
            </a:r>
            <a:endParaRPr lang="ru-RU" sz="6600" b="1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2207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260648"/>
            <a:ext cx="88569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ru-RU" sz="3600" dirty="0" smtClean="0"/>
              <a:t> Числа </a:t>
            </a:r>
            <a:r>
              <a:rPr lang="ru-RU" sz="3600" b="1" dirty="0" smtClean="0"/>
              <a:t>1, 2, 3, 4,  6, 12 </a:t>
            </a:r>
            <a:r>
              <a:rPr lang="ru-RU" sz="3600" dirty="0" smtClean="0"/>
              <a:t>– являются элементами множества делителей числа </a:t>
            </a:r>
            <a:r>
              <a:rPr lang="ru-RU" sz="3600" b="1" dirty="0" smtClean="0"/>
              <a:t>12</a:t>
            </a:r>
            <a:endParaRPr lang="ru-RU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87016" y="1613377"/>
            <a:ext cx="88569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«1, 2, 3, 4, 6, 12 – принадлежат (</a:t>
            </a:r>
            <a:r>
              <a:rPr lang="ru-RU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</a:t>
            </a:r>
            <a:r>
              <a:rPr lang="ru-RU" sz="4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множеству делителей числа 12»</a:t>
            </a:r>
            <a:endParaRPr lang="ru-RU" sz="4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554" y="3224254"/>
            <a:ext cx="88569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«5, 7 – не принадлежат(</a:t>
            </a:r>
            <a:r>
              <a:rPr lang="ru-RU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</a:t>
            </a:r>
            <a:r>
              <a:rPr lang="ru-RU" sz="4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множеству делителей числа 12»</a:t>
            </a:r>
            <a:endParaRPr lang="ru-RU" sz="4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707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6632"/>
            <a:ext cx="568863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Великий математик </a:t>
            </a:r>
            <a:r>
              <a:rPr lang="en-US" sz="4400" dirty="0" smtClean="0"/>
              <a:t>XVIII</a:t>
            </a:r>
            <a:r>
              <a:rPr lang="ru-RU" sz="4400" dirty="0" smtClean="0"/>
              <a:t>в. </a:t>
            </a:r>
            <a:r>
              <a:rPr lang="ru-RU" sz="4400" b="1" dirty="0" smtClean="0">
                <a:solidFill>
                  <a:srgbClr val="FFFF00"/>
                </a:solidFill>
              </a:rPr>
              <a:t>Леонард Эйлер</a:t>
            </a:r>
            <a:r>
              <a:rPr lang="ru-RU" sz="4400" dirty="0" smtClean="0"/>
              <a:t> предложил изображать множества </a:t>
            </a:r>
            <a:r>
              <a:rPr lang="ru-RU" sz="4400" b="1" dirty="0" smtClean="0">
                <a:solidFill>
                  <a:srgbClr val="FFFF00"/>
                </a:solidFill>
              </a:rPr>
              <a:t>кругами</a:t>
            </a:r>
            <a:r>
              <a:rPr lang="ru-RU" sz="4400" dirty="0" smtClean="0"/>
              <a:t>, а элементы множеств – точками внутри этих кругов.</a:t>
            </a:r>
            <a:endParaRPr lang="ru-RU" sz="4400" dirty="0"/>
          </a:p>
        </p:txBody>
      </p:sp>
      <p:pic>
        <p:nvPicPr>
          <p:cNvPr id="2050" name="Picture 2" descr="http://www.geocaching.su/photos/areas/5736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27454" y="110417"/>
            <a:ext cx="3438622" cy="4686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9940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84969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ru-RU" sz="4400" dirty="0" smtClean="0"/>
              <a:t> </a:t>
            </a:r>
            <a:r>
              <a:rPr lang="ru-RU" sz="4400" b="1" i="1" dirty="0" smtClean="0">
                <a:solidFill>
                  <a:srgbClr val="FFFF00"/>
                </a:solidFill>
              </a:rPr>
              <a:t>А</a:t>
            </a:r>
            <a:r>
              <a:rPr lang="ru-RU" sz="4400" dirty="0" smtClean="0"/>
              <a:t> – множество делителей числа 12 (</a:t>
            </a:r>
            <a:r>
              <a:rPr lang="ru-RU" sz="4400" b="1" i="1" dirty="0" smtClean="0">
                <a:solidFill>
                  <a:srgbClr val="FFFF00"/>
                </a:solidFill>
              </a:rPr>
              <a:t>1, 2, 3 ,4, 6, 12</a:t>
            </a:r>
            <a:r>
              <a:rPr lang="ru-RU" sz="4400" dirty="0" smtClean="0"/>
              <a:t>)</a:t>
            </a:r>
            <a:endParaRPr lang="ru-RU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1890396"/>
            <a:ext cx="84969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ru-RU" sz="4400" dirty="0" smtClean="0"/>
              <a:t> </a:t>
            </a:r>
            <a:r>
              <a:rPr lang="ru-RU" sz="4400" b="1" i="1" dirty="0" smtClean="0">
                <a:solidFill>
                  <a:srgbClr val="FFFF00"/>
                </a:solidFill>
              </a:rPr>
              <a:t>В</a:t>
            </a:r>
            <a:r>
              <a:rPr lang="ru-RU" sz="4400" dirty="0" smtClean="0"/>
              <a:t> – множество делителей числа 18 (</a:t>
            </a:r>
            <a:r>
              <a:rPr lang="ru-RU" sz="4400" b="1" i="1" dirty="0" smtClean="0">
                <a:solidFill>
                  <a:srgbClr val="FFFF00"/>
                </a:solidFill>
              </a:rPr>
              <a:t>1, 2, 3 , 6, 9, 18</a:t>
            </a:r>
            <a:r>
              <a:rPr lang="ru-RU" sz="4400" dirty="0" smtClean="0"/>
              <a:t>)</a:t>
            </a:r>
            <a:endParaRPr lang="ru-RU" sz="4400" dirty="0"/>
          </a:p>
        </p:txBody>
      </p:sp>
      <p:pic>
        <p:nvPicPr>
          <p:cNvPr id="6146" name="Picture 2" descr="http://jmedic.ru/wp-content/uploads/2015/10/astma-smeshannogo-geneza-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753415"/>
            <a:ext cx="3533326" cy="2523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37120" y="3572796"/>
            <a:ext cx="5226968" cy="2862322"/>
          </a:xfrm>
          <a:prstGeom prst="rect">
            <a:avLst/>
          </a:prstGeom>
          <a:noFill/>
          <a:ln w="76200">
            <a:solidFill>
              <a:srgbClr val="FF3300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</a:t>
            </a:r>
            <a:r>
              <a:rPr lang="ru-RU" sz="3600" b="1" i="1" dirty="0" smtClean="0"/>
              <a:t>Множество элементов, общих для множеств </a:t>
            </a:r>
            <a:r>
              <a:rPr lang="ru-RU" sz="3600" b="1" i="1" dirty="0" smtClean="0">
                <a:solidFill>
                  <a:srgbClr val="FFFF00"/>
                </a:solidFill>
              </a:rPr>
              <a:t>А</a:t>
            </a:r>
            <a:r>
              <a:rPr lang="ru-RU" sz="3600" b="1" i="1" dirty="0" smtClean="0"/>
              <a:t> и </a:t>
            </a:r>
            <a:r>
              <a:rPr lang="ru-RU" sz="3600" b="1" i="1" dirty="0" smtClean="0">
                <a:solidFill>
                  <a:srgbClr val="FFFF00"/>
                </a:solidFill>
              </a:rPr>
              <a:t>В</a:t>
            </a:r>
            <a:r>
              <a:rPr lang="ru-RU" sz="3600" b="1" i="1" dirty="0" smtClean="0"/>
              <a:t>, называют </a:t>
            </a:r>
            <a:r>
              <a:rPr lang="ru-RU" sz="3600" b="1" i="1" dirty="0" smtClean="0">
                <a:solidFill>
                  <a:srgbClr val="FFFF00"/>
                </a:solidFill>
              </a:rPr>
              <a:t>пересечением множеств А и В</a:t>
            </a:r>
            <a:r>
              <a:rPr lang="ru-RU" sz="3600" b="1" i="1" dirty="0" smtClean="0"/>
              <a:t>.</a:t>
            </a:r>
            <a:endParaRPr lang="ru-RU" sz="3600" b="1" i="1" dirty="0"/>
          </a:p>
        </p:txBody>
      </p:sp>
    </p:spTree>
    <p:extLst>
      <p:ext uri="{BB962C8B-B14F-4D97-AF65-F5344CB8AC3E}">
        <p14:creationId xmlns:p14="http://schemas.microsoft.com/office/powerpoint/2010/main" xmlns="" val="2974001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6880" y="0"/>
            <a:ext cx="89289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       </a:t>
            </a:r>
            <a:r>
              <a:rPr lang="ru-RU" sz="4000" dirty="0" smtClean="0"/>
              <a:t>К поиску пересечения множеств сводится решение некоторых геометрических задач.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80214" y="2154436"/>
            <a:ext cx="906378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ЗАДАЧА: </a:t>
            </a:r>
            <a:r>
              <a:rPr lang="ru-RU" sz="4400" b="1" dirty="0" smtClean="0"/>
              <a:t>Построить треугольник АВС со сторонами АВ=2,5 см, ВС=3 см и АС=2см. 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xmlns="" val="314431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оризонт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изон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224</TotalTime>
  <Words>409</Words>
  <Application>Microsoft Office PowerPoint</Application>
  <PresentationFormat>Экран (4:3)</PresentationFormat>
  <Paragraphs>45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Горизонт</vt:lpstr>
      <vt:lpstr>МНОЖЕСТВА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МНОЖЕСТВА</dc:title>
  <dc:creator>user</dc:creator>
  <cp:lastModifiedBy>6</cp:lastModifiedBy>
  <cp:revision>27</cp:revision>
  <dcterms:created xsi:type="dcterms:W3CDTF">2016-12-14T19:15:39Z</dcterms:created>
  <dcterms:modified xsi:type="dcterms:W3CDTF">2020-05-11T14:06:53Z</dcterms:modified>
</cp:coreProperties>
</file>