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99"/>
    <a:srgbClr val="FF99FF"/>
    <a:srgbClr val="00FF00"/>
    <a:srgbClr val="FF66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470025"/>
          </a:xfrm>
        </p:spPr>
        <p:txBody>
          <a:bodyPr/>
          <a:lstStyle/>
          <a:p>
            <a:r>
              <a:rPr lang="ru-RU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МНОЖЕСТВА</a:t>
            </a:r>
            <a:endParaRPr lang="ru-RU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8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788024" y="4221088"/>
            <a:ext cx="110173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235217"/>
            <a:ext cx="895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800" dirty="0" smtClean="0"/>
              <a:t>Начертим </a:t>
            </a:r>
            <a:r>
              <a:rPr lang="ru-RU" sz="4800" b="1" i="1" dirty="0" smtClean="0">
                <a:solidFill>
                  <a:srgbClr val="FFFF00"/>
                </a:solidFill>
              </a:rPr>
              <a:t>АС=2см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5996" y="42210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975" y="415982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7" name="Овал 6"/>
          <p:cNvSpPr/>
          <p:nvPr/>
        </p:nvSpPr>
        <p:spPr>
          <a:xfrm>
            <a:off x="4708598" y="4159828"/>
            <a:ext cx="158851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885152" y="4144532"/>
            <a:ext cx="158851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69679" y="3873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6597" y="1153715"/>
            <a:ext cx="9144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2. Проведём окружность  </a:t>
            </a:r>
            <a:r>
              <a:rPr lang="en-US" sz="4400" b="1" i="1" dirty="0" smtClean="0">
                <a:solidFill>
                  <a:srgbClr val="FFFF00"/>
                </a:solidFill>
              </a:rPr>
              <a:t>R</a:t>
            </a:r>
            <a:r>
              <a:rPr lang="en-US" sz="4400" b="1" i="1" baseline="-25000" dirty="0" smtClean="0">
                <a:solidFill>
                  <a:srgbClr val="FFFF00"/>
                </a:solidFill>
              </a:rPr>
              <a:t>1</a:t>
            </a:r>
            <a:r>
              <a:rPr lang="ru-RU" sz="4400" b="1" i="1" dirty="0" smtClean="0">
                <a:solidFill>
                  <a:srgbClr val="FFFF00"/>
                </a:solidFill>
              </a:rPr>
              <a:t>=2</a:t>
            </a:r>
            <a:r>
              <a:rPr lang="en-US" sz="4400" b="1" i="1" dirty="0" smtClean="0">
                <a:solidFill>
                  <a:srgbClr val="FFFF00"/>
                </a:solidFill>
              </a:rPr>
              <a:t>,5</a:t>
            </a:r>
            <a:r>
              <a:rPr lang="ru-RU" sz="4400" b="1" i="1" dirty="0" smtClean="0">
                <a:solidFill>
                  <a:srgbClr val="FFFF00"/>
                </a:solidFill>
              </a:rPr>
              <a:t>см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/>
              <a:t>c </a:t>
            </a:r>
            <a:r>
              <a:rPr lang="ru-RU" sz="4400" dirty="0" smtClean="0"/>
              <a:t>центром в точке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47864" y="2690330"/>
            <a:ext cx="3290561" cy="304292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7" idx="3"/>
          </p:cNvCxnSpPr>
          <p:nvPr/>
        </p:nvCxnSpPr>
        <p:spPr>
          <a:xfrm flipH="1">
            <a:off x="3707904" y="4282753"/>
            <a:ext cx="1023957" cy="9464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7070" y="43288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R</a:t>
            </a:r>
            <a:r>
              <a:rPr lang="en-US" b="1" i="1" baseline="-25000" dirty="0">
                <a:solidFill>
                  <a:srgbClr val="FFFF00"/>
                </a:solidFill>
              </a:rPr>
              <a:t>1</a:t>
            </a:r>
            <a:r>
              <a:rPr lang="ru-RU" b="1" i="1" dirty="0">
                <a:solidFill>
                  <a:srgbClr val="FFFF00"/>
                </a:solidFill>
              </a:rPr>
              <a:t>=2</a:t>
            </a:r>
            <a:r>
              <a:rPr lang="en-US" b="1" i="1" dirty="0">
                <a:solidFill>
                  <a:srgbClr val="FFFF00"/>
                </a:solidFill>
              </a:rPr>
              <a:t>,5</a:t>
            </a:r>
            <a:r>
              <a:rPr lang="ru-RU" b="1" i="1" dirty="0">
                <a:solidFill>
                  <a:srgbClr val="FFFF00"/>
                </a:solidFill>
              </a:rPr>
              <a:t>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84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3275856" y="4684280"/>
            <a:ext cx="110173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31949" y="463397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2153" y="462286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6" name="Овал 5"/>
          <p:cNvSpPr/>
          <p:nvPr/>
        </p:nvSpPr>
        <p:spPr>
          <a:xfrm>
            <a:off x="3168518" y="4559937"/>
            <a:ext cx="158851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98165" y="4555032"/>
            <a:ext cx="158851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79603" y="433462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см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537" y="-134982"/>
            <a:ext cx="9144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3</a:t>
            </a:r>
            <a:r>
              <a:rPr lang="ru-RU" sz="4400" dirty="0" smtClean="0"/>
              <a:t>. Проведём окружность  </a:t>
            </a:r>
            <a:r>
              <a:rPr lang="en-US" sz="4400" b="1" i="1" dirty="0" smtClean="0">
                <a:solidFill>
                  <a:srgbClr val="FFFF00"/>
                </a:solidFill>
              </a:rPr>
              <a:t>R</a:t>
            </a:r>
            <a:r>
              <a:rPr lang="ru-RU" sz="4400" b="1" i="1" baseline="-25000" dirty="0" smtClean="0">
                <a:solidFill>
                  <a:srgbClr val="FFFF00"/>
                </a:solidFill>
              </a:rPr>
              <a:t>2</a:t>
            </a:r>
            <a:r>
              <a:rPr lang="ru-RU" sz="4400" b="1" i="1" dirty="0" smtClean="0">
                <a:solidFill>
                  <a:srgbClr val="FFFF00"/>
                </a:solidFill>
              </a:rPr>
              <a:t>=3см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/>
              <a:t>c </a:t>
            </a:r>
            <a:r>
              <a:rPr lang="ru-RU" sz="4400" dirty="0" smtClean="0"/>
              <a:t>центром в точке </a:t>
            </a:r>
            <a:r>
              <a:rPr lang="ru-RU" sz="4400" b="1" i="1" dirty="0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10" name="Овал 9"/>
          <p:cNvSpPr/>
          <p:nvPr/>
        </p:nvSpPr>
        <p:spPr>
          <a:xfrm>
            <a:off x="1790724" y="3162817"/>
            <a:ext cx="3290561" cy="304292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197515" y="4667689"/>
            <a:ext cx="1023957" cy="9464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474170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R</a:t>
            </a:r>
            <a:r>
              <a:rPr lang="en-US" b="1" i="1" baseline="-25000" dirty="0">
                <a:solidFill>
                  <a:srgbClr val="FFFF00"/>
                </a:solidFill>
              </a:rPr>
              <a:t>1</a:t>
            </a:r>
            <a:r>
              <a:rPr lang="ru-RU" b="1" i="1" dirty="0">
                <a:solidFill>
                  <a:srgbClr val="FFFF00"/>
                </a:solidFill>
              </a:rPr>
              <a:t>=2</a:t>
            </a:r>
            <a:r>
              <a:rPr lang="en-US" b="1" i="1" dirty="0">
                <a:solidFill>
                  <a:srgbClr val="FFFF00"/>
                </a:solidFill>
              </a:rPr>
              <a:t>,5</a:t>
            </a:r>
            <a:r>
              <a:rPr lang="ru-RU" b="1" i="1" dirty="0">
                <a:solidFill>
                  <a:srgbClr val="FFFF00"/>
                </a:solidFill>
              </a:rPr>
              <a:t>см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428292" y="2845342"/>
            <a:ext cx="3542781" cy="3577274"/>
          </a:xfrm>
          <a:prstGeom prst="ellipse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7" idx="5"/>
          </p:cNvCxnSpPr>
          <p:nvPr/>
        </p:nvCxnSpPr>
        <p:spPr>
          <a:xfrm>
            <a:off x="4433753" y="4677957"/>
            <a:ext cx="1362383" cy="839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860000">
            <a:off x="4739579" y="478826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FF00"/>
                </a:solidFill>
              </a:rPr>
              <a:t>R</a:t>
            </a:r>
            <a:r>
              <a:rPr lang="ru-RU" b="1" i="1" baseline="-25000" dirty="0" smtClean="0">
                <a:solidFill>
                  <a:srgbClr val="00FF00"/>
                </a:solidFill>
              </a:rPr>
              <a:t>2</a:t>
            </a:r>
            <a:r>
              <a:rPr lang="ru-RU" b="1" i="1" dirty="0" smtClean="0">
                <a:solidFill>
                  <a:srgbClr val="00FF00"/>
                </a:solidFill>
              </a:rPr>
              <a:t>=3см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37" y="1196752"/>
            <a:ext cx="9144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4. Окружности пересекаются в двух точках 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b="1" i="1" baseline="-25000" dirty="0" smtClean="0">
                <a:solidFill>
                  <a:srgbClr val="FFFF00"/>
                </a:solidFill>
              </a:rPr>
              <a:t>1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dirty="0" smtClean="0"/>
              <a:t>и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b="1" i="1" baseline="-25000" dirty="0" smtClean="0">
                <a:solidFill>
                  <a:srgbClr val="FFFF00"/>
                </a:solidFill>
              </a:rPr>
              <a:t>2</a:t>
            </a:r>
            <a:endParaRPr lang="ru-RU" sz="4400" dirty="0"/>
          </a:p>
        </p:txBody>
      </p:sp>
      <p:sp>
        <p:nvSpPr>
          <p:cNvPr id="18" name="Овал 17"/>
          <p:cNvSpPr/>
          <p:nvPr/>
        </p:nvSpPr>
        <p:spPr>
          <a:xfrm>
            <a:off x="3060506" y="3051008"/>
            <a:ext cx="216024" cy="2236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21472" y="6093934"/>
            <a:ext cx="216024" cy="2236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18" idx="4"/>
            <a:endCxn id="6" idx="3"/>
          </p:cNvCxnSpPr>
          <p:nvPr/>
        </p:nvCxnSpPr>
        <p:spPr>
          <a:xfrm>
            <a:off x="3168518" y="3274626"/>
            <a:ext cx="23263" cy="14082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8" idx="5"/>
            <a:endCxn id="5" idx="0"/>
          </p:cNvCxnSpPr>
          <p:nvPr/>
        </p:nvCxnSpPr>
        <p:spPr>
          <a:xfrm>
            <a:off x="3244894" y="3241878"/>
            <a:ext cx="1119287" cy="13809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41441" y="2505185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В</a:t>
            </a:r>
            <a:r>
              <a:rPr lang="ru-RU" sz="4000" b="1" i="1" baseline="-25000" dirty="0" smtClean="0">
                <a:solidFill>
                  <a:srgbClr val="FFFF00"/>
                </a:solidFill>
              </a:rPr>
              <a:t>1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91597" y="610487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В</a:t>
            </a:r>
            <a:r>
              <a:rPr lang="ru-RU" sz="4000" b="1" i="1" baseline="-25000" dirty="0">
                <a:solidFill>
                  <a:srgbClr val="FFFF00"/>
                </a:solidFill>
              </a:rPr>
              <a:t>2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7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6" grpId="0"/>
      <p:bldP spid="17" grpId="0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20" y="188640"/>
            <a:ext cx="8755360" cy="2800767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400" b="1" i="1" dirty="0" smtClean="0"/>
              <a:t>Множество элементов, принадлежащих хотя бы одному из множеств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r>
              <a:rPr lang="ru-RU" sz="4400" b="1" i="1" dirty="0" smtClean="0"/>
              <a:t> и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b="1" i="1" dirty="0" smtClean="0"/>
              <a:t>, называют </a:t>
            </a:r>
            <a:r>
              <a:rPr lang="ru-RU" sz="4400" b="1" i="1" dirty="0" smtClean="0">
                <a:solidFill>
                  <a:srgbClr val="FFFF00"/>
                </a:solidFill>
              </a:rPr>
              <a:t>объединением множеств А и В</a:t>
            </a:r>
            <a:r>
              <a:rPr lang="ru-RU" sz="4400" b="1" i="1" dirty="0" smtClean="0"/>
              <a:t>.</a:t>
            </a:r>
            <a:endParaRPr lang="ru-RU" sz="4400" b="1" i="1" dirty="0"/>
          </a:p>
        </p:txBody>
      </p:sp>
      <p:pic>
        <p:nvPicPr>
          <p:cNvPr id="7170" name="Picture 2" descr="http://academickids.com/encyclopedia/images/thumb/f/fc/250px-Venn_A_union_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3"/>
            <a:ext cx="5976664" cy="325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96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35217"/>
            <a:ext cx="7451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800" b="1" i="1" dirty="0" smtClean="0">
                <a:solidFill>
                  <a:srgbClr val="FFFF00"/>
                </a:solidFill>
              </a:rPr>
              <a:t>Классная работа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597" y="1153715"/>
            <a:ext cx="9144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ru-RU" sz="4400" b="1" i="1" dirty="0" smtClean="0">
                <a:solidFill>
                  <a:srgbClr val="FFFF00"/>
                </a:solidFill>
              </a:rPr>
              <a:t>№ 737, 741, 742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4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35217"/>
            <a:ext cx="7451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800" b="1" i="1" dirty="0" smtClean="0">
                <a:solidFill>
                  <a:srgbClr val="FFFF00"/>
                </a:solidFill>
              </a:rPr>
              <a:t>Домашняя работа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597" y="1153715"/>
            <a:ext cx="9144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ru-RU" sz="4400" b="1" i="1" dirty="0" smtClean="0">
                <a:solidFill>
                  <a:srgbClr val="FFFF00"/>
                </a:solidFill>
              </a:rPr>
              <a:t>№ 738, 743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4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Все ученики класса</a:t>
            </a:r>
            <a:endParaRPr lang="ru-RU" sz="4400" dirty="0"/>
          </a:p>
        </p:txBody>
      </p:sp>
      <p:pic>
        <p:nvPicPr>
          <p:cNvPr id="1026" name="Picture 2" descr="http://www.zvukrasok.ru/_nw/0/635084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0"/>
            <a:ext cx="3923928" cy="213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2132855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5400" dirty="0" smtClean="0"/>
              <a:t>Все делители числа </a:t>
            </a:r>
            <a:r>
              <a:rPr lang="ru-RU" sz="5400" b="1" dirty="0" smtClean="0">
                <a:solidFill>
                  <a:srgbClr val="FFFF00"/>
                </a:solidFill>
              </a:rPr>
              <a:t>6:</a:t>
            </a:r>
            <a:r>
              <a:rPr lang="ru-RU" sz="5400" dirty="0" smtClean="0"/>
              <a:t> </a:t>
            </a:r>
            <a:r>
              <a:rPr lang="ru-RU" sz="5400" i="1" dirty="0" smtClean="0">
                <a:solidFill>
                  <a:srgbClr val="92D050"/>
                </a:solidFill>
              </a:rPr>
              <a:t>1; 2; 3;6</a:t>
            </a:r>
            <a:endParaRPr lang="ru-RU" sz="5400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3156710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Все точки плоскости, </a:t>
            </a:r>
          </a:p>
          <a:p>
            <a:r>
              <a:rPr lang="ru-RU" sz="4400" dirty="0" smtClean="0"/>
              <a:t>удалённые от точки </a:t>
            </a:r>
            <a:r>
              <a:rPr lang="ru-RU" sz="4400" b="1" i="1" dirty="0">
                <a:solidFill>
                  <a:srgbClr val="FFFF00"/>
                </a:solidFill>
              </a:rPr>
              <a:t>О</a:t>
            </a:r>
            <a:r>
              <a:rPr lang="ru-RU" sz="4400" dirty="0" smtClean="0"/>
              <a:t> на </a:t>
            </a:r>
            <a:r>
              <a:rPr lang="ru-RU" sz="4400" b="1" i="1" dirty="0" smtClean="0">
                <a:solidFill>
                  <a:srgbClr val="FFFF00"/>
                </a:solidFill>
              </a:rPr>
              <a:t>2см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www.vevivi.ru/best/images/servus/72/16/558167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2036" y="3156710"/>
            <a:ext cx="17526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5229200"/>
            <a:ext cx="8827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3200" dirty="0" smtClean="0"/>
              <a:t>Всё это наборы объектов, объединённых общим для каждого набора свойством..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626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916" y="404664"/>
            <a:ext cx="8208912" cy="3046988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800" b="1" i="1" dirty="0" smtClean="0">
                <a:solidFill>
                  <a:srgbClr val="FFFF00"/>
                </a:solidFill>
              </a:rPr>
              <a:t>Наборы объектов, объединённых общим для каждого набора свойством называют </a:t>
            </a:r>
            <a:r>
              <a:rPr lang="ru-RU" sz="4800" b="1" i="1" dirty="0" smtClean="0"/>
              <a:t>множествами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0237" y="3645024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«</a:t>
            </a:r>
            <a:r>
              <a:rPr lang="ru-RU" sz="4400" i="1" dirty="0" smtClean="0"/>
              <a:t>Множество учеников класса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70237" y="4368059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«</a:t>
            </a:r>
            <a:r>
              <a:rPr lang="ru-RU" sz="4400" i="1" dirty="0" smtClean="0"/>
              <a:t>Множество делителей числа 6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6573" y="5137500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«</a:t>
            </a:r>
            <a:r>
              <a:rPr lang="ru-RU" sz="4400" i="1" dirty="0" smtClean="0"/>
              <a:t>Множество точек плоскости, </a:t>
            </a:r>
          </a:p>
          <a:p>
            <a:r>
              <a:rPr lang="ru-RU" sz="4400" i="1" dirty="0" smtClean="0"/>
              <a:t>удалённых от точки </a:t>
            </a:r>
            <a:r>
              <a:rPr lang="ru-RU" sz="4400" b="1" i="1" dirty="0">
                <a:solidFill>
                  <a:srgbClr val="FFFF00"/>
                </a:solidFill>
              </a:rPr>
              <a:t>О</a:t>
            </a:r>
            <a:r>
              <a:rPr lang="ru-RU" sz="4400" i="1" dirty="0" smtClean="0"/>
              <a:t> на </a:t>
            </a:r>
            <a:r>
              <a:rPr lang="ru-RU" sz="4400" b="1" i="1" dirty="0" smtClean="0">
                <a:solidFill>
                  <a:srgbClr val="FFFF00"/>
                </a:solidFill>
              </a:rPr>
              <a:t>2см</a:t>
            </a:r>
            <a:r>
              <a:rPr lang="ru-RU" sz="4400" i="1" dirty="0" smtClean="0"/>
              <a:t>»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xmlns="" val="18652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 математике термин </a:t>
            </a:r>
            <a:r>
              <a:rPr lang="ru-RU" sz="4400" b="1" i="1" dirty="0" smtClean="0">
                <a:solidFill>
                  <a:srgbClr val="FFFF00"/>
                </a:solidFill>
              </a:rPr>
              <a:t>«множество» </a:t>
            </a:r>
            <a:r>
              <a:rPr lang="ru-RU" sz="4400" dirty="0" smtClean="0"/>
              <a:t>не имеет количественного смысла.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28391" y="1700808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Множество делителей числа 1 </a:t>
            </a:r>
            <a:r>
              <a:rPr lang="ru-RU" sz="4400" dirty="0" smtClean="0"/>
              <a:t>состоит из одного элемента – </a:t>
            </a:r>
            <a:r>
              <a:rPr lang="ru-RU" sz="4400" b="1" i="1" dirty="0" smtClean="0"/>
              <a:t>числа 1 – это </a:t>
            </a:r>
            <a:r>
              <a:rPr lang="ru-RU" sz="4400" b="1" i="1" dirty="0" smtClean="0">
                <a:solidFill>
                  <a:srgbClr val="FFFF00"/>
                </a:solidFill>
              </a:rPr>
              <a:t>множество конечное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84804" y="3968482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Множество общих кратных чисел 2 и 3  </a:t>
            </a:r>
            <a:r>
              <a:rPr lang="ru-RU" sz="4400" dirty="0" smtClean="0"/>
              <a:t>является </a:t>
            </a:r>
            <a:r>
              <a:rPr lang="ru-RU" sz="4400" b="1" i="1" dirty="0" smtClean="0">
                <a:solidFill>
                  <a:srgbClr val="FFFF00"/>
                </a:solidFill>
              </a:rPr>
              <a:t>бесконечным</a:t>
            </a:r>
            <a:r>
              <a:rPr lang="ru-RU" sz="4400" dirty="0" smtClean="0"/>
              <a:t> – </a:t>
            </a:r>
            <a:r>
              <a:rPr lang="ru-RU" sz="4400" b="1" i="1" dirty="0" smtClean="0"/>
              <a:t>6, 12, 18, 24, ….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54726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 математике встречаются множества, в которых нет ни одного элемента, например множество чисел, делящихся на нуль. </a:t>
            </a:r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 множество называют пустым</a:t>
            </a:r>
            <a:r>
              <a:rPr lang="ru-RU" sz="4400" dirty="0" smtClean="0"/>
              <a:t>.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1692" y="4293096"/>
            <a:ext cx="9577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Ø</a:t>
            </a:r>
            <a:r>
              <a:rPr lang="ru-RU" sz="7200" dirty="0" smtClean="0">
                <a:solidFill>
                  <a:srgbClr val="FFFF00"/>
                </a:solidFill>
              </a:rPr>
              <a:t> – </a:t>
            </a:r>
            <a:r>
              <a:rPr lang="ru-RU" sz="6600" b="1" i="1" dirty="0" smtClean="0"/>
              <a:t>пустое множество</a:t>
            </a:r>
            <a:endParaRPr lang="ru-RU" sz="6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207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3600" dirty="0" smtClean="0"/>
              <a:t> Числа </a:t>
            </a:r>
            <a:r>
              <a:rPr lang="ru-RU" sz="3600" b="1" dirty="0" smtClean="0"/>
              <a:t>1, 2, 3, 4,  6, 12 </a:t>
            </a:r>
            <a:r>
              <a:rPr lang="ru-RU" sz="3600" dirty="0" smtClean="0"/>
              <a:t>– являются элементами множества делителей числа </a:t>
            </a:r>
            <a:r>
              <a:rPr lang="ru-RU" sz="3600" b="1" dirty="0" smtClean="0"/>
              <a:t>12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7016" y="1613377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«1, 2, 3, 4, 6, 12 – принадлежат (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</a:t>
            </a:r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множеству делителей числа 12»</a:t>
            </a:r>
            <a:endParaRPr lang="ru-RU" sz="4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554" y="3224254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«5, 7 – не принадлежат(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</a:t>
            </a:r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множеству делителей числа 12»</a:t>
            </a:r>
            <a:endParaRPr lang="ru-RU" sz="4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56886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Великий математик </a:t>
            </a:r>
            <a:r>
              <a:rPr lang="en-US" sz="4400" dirty="0" smtClean="0"/>
              <a:t>XVIII</a:t>
            </a:r>
            <a:r>
              <a:rPr lang="ru-RU" sz="4400" dirty="0" smtClean="0"/>
              <a:t>в. </a:t>
            </a:r>
            <a:r>
              <a:rPr lang="ru-RU" sz="4400" b="1" dirty="0" smtClean="0">
                <a:solidFill>
                  <a:srgbClr val="FFFF00"/>
                </a:solidFill>
              </a:rPr>
              <a:t>Леонард Эйлер</a:t>
            </a:r>
            <a:r>
              <a:rPr lang="ru-RU" sz="4400" dirty="0" smtClean="0"/>
              <a:t> предложил изображать множества </a:t>
            </a:r>
            <a:r>
              <a:rPr lang="ru-RU" sz="4400" b="1" dirty="0" smtClean="0">
                <a:solidFill>
                  <a:srgbClr val="FFFF00"/>
                </a:solidFill>
              </a:rPr>
              <a:t>кругами</a:t>
            </a:r>
            <a:r>
              <a:rPr lang="ru-RU" sz="4400" dirty="0" smtClean="0"/>
              <a:t>, а элементы множеств – точками внутри этих кругов.</a:t>
            </a:r>
            <a:endParaRPr lang="ru-RU" sz="4400" dirty="0"/>
          </a:p>
        </p:txBody>
      </p:sp>
      <p:pic>
        <p:nvPicPr>
          <p:cNvPr id="2050" name="Picture 2" descr="http://www.geocaching.su/photos/areas/573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7454" y="110417"/>
            <a:ext cx="3438622" cy="468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94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r>
              <a:rPr lang="ru-RU" sz="4400" dirty="0" smtClean="0"/>
              <a:t> – множество делителей числа 12 (</a:t>
            </a:r>
            <a:r>
              <a:rPr lang="ru-RU" sz="4400" b="1" i="1" dirty="0" smtClean="0">
                <a:solidFill>
                  <a:srgbClr val="FFFF00"/>
                </a:solidFill>
              </a:rPr>
              <a:t>1, 2, 3 ,4, 6, 12</a:t>
            </a:r>
            <a:r>
              <a:rPr lang="ru-RU" sz="4400" dirty="0" smtClean="0"/>
              <a:t>)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90396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dirty="0" smtClean="0"/>
              <a:t> – множество делителей числа 18 (</a:t>
            </a:r>
            <a:r>
              <a:rPr lang="ru-RU" sz="4400" b="1" i="1" dirty="0" smtClean="0">
                <a:solidFill>
                  <a:srgbClr val="FFFF00"/>
                </a:solidFill>
              </a:rPr>
              <a:t>1, 2, 3 , 6, 9, 18</a:t>
            </a:r>
            <a:r>
              <a:rPr lang="ru-RU" sz="4400" dirty="0" smtClean="0"/>
              <a:t>)</a:t>
            </a:r>
            <a:endParaRPr lang="ru-RU" sz="4400" dirty="0"/>
          </a:p>
        </p:txBody>
      </p:sp>
      <p:pic>
        <p:nvPicPr>
          <p:cNvPr id="6146" name="Picture 2" descr="http://jmedic.ru/wp-content/uploads/2015/10/astma-smeshannogo-geneza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53415"/>
            <a:ext cx="3533326" cy="252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120" y="3572796"/>
            <a:ext cx="5226968" cy="2862322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600" b="1" i="1" dirty="0" smtClean="0"/>
              <a:t>Множество элементов, общих для множеств </a:t>
            </a:r>
            <a:r>
              <a:rPr lang="ru-RU" sz="3600" b="1" i="1" dirty="0" smtClean="0">
                <a:solidFill>
                  <a:srgbClr val="FFFF00"/>
                </a:solidFill>
              </a:rPr>
              <a:t>А</a:t>
            </a:r>
            <a:r>
              <a:rPr lang="ru-RU" sz="3600" b="1" i="1" dirty="0" smtClean="0"/>
              <a:t> и </a:t>
            </a:r>
            <a:r>
              <a:rPr lang="ru-RU" sz="3600" b="1" i="1" dirty="0" smtClean="0">
                <a:solidFill>
                  <a:srgbClr val="FFFF00"/>
                </a:solidFill>
              </a:rPr>
              <a:t>В</a:t>
            </a:r>
            <a:r>
              <a:rPr lang="ru-RU" sz="3600" b="1" i="1" dirty="0" smtClean="0"/>
              <a:t>, называют </a:t>
            </a:r>
            <a:r>
              <a:rPr lang="ru-RU" sz="3600" b="1" i="1" dirty="0" smtClean="0">
                <a:solidFill>
                  <a:srgbClr val="FFFF00"/>
                </a:solidFill>
              </a:rPr>
              <a:t>пересечением множеств А и В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97400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880" y="0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</a:t>
            </a:r>
            <a:r>
              <a:rPr lang="ru-RU" sz="4000" dirty="0" smtClean="0"/>
              <a:t>К поиску пересечения множеств сводится решение некоторых геометрических задач.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0214" y="2154436"/>
            <a:ext cx="90637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ЗАДАЧА: </a:t>
            </a:r>
            <a:r>
              <a:rPr lang="ru-RU" sz="4400" b="1" dirty="0" smtClean="0"/>
              <a:t>Построить треугольник АВС со сторонами АВ=2,5 см, ВС=3 см и АС=2см.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443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224</TotalTime>
  <Words>409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Горизонт</vt:lpstr>
      <vt:lpstr>МНОЖЕСТВА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МНОЖЕСТВА</dc:title>
  <dc:creator>user</dc:creator>
  <cp:lastModifiedBy>6</cp:lastModifiedBy>
  <cp:revision>27</cp:revision>
  <dcterms:created xsi:type="dcterms:W3CDTF">2016-12-14T19:15:39Z</dcterms:created>
  <dcterms:modified xsi:type="dcterms:W3CDTF">2020-05-11T14:06:53Z</dcterms:modified>
</cp:coreProperties>
</file>