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3"/>
  </p:notesMasterIdLst>
  <p:sldIdLst>
    <p:sldId id="283" r:id="rId2"/>
    <p:sldId id="284" r:id="rId3"/>
    <p:sldId id="257" r:id="rId4"/>
    <p:sldId id="259" r:id="rId5"/>
    <p:sldId id="261" r:id="rId6"/>
    <p:sldId id="260" r:id="rId7"/>
    <p:sldId id="265" r:id="rId8"/>
    <p:sldId id="266" r:id="rId9"/>
    <p:sldId id="267" r:id="rId10"/>
    <p:sldId id="269" r:id="rId11"/>
    <p:sldId id="270" r:id="rId12"/>
    <p:sldId id="275" r:id="rId13"/>
    <p:sldId id="272" r:id="rId14"/>
    <p:sldId id="274" r:id="rId15"/>
    <p:sldId id="277" r:id="rId16"/>
    <p:sldId id="282" r:id="rId17"/>
    <p:sldId id="281" r:id="rId18"/>
    <p:sldId id="280" r:id="rId19"/>
    <p:sldId id="279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BF9421-2432-4744-AB26-3D5F0E9E0F64}">
          <p14:sldIdLst>
            <p14:sldId id="283"/>
            <p14:sldId id="284"/>
            <p14:sldId id="257"/>
            <p14:sldId id="259"/>
            <p14:sldId id="261"/>
            <p14:sldId id="260"/>
            <p14:sldId id="265"/>
            <p14:sldId id="266"/>
            <p14:sldId id="267"/>
            <p14:sldId id="269"/>
            <p14:sldId id="270"/>
            <p14:sldId id="275"/>
            <p14:sldId id="272"/>
            <p14:sldId id="274"/>
            <p14:sldId id="277"/>
            <p14:sldId id="282"/>
            <p14:sldId id="281"/>
            <p14:sldId id="280"/>
            <p14:sldId id="279"/>
            <p14:sldId id="285"/>
          </p14:sldIdLst>
        </p14:section>
        <p14:section name="Раздел без заголовка" id="{FE738B2F-F8C8-4D7E-BBFC-0AA195A5CFC2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60"/>
  </p:normalViewPr>
  <p:slideViewPr>
    <p:cSldViewPr>
      <p:cViewPr varScale="1">
        <p:scale>
          <a:sx n="41" d="100"/>
          <a:sy n="41" d="100"/>
        </p:scale>
        <p:origin x="17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2A5D2-84C8-44F9-940B-9979C302F70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6D44D-8BB6-44A1-9D76-1857A95CCE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4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3BCE5-D770-4648-A075-BB66609E4328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7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D7DD5-BEC8-46EB-B519-0B76F34C9DD0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6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6D44D-8BB6-44A1-9D76-1857A95CCE1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6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© Акимцева А.С. 2008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9D96ED-5329-40CA-868B-BC70FF9F3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http://class-fizika.narod.ru/10_11_class/10_toksreda/57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http://fizika.ayp.ru/4/images/1-15-1.gif" TargetMode="External"/><Relationship Id="rId9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ivk9H_2dnKAhVJmHIKHdv0D3YQjB0IBg&amp;url=http://www.liveinternet.ru/showjournal.php?journalid=1701796&amp;keywordid=528874&amp;bvm=bv.113034660,d.bGQ&amp;psig=AFQjCNEnMVseI2x1n6J1gq4HyZ6h2L1IpA&amp;ust=1454523895738182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ogle.ru/url?sa=i&amp;rct=j&amp;q=&amp;esrc=s&amp;source=images&amp;cd=&amp;cad=rja&amp;uact=8&amp;ved=0ahUKEwitpI_k19nKAhWrvnIKHeIoA8sQjB0IBg&amp;url=http://dic.academic.ru/dic.nsf/enc_tech/1437/%D1%8D%D0%BB%D0%B5%D0%BA%D1%82%D1%80%D0%BE%D0%BC%D0%B5%D1%82%D0%B0%D0%BB%D0%BB%D1%83%D1%80%D0%B3%D0%B8%D1%8F&amp;bvm=bv.113034660,d.bGQ&amp;psig=AFQjCNGMqPR2qix9ixWnRSGYKqsWOkOUBA&amp;ust=145452315586486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ibrdeU2dnKAhXmjHIKHeVNAkwQjB0IBg&amp;url=http://masterskie-pinchuka.ru/galvanoplastika.html&amp;bvm=bv.113034660,d.bGQ&amp;psig=AFQjCNE6GdRF-zr2utwucGQtq2X6fvV0pg&amp;ust=1454523621377327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ved=&amp;url=http://dic.academic.ru/dic.nsf/enc_tech/271/%D0%B3%D0%B0%D0%BB%D1%8C%D0%B2%D0%B0%D0%BD%D0%BE%D1%82%D0%B5%D1%85%D0%BD%D0%B8%D0%BA%D0%B0&amp;bvm=bv.113034660,d.bGQ&amp;psig=AFQjCNGNaXsYeudzMgLptticUpTFMpWF6Q&amp;ust=1454524475675655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0;&#1076;&#1080;&#1086;%20&#1092;&#1088;&#1072;&#1075;&#1084;&#1077;&#1085;&#1090;&#1099;/&#1044;&#1077;&#1084;&#1086;&#1085;&#1089;&#1090;&#1088;&#1072;&#1094;&#1080;&#1103;%20&#1086;&#1087;&#1099;&#1090;&#1072;%20317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marynikiforova73/infographic-36133407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omit.ru/" TargetMode="External"/><Relationship Id="rId2" Type="http://schemas.openxmlformats.org/officeDocument/2006/relationships/hyperlink" Target="http://&#1092;&#1080;&#1079;&#1080;&#1082;&#1072;&#1084;.&#1088;&#1092;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foline.ru/g23/5495/physics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&#1042;&#1080;&#1076;&#1080;&#1086;%20&#1092;&#1088;&#1072;&#1075;&#1084;&#1077;&#1085;&#1090;&#1099;/&#1050;&#1086;&#1087;&#1080;&#1103;%20&#1076;&#1074;&#1080;&#1078;%20&#1080;&#1086;&#1085;&#1086;&#1074;%20MOV00059.MPG" TargetMode="Externa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2643206"/>
          </a:xfrm>
        </p:spPr>
        <p:txBody>
          <a:bodyPr>
            <a:normAutofit/>
          </a:bodyPr>
          <a:lstStyle/>
          <a:p>
            <a:pPr eaLnBrk="1" hangingPunct="1">
              <a:lnSpc>
                <a:spcPts val="5000"/>
              </a:lnSpc>
              <a:defRPr/>
            </a:pPr>
            <a:r>
              <a:rPr lang="ru-RU" sz="3100" dirty="0" smtClean="0"/>
              <a:t>Презентация к уроку</a:t>
            </a:r>
            <a:r>
              <a:rPr lang="ru-RU" sz="3600" dirty="0" smtClean="0"/>
              <a:t>:</a:t>
            </a:r>
            <a:r>
              <a:rPr lang="ru-RU" sz="7200" dirty="0" smtClean="0"/>
              <a:t> </a:t>
            </a:r>
            <a:br>
              <a:rPr lang="ru-RU" sz="7200" dirty="0" smtClean="0"/>
            </a:br>
            <a:r>
              <a:rPr lang="ru-RU" sz="6000" dirty="0" smtClean="0"/>
              <a:t>« Электрический ток в электролитах»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765086"/>
            <a:ext cx="8534400" cy="256202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3737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Ток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в электролитах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– </a:t>
            </a:r>
            <a:endParaRPr lang="ru-RU" sz="4000" dirty="0">
              <a:solidFill>
                <a:srgbClr val="003399"/>
              </a:solidFill>
              <a:latin typeface="Century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dirty="0">
                <a:latin typeface="Constantia" panose="02030602050306030303" pitchFamily="18" charset="0"/>
              </a:rPr>
              <a:t>упорядоченное движение</a:t>
            </a:r>
          </a:p>
          <a:p>
            <a:pPr>
              <a:buFontTx/>
              <a:buNone/>
            </a:pPr>
            <a:r>
              <a:rPr lang="ru-RU" sz="2800" dirty="0">
                <a:latin typeface="Constantia" panose="02030602050306030303" pitchFamily="18" charset="0"/>
              </a:rPr>
              <a:t>положительных и отрицательных </a:t>
            </a:r>
            <a:r>
              <a:rPr lang="ru-RU" sz="2800" dirty="0" smtClean="0">
                <a:latin typeface="Constantia" panose="02030602050306030303" pitchFamily="18" charset="0"/>
              </a:rPr>
              <a:t>ионов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4211638" y="3789363"/>
            <a:ext cx="936625" cy="863600"/>
          </a:xfrm>
          <a:prstGeom prst="ellipse">
            <a:avLst/>
          </a:prstGeom>
          <a:solidFill>
            <a:srgbClr val="EEB6B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000" b="1"/>
              <a:t>+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211638" y="5373688"/>
            <a:ext cx="1008062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latin typeface="Century" pitchFamily="18" charset="0"/>
              </a:rPr>
              <a:t>-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11560" y="3284984"/>
            <a:ext cx="1079425" cy="33843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 smtClean="0">
                <a:latin typeface="Century" pitchFamily="18" charset="0"/>
              </a:rPr>
              <a:t>  Катод</a:t>
            </a:r>
            <a:endParaRPr lang="ru-RU" sz="4400" b="1" dirty="0">
              <a:latin typeface="Century" pitchFamily="18" charset="0"/>
            </a:endParaRPr>
          </a:p>
          <a:p>
            <a:pPr algn="ctr"/>
            <a:r>
              <a:rPr lang="ru-RU" sz="7200" b="1" dirty="0">
                <a:latin typeface="Century" pitchFamily="18" charset="0"/>
              </a:rPr>
              <a:t>_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6297" y="3284984"/>
            <a:ext cx="1296144" cy="33843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b="1" dirty="0">
                <a:latin typeface="Century" pitchFamily="18" charset="0"/>
              </a:rPr>
              <a:t>Анод</a:t>
            </a:r>
          </a:p>
          <a:p>
            <a:pPr algn="ctr"/>
            <a:r>
              <a:rPr lang="ru-RU" sz="7200" b="1" dirty="0">
                <a:latin typeface="Century" pitchFamily="18" charset="0"/>
              </a:rPr>
              <a:t>+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1835150" y="4724400"/>
            <a:ext cx="4897438" cy="504825"/>
          </a:xfrm>
          <a:prstGeom prst="leftArrow">
            <a:avLst>
              <a:gd name="adj1" fmla="val 50000"/>
              <a:gd name="adj2" fmla="val 2425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Направление тока в электролите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4624"/>
            <a:ext cx="8229600" cy="230425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Вольт – амперная характеристика тока в данной среде.</a:t>
            </a: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76872"/>
            <a:ext cx="42862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 flipV="1">
            <a:off x="5857884" y="246221"/>
            <a:ext cx="32861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3244334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I=(U – Uo)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endParaRPr lang="en-US" sz="36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56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Зависимость сопротивления электролита от температуры</a:t>
            </a:r>
            <a:endParaRPr lang="ru-RU" dirty="0"/>
          </a:p>
        </p:txBody>
      </p:sp>
      <p:pic>
        <p:nvPicPr>
          <p:cNvPr id="26626" name="Picture 2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47068"/>
            <a:ext cx="3857652" cy="10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643306" y="4968024"/>
            <a:ext cx="50006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05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>где альфа - температурный коэффициент </a:t>
            </a:r>
            <a:r>
              <a:rPr lang="ru-RU" dirty="0" smtClean="0">
                <a:latin typeface="Verdana" pitchFamily="34" charset="0"/>
                <a:ea typeface="Times New Roman" pitchFamily="18" charset="0"/>
              </a:rPr>
              <a:t>электролитов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6627" name="Picture 3" descr="http://class-fizika.narod.ru/10_11_class/10_toksreda/57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500694" y="4293096"/>
            <a:ext cx="1500198" cy="674928"/>
          </a:xfrm>
          <a:prstGeom prst="rect">
            <a:avLst/>
          </a:prstGeom>
          <a:noFill/>
        </p:spPr>
      </p:pic>
      <p:pic>
        <p:nvPicPr>
          <p:cNvPr id="26629" name="Picture 5" descr="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916832"/>
            <a:ext cx="34563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9623" y="3218706"/>
            <a:ext cx="3857652" cy="98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2389375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            Физическое явление сопровождающее протекание тока.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Электролиз водного раствора хлорида меди. 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5720" y="2214554"/>
            <a:ext cx="359945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49879" t="10272" r="4932" b="71515"/>
          <a:stretch>
            <a:fillRect/>
          </a:stretch>
        </p:blipFill>
        <p:spPr bwMode="auto">
          <a:xfrm>
            <a:off x="5000628" y="2285992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857224" y="1714489"/>
          <a:ext cx="2428892" cy="50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Формула" r:id="rId6" imgW="927000" imgH="203040" progId="Equation.3">
                  <p:embed/>
                </p:oleObj>
              </mc:Choice>
              <mc:Fallback>
                <p:oleObj name="Формула" r:id="rId6" imgW="9270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714489"/>
                        <a:ext cx="2428892" cy="500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214942" y="1785927"/>
          <a:ext cx="2763836" cy="500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Формула" r:id="rId8" imgW="1066680" imgH="203040" progId="Equation.3">
                  <p:embed/>
                </p:oleObj>
              </mc:Choice>
              <mc:Fallback>
                <p:oleObj name="Формула" r:id="rId8" imgW="10666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1785927"/>
                        <a:ext cx="2763836" cy="500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42910" y="4970987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Явление выделения на электродах веществ, </a:t>
            </a:r>
            <a:r>
              <a:rPr lang="ru-RU" sz="2400" dirty="0" smtClean="0">
                <a:ea typeface="Calibri" pitchFamily="34" charset="0"/>
                <a:cs typeface="Arial" pitchFamily="34" charset="0"/>
              </a:rPr>
              <a:t>входящих </a:t>
            </a:r>
            <a:r>
              <a:rPr kumimoji="0" lang="ru-RU" sz="2400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состав электролита, при протекании через него электрического тока, называется </a:t>
            </a:r>
            <a:r>
              <a:rPr kumimoji="0" lang="ru-RU" sz="2400" b="1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электролизом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Физическое явление сопровождающее протекание тока.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071670" y="3214686"/>
          <a:ext cx="5715040" cy="1428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Формула" r:id="rId3" imgW="571320" imgH="177480" progId="Equation.3">
                  <p:embed/>
                </p:oleObj>
              </mc:Choice>
              <mc:Fallback>
                <p:oleObj name="Формула" r:id="rId3" imgW="5713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214686"/>
                        <a:ext cx="5715040" cy="14287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83768" y="1988840"/>
            <a:ext cx="49280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ru-RU" sz="3600" b="1" dirty="0" smtClean="0">
                <a:latin typeface="Constantia" panose="02030602050306030303" pitchFamily="18" charset="0"/>
              </a:rPr>
              <a:t>Закон электролиза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5072074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k – </a:t>
            </a:r>
            <a:r>
              <a:rPr lang="ru-RU" sz="2400" dirty="0" smtClean="0">
                <a:cs typeface="Arial" pitchFamily="34" charset="0"/>
              </a:rPr>
              <a:t>электрохимический эквивалент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88811"/>
              </p:ext>
            </p:extLst>
          </p:nvPr>
        </p:nvGraphicFramePr>
        <p:xfrm>
          <a:off x="838200" y="620688"/>
          <a:ext cx="7200900" cy="25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Формула" r:id="rId3" imgW="1295280" imgH="431640" progId="Equation.3">
                  <p:embed/>
                </p:oleObj>
              </mc:Choice>
              <mc:Fallback>
                <p:oleObj name="Формула" r:id="rId3" imgW="12952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20688"/>
                        <a:ext cx="7200900" cy="2503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362200" y="304800"/>
            <a:ext cx="3581400" cy="28194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7200" y="36576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Constantia" panose="02030602050306030303" pitchFamily="18" charset="0"/>
              </a:rPr>
              <a:t>k – </a:t>
            </a:r>
            <a:r>
              <a:rPr lang="ru-RU" sz="3600" dirty="0">
                <a:latin typeface="Constantia" panose="02030602050306030303" pitchFamily="18" charset="0"/>
              </a:rPr>
              <a:t>электрохимический эквивалент</a:t>
            </a:r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449686"/>
              </p:ext>
            </p:extLst>
          </p:nvPr>
        </p:nvGraphicFramePr>
        <p:xfrm>
          <a:off x="854946" y="4725144"/>
          <a:ext cx="7391400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3" name="Формула" r:id="rId5" imgW="1739880" imgH="457200" progId="Equation.3">
                  <p:embed/>
                </p:oleObj>
              </mc:Choice>
              <mc:Fallback>
                <p:oleObj name="Формула" r:id="rId5" imgW="17398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46" y="4725144"/>
                        <a:ext cx="7391400" cy="194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229600" cy="46469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Применение электролиза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dirty="0" smtClean="0"/>
              <a:t>     получение оксидных защитных пленок на металлах (анодирование);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/>
              <a:t>     электрохимическое окрашивание металлов (например, меди, латуни, цинка, хрома и др.);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/>
              <a:t>     очистка воды – удаление из нее растворимых примесей. В результате получается так называемая мягкая вода (по своим свойствам приближающаяся к дистиллированной);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dirty="0" smtClean="0"/>
              <a:t>     электрохимическая заточка режущих инструментов (например, хирургических ножей, бритв и т.д.).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35" y="4437112"/>
            <a:ext cx="3206130" cy="22585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40152" y="6297492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.liveinternet.ru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0767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              Электрометаллургия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103663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latin typeface="Century" pitchFamily="18" charset="0"/>
              </a:rPr>
              <a:t>получение </a:t>
            </a:r>
            <a:r>
              <a:rPr lang="ru-RU" sz="2800" dirty="0">
                <a:latin typeface="Constantia" panose="02030602050306030303" pitchFamily="18" charset="0"/>
              </a:rPr>
              <a:t>чистых</a:t>
            </a:r>
            <a:r>
              <a:rPr lang="ru-RU" sz="2800" dirty="0">
                <a:latin typeface="Century" pitchFamily="18" charset="0"/>
              </a:rPr>
              <a:t> металлов (</a:t>
            </a:r>
            <a:r>
              <a:rPr lang="en-US" sz="2800" dirty="0">
                <a:latin typeface="Century" pitchFamily="18" charset="0"/>
              </a:rPr>
              <a:t>Al</a:t>
            </a:r>
            <a:r>
              <a:rPr lang="ru-RU" sz="2800" dirty="0">
                <a:latin typeface="Century" pitchFamily="18" charset="0"/>
              </a:rPr>
              <a:t>, </a:t>
            </a:r>
            <a:r>
              <a:rPr lang="en-US" sz="2800" dirty="0">
                <a:latin typeface="Century" pitchFamily="18" charset="0"/>
              </a:rPr>
              <a:t>Na</a:t>
            </a:r>
            <a:r>
              <a:rPr lang="ru-RU" sz="2800" dirty="0">
                <a:latin typeface="Century" pitchFamily="18" charset="0"/>
              </a:rPr>
              <a:t>, </a:t>
            </a:r>
            <a:r>
              <a:rPr lang="en-US" sz="2800" dirty="0">
                <a:latin typeface="Century" pitchFamily="18" charset="0"/>
              </a:rPr>
              <a:t>Mg</a:t>
            </a:r>
            <a:r>
              <a:rPr lang="ru-RU" sz="2800" dirty="0">
                <a:latin typeface="Century" pitchFamily="18" charset="0"/>
              </a:rPr>
              <a:t>, </a:t>
            </a:r>
            <a:r>
              <a:rPr lang="en-US" sz="2800" dirty="0">
                <a:latin typeface="Century" pitchFamily="18" charset="0"/>
              </a:rPr>
              <a:t>Be</a:t>
            </a:r>
            <a:r>
              <a:rPr lang="ru-RU" sz="2800" dirty="0">
                <a:latin typeface="Century" pitchFamily="18" charset="0"/>
              </a:rPr>
              <a:t>)</a:t>
            </a:r>
          </a:p>
          <a:p>
            <a:pPr>
              <a:buFontTx/>
              <a:buNone/>
            </a:pPr>
            <a:r>
              <a:rPr lang="ru-RU" sz="2800" dirty="0">
                <a:latin typeface="Century" pitchFamily="18" charset="0"/>
              </a:rPr>
              <a:t>при электролизе расплавленных руд.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7317430"/>
            <a:ext cx="2895600" cy="1440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92" y="2823270"/>
            <a:ext cx="4170784" cy="3774081"/>
          </a:xfrm>
        </p:spPr>
      </p:pic>
      <p:sp>
        <p:nvSpPr>
          <p:cNvPr id="4" name="Прямоугольник 3"/>
          <p:cNvSpPr/>
          <p:nvPr/>
        </p:nvSpPr>
        <p:spPr>
          <a:xfrm>
            <a:off x="6660232" y="6021288"/>
            <a:ext cx="2808312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dic.academic.ru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507288" cy="1498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           Гальванопластика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3128" y="2492896"/>
            <a:ext cx="3749671" cy="27969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электролитическое</a:t>
            </a: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изготовление </a:t>
            </a:r>
            <a:endParaRPr lang="ru-RU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металлических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копий, рельефных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предметов.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00240"/>
            <a:ext cx="4038600" cy="4093055"/>
          </a:xfrm>
        </p:spPr>
      </p:pic>
      <p:sp>
        <p:nvSpPr>
          <p:cNvPr id="4" name="Прямоугольник 3"/>
          <p:cNvSpPr/>
          <p:nvPr/>
        </p:nvSpPr>
        <p:spPr>
          <a:xfrm>
            <a:off x="5220072" y="6342223"/>
            <a:ext cx="2569934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masterskie-pinchuka.ru</a:t>
            </a:r>
            <a:endParaRPr lang="ru-RU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           Гальваностегия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800" dirty="0" smtClean="0">
                <a:latin typeface="Constantia" panose="02030602050306030303" pitchFamily="18" charset="0"/>
              </a:rPr>
              <a:t> </a:t>
            </a:r>
            <a:r>
              <a:rPr lang="ru-RU" sz="2800" dirty="0">
                <a:latin typeface="Constantia" panose="02030602050306030303" pitchFamily="18" charset="0"/>
              </a:rPr>
              <a:t>декоративное или </a:t>
            </a:r>
          </a:p>
          <a:p>
            <a:pPr>
              <a:buFontTx/>
              <a:buNone/>
            </a:pPr>
            <a:r>
              <a:rPr lang="ru-RU" sz="2800" dirty="0">
                <a:latin typeface="Constantia" panose="02030602050306030303" pitchFamily="18" charset="0"/>
              </a:rPr>
              <a:t>антикоррозийное </a:t>
            </a:r>
          </a:p>
          <a:p>
            <a:pPr>
              <a:buFontTx/>
              <a:buNone/>
            </a:pPr>
            <a:r>
              <a:rPr lang="ru-RU" sz="2800" dirty="0">
                <a:latin typeface="Constantia" panose="02030602050306030303" pitchFamily="18" charset="0"/>
              </a:rPr>
              <a:t>п</a:t>
            </a:r>
            <a:r>
              <a:rPr lang="ru-RU" sz="2800" dirty="0" smtClean="0">
                <a:latin typeface="Constantia" panose="02030602050306030303" pitchFamily="18" charset="0"/>
              </a:rPr>
              <a:t>окрытие</a:t>
            </a:r>
          </a:p>
          <a:p>
            <a:pPr>
              <a:buFontTx/>
              <a:buNone/>
            </a:pPr>
            <a:r>
              <a:rPr lang="ru-RU" sz="2800" dirty="0" smtClean="0">
                <a:latin typeface="Constantia" panose="02030602050306030303" pitchFamily="18" charset="0"/>
              </a:rPr>
              <a:t>металлических</a:t>
            </a:r>
            <a:endParaRPr lang="ru-RU" sz="2800" dirty="0">
              <a:latin typeface="Constantia" panose="02030602050306030303" pitchFamily="18" charset="0"/>
            </a:endParaRPr>
          </a:p>
          <a:p>
            <a:pPr>
              <a:buFontTx/>
              <a:buNone/>
            </a:pPr>
            <a:r>
              <a:rPr lang="ru-RU" sz="2800" dirty="0">
                <a:latin typeface="Constantia" panose="02030602050306030303" pitchFamily="18" charset="0"/>
              </a:rPr>
              <a:t>изделий тонким слоем </a:t>
            </a:r>
          </a:p>
          <a:p>
            <a:pPr>
              <a:buFontTx/>
              <a:buNone/>
            </a:pPr>
            <a:r>
              <a:rPr lang="ru-RU" sz="2800" dirty="0">
                <a:latin typeface="Constantia" panose="02030602050306030303" pitchFamily="18" charset="0"/>
              </a:rPr>
              <a:t>другого металла </a:t>
            </a:r>
          </a:p>
          <a:p>
            <a:pPr>
              <a:buFontTx/>
              <a:buNone/>
            </a:pPr>
            <a:r>
              <a:rPr lang="ru-RU" sz="2800" dirty="0">
                <a:latin typeface="Constantia" panose="02030602050306030303" pitchFamily="18" charset="0"/>
              </a:rPr>
              <a:t>(никелирование, </a:t>
            </a:r>
          </a:p>
          <a:p>
            <a:pPr>
              <a:buFontTx/>
              <a:buNone/>
            </a:pPr>
            <a:r>
              <a:rPr lang="ru-RU" sz="2800" dirty="0">
                <a:latin typeface="Constantia" panose="02030602050306030303" pitchFamily="18" charset="0"/>
              </a:rPr>
              <a:t>хромирование, </a:t>
            </a:r>
          </a:p>
          <a:p>
            <a:pPr>
              <a:buFontTx/>
              <a:buNone/>
            </a:pPr>
            <a:r>
              <a:rPr lang="ru-RU" sz="2800" dirty="0">
                <a:latin typeface="Constantia" panose="02030602050306030303" pitchFamily="18" charset="0"/>
              </a:rPr>
              <a:t>омеднение, золочение, </a:t>
            </a:r>
          </a:p>
          <a:p>
            <a:pPr>
              <a:buFontTx/>
              <a:buNone/>
            </a:pPr>
            <a:r>
              <a:rPr lang="ru-RU" sz="2800" dirty="0">
                <a:latin typeface="Constantia" panose="02030602050306030303" pitchFamily="18" charset="0"/>
              </a:rPr>
              <a:t>серебрение).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04864"/>
            <a:ext cx="3886200" cy="3629025"/>
          </a:xfrm>
        </p:spPr>
      </p:pic>
      <p:sp>
        <p:nvSpPr>
          <p:cNvPr id="4" name="Прямоугольник 3"/>
          <p:cNvSpPr/>
          <p:nvPr/>
        </p:nvSpPr>
        <p:spPr>
          <a:xfrm>
            <a:off x="6084168" y="6309320"/>
            <a:ext cx="180049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dic.academic.ru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Цель занятия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3600" dirty="0" smtClean="0">
              <a:solidFill>
                <a:schemeClr val="tx2"/>
              </a:solidFill>
            </a:endParaRPr>
          </a:p>
          <a:p>
            <a:pPr algn="just">
              <a:buNone/>
              <a:defRPr/>
            </a:pPr>
            <a:r>
              <a:rPr lang="ru-RU" sz="3600" b="1" dirty="0" smtClean="0"/>
              <a:t>   Изучение процесса протекания тока в проводящих жидкостях».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600" b="1" dirty="0" smtClean="0"/>
              <a:t>   Проблема        :</a:t>
            </a:r>
          </a:p>
          <a:p>
            <a:pPr algn="just">
              <a:buNone/>
              <a:defRPr/>
            </a:pPr>
            <a:r>
              <a:rPr lang="ru-RU" sz="3600" b="1" dirty="0" smtClean="0"/>
              <a:t>   Почему дистиллированная вода не проводит электрический ток, а раствор соли является проводником?!</a:t>
            </a:r>
            <a:endParaRPr lang="ru-RU" sz="36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ru-RU" sz="3600" dirty="0" smtClean="0"/>
          </a:p>
        </p:txBody>
      </p:sp>
      <p:pic>
        <p:nvPicPr>
          <p:cNvPr id="2" name="Рисунок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3455431"/>
            <a:ext cx="576064" cy="4362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28800" y="-171400"/>
            <a:ext cx="5486400" cy="72008"/>
          </a:xfrm>
        </p:spPr>
        <p:txBody>
          <a:bodyPr>
            <a:noAutofit/>
          </a:bodyPr>
          <a:lstStyle/>
          <a:p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4" y="332656"/>
            <a:ext cx="8570571" cy="55446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84846" y="6093296"/>
            <a:ext cx="283882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7D7D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www.slideshare.net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6246440" cy="5042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1600" u="sng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http://физикам.рф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ru-RU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http://somit.ru/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AutoNum type="arabicPeriod"/>
            </a:pPr>
            <a:r>
              <a:rPr lang="ru-RU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http://www.infoline.ru/g23/5495/physics.htm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Учебники: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редакцией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А.А.Пинского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Физика 10 класс.  Издательство «Просвещение» 1999г.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Под редакцией В.А. Орлова. Физика 10 класса. Издательство «Просвещение» 2006г.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Г.Я.Мякишев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А.З.Синяков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 Физика  10 класс «Молекулярная физика. Термодинамика»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В.А.Касьянов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 Физика 10 класс. Издательство «Дрофа»  Москва 2006г.</a:t>
            </a:r>
            <a:endParaRPr lang="ru-RU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Издательство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« Дрофа» 2004г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428604"/>
            <a:ext cx="6572296" cy="1285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Электрический ток</a:t>
            </a:r>
          </a:p>
          <a:p>
            <a:pPr algn="ctr"/>
            <a:r>
              <a:rPr lang="ru-RU" sz="3600" dirty="0" smtClean="0"/>
              <a:t> в различных средах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5286380" y="2000240"/>
            <a:ext cx="3750116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Электрический ток в полупроводниках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4786314" y="3786190"/>
            <a:ext cx="307183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Электрический ток в газах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899592" y="3786190"/>
            <a:ext cx="3458094" cy="1643074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Электрический ток  в  электролитах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571472" y="1857364"/>
            <a:ext cx="3429024" cy="164307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Электрический ток в металлах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2771800" y="5214950"/>
            <a:ext cx="351471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Электрический ток  в вакууме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643174" y="157161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964645" y="2464587"/>
            <a:ext cx="228601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786446" y="164305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786050" y="3286124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4000496" y="2357430"/>
            <a:ext cx="228601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Интеллектуальный тренинг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AutoNum type="arabicPeriod"/>
            </a:pPr>
            <a:r>
              <a:rPr lang="ru-RU" dirty="0" smtClean="0"/>
              <a:t>Электрическим током называется …</a:t>
            </a:r>
          </a:p>
          <a:p>
            <a:pPr marL="651510" indent="-514350">
              <a:buAutoNum type="arabicPeriod"/>
            </a:pPr>
            <a:r>
              <a:rPr lang="ru-RU" dirty="0" smtClean="0"/>
              <a:t>Особенности строения металлов состоят в том, что …</a:t>
            </a:r>
          </a:p>
          <a:p>
            <a:pPr marL="651510" indent="-514350">
              <a:buAutoNum type="arabicPeriod"/>
            </a:pPr>
            <a:r>
              <a:rPr lang="ru-RU" dirty="0" smtClean="0"/>
              <a:t>Что представляет собою ток в металлах ?</a:t>
            </a:r>
          </a:p>
          <a:p>
            <a:pPr marL="651510" indent="-514350">
              <a:buAutoNum type="arabicPeriod"/>
            </a:pPr>
            <a:r>
              <a:rPr lang="ru-RU" dirty="0" smtClean="0"/>
              <a:t>Законы описывающие ток в металлах.</a:t>
            </a:r>
          </a:p>
          <a:p>
            <a:pPr marL="651510" indent="-514350">
              <a:buAutoNum type="arabicPeriod"/>
            </a:pPr>
            <a:r>
              <a:rPr lang="ru-RU" dirty="0" smtClean="0"/>
              <a:t>Атом состоит из ...</a:t>
            </a:r>
          </a:p>
          <a:p>
            <a:pPr marL="651510" indent="-514350">
              <a:buAutoNum type="arabicPeriod"/>
            </a:pPr>
            <a:r>
              <a:rPr lang="ru-RU" dirty="0" smtClean="0"/>
              <a:t>Ион – это …</a:t>
            </a:r>
          </a:p>
          <a:p>
            <a:pPr marL="651510" indent="-514350">
              <a:buAutoNum type="arabicPeriod"/>
            </a:pPr>
            <a:r>
              <a:rPr lang="ru-RU" dirty="0" smtClean="0"/>
              <a:t>Заряд электрона …</a:t>
            </a:r>
          </a:p>
          <a:p>
            <a:pPr marL="651510" indent="-514350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Является ли вода проводником?</a:t>
            </a:r>
          </a:p>
          <a:p>
            <a:pPr marL="651510" indent="-51435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изучения тока в среде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1. Описание среды и её особенностей.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2. Свободные заряды и природа их образования.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3. Характер движения свободных зарядов при отсутствии и наличии электрического поля.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4.Вольт – амперная характеристика тока в данной среде.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5. Физическое явление сопровождающее протекание тока.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6. Применение .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04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Свободные заряды и природа их образования  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tretch>
            <a:fillRect/>
          </a:stretch>
        </p:blipFill>
        <p:spPr bwMode="auto">
          <a:xfrm>
            <a:off x="603692" y="3062264"/>
            <a:ext cx="8229600" cy="326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693" y="2003400"/>
            <a:ext cx="512043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1" descr="http://festival.1september.ru/articles/415373/img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08300"/>
            <a:ext cx="2272906" cy="796764"/>
          </a:xfrm>
          <a:prstGeom prst="rect">
            <a:avLst/>
          </a:prstGeom>
          <a:noFill/>
        </p:spPr>
      </p:pic>
      <p:pic>
        <p:nvPicPr>
          <p:cNvPr id="3" name="Рисунок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1563552"/>
            <a:ext cx="576064" cy="4362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Свободные заряды и природа их 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lvl="1">
              <a:buNone/>
            </a:pPr>
            <a:r>
              <a:rPr lang="ru-RU" sz="3200" i="1" dirty="0" smtClean="0">
                <a:latin typeface="+mj-lt"/>
              </a:rPr>
              <a:t>1. </a:t>
            </a:r>
            <a:r>
              <a:rPr lang="ru-RU" sz="3200" dirty="0" smtClean="0"/>
              <a:t>При растворении  под влиянием электрического поля полярных молекул воды происходит распад молекул солей, кислот и щелочей   на ионы – этот процесс называется </a:t>
            </a:r>
            <a:r>
              <a:rPr lang="ru-RU" sz="3200" b="1" dirty="0" smtClean="0"/>
              <a:t>электролитической диссоциацией</a:t>
            </a:r>
            <a:r>
              <a:rPr lang="ru-RU" sz="3200" dirty="0" smtClean="0"/>
              <a:t>.</a:t>
            </a:r>
          </a:p>
          <a:p>
            <a:pPr lvl="1">
              <a:buNone/>
            </a:pPr>
            <a:r>
              <a:rPr lang="ru-RU" sz="3200" dirty="0" smtClean="0"/>
              <a:t>2. Носителями свободных зарядов таких жидкостей  являются  положительно и отрицательно заряженные </a:t>
            </a:r>
            <a:r>
              <a:rPr lang="ru-RU" sz="3200" b="1" dirty="0" smtClean="0"/>
              <a:t>ионы.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Свободные заряды и природа их 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08580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lvl="1">
              <a:buNone/>
            </a:pPr>
            <a:r>
              <a:rPr lang="ru-RU" sz="2800" i="1" dirty="0" smtClean="0">
                <a:latin typeface="+mj-lt"/>
              </a:rPr>
              <a:t>  </a:t>
            </a:r>
            <a:r>
              <a:rPr lang="ru-RU" sz="2800" b="1" i="1" dirty="0" smtClean="0">
                <a:latin typeface="+mj-lt"/>
              </a:rPr>
              <a:t>Электролиты</a:t>
            </a:r>
            <a:r>
              <a:rPr lang="ru-RU" sz="2800" i="1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(жидкие проводники) – растворы солей, щелочей и кислот. Ток в них </a:t>
            </a:r>
            <a:r>
              <a:rPr lang="ru-RU" sz="2800" dirty="0" smtClean="0"/>
              <a:t>обусловлен</a:t>
            </a:r>
            <a:r>
              <a:rPr lang="ru-RU" sz="2800" dirty="0" smtClean="0">
                <a:latin typeface="+mj-lt"/>
              </a:rPr>
              <a:t> движением положительных и отрицательных ионов, образующихся в результате электролитической диссоциации </a:t>
            </a:r>
          </a:p>
          <a:p>
            <a:pPr lvl="1">
              <a:buNone/>
            </a:pPr>
            <a:r>
              <a:rPr lang="ru-RU" sz="2800" dirty="0" smtClean="0">
                <a:latin typeface="+mj-lt"/>
              </a:rPr>
              <a:t>   ( распада нейтральных молекул). Прохождение тока через электролиты связано с переносом вещества.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Характер движения свободных зарядов при отсутствии и наличии электрического поля.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1. Хаотически – тепловое движение в отсутствии электрического поля.</a:t>
            </a:r>
          </a:p>
          <a:p>
            <a:pPr>
              <a:buNone/>
            </a:pPr>
            <a:r>
              <a:rPr lang="ru-RU" i="1" dirty="0" smtClean="0"/>
              <a:t>2. Под действием электрического поля ионы приобретают упорядоченное движение, т.е. отрицательные ионы перемещаются к положительному электроду – аноду, а положительные ионы к отрицательному электроду – катоду.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515</TotalTime>
  <Words>619</Words>
  <Application>Microsoft Office PowerPoint</Application>
  <PresentationFormat>Экран (4:3)</PresentationFormat>
  <Paragraphs>109</Paragraphs>
  <Slides>21</Slides>
  <Notes>3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Century</vt:lpstr>
      <vt:lpstr>Constantia</vt:lpstr>
      <vt:lpstr>Georgia</vt:lpstr>
      <vt:lpstr>Times New Roman</vt:lpstr>
      <vt:lpstr>Verdana</vt:lpstr>
      <vt:lpstr>Wingdings</vt:lpstr>
      <vt:lpstr>Wingdings 2</vt:lpstr>
      <vt:lpstr>Поток</vt:lpstr>
      <vt:lpstr>Формула</vt:lpstr>
      <vt:lpstr>Презентация к уроку:  « Электрический ток в электролитах»</vt:lpstr>
      <vt:lpstr>           Цель занятия </vt:lpstr>
      <vt:lpstr>Презентация PowerPoint</vt:lpstr>
      <vt:lpstr>Интеллектуальный тренинг</vt:lpstr>
      <vt:lpstr>План изучения тока в среде</vt:lpstr>
      <vt:lpstr>Свободные заряды и природа их образования  </vt:lpstr>
      <vt:lpstr>Свободные заряды и природа их образования </vt:lpstr>
      <vt:lpstr>Свободные заряды и природа их образования </vt:lpstr>
      <vt:lpstr>Характер движения свободных зарядов при отсутствии и наличии электрического поля.</vt:lpstr>
      <vt:lpstr>Ток в электролитах – </vt:lpstr>
      <vt:lpstr>Вольт – амперная характеристика тока в данной среде. </vt:lpstr>
      <vt:lpstr>Зависимость сопротивления электролита от температуры</vt:lpstr>
      <vt:lpstr>             Физическое явление сопровождающее протекание тока.</vt:lpstr>
      <vt:lpstr>Физическое явление сопровождающее протекание тока.</vt:lpstr>
      <vt:lpstr>Презентация PowerPoint</vt:lpstr>
      <vt:lpstr>Презентация PowerPoint</vt:lpstr>
      <vt:lpstr>                Электрометаллургия</vt:lpstr>
      <vt:lpstr>                Гальванопластика </vt:lpstr>
      <vt:lpstr>            Гальваностегия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изучения тока в средах</dc:title>
  <dc:creator>Ирина</dc:creator>
  <cp:lastModifiedBy>Пользователь</cp:lastModifiedBy>
  <cp:revision>88</cp:revision>
  <dcterms:modified xsi:type="dcterms:W3CDTF">2020-05-17T09:22:32Z</dcterms:modified>
</cp:coreProperties>
</file>