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00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234679"/>
          </a:xfrm>
        </p:spPr>
        <p:txBody>
          <a:bodyPr>
            <a:norm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Что такое экономический рост и как его можно ускорить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Проявление эффекта масштаба производства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b="1" dirty="0" smtClean="0"/>
              <a:t>Увеличение масштабов производства дает возможность экономить ресурсы и наращивать выпуск продукции быстрее, чем растут объемы некоторых используемых для этого ресурсов.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Рост производства ведет к росту экономики.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b="1" dirty="0" smtClean="0">
                <a:solidFill>
                  <a:srgbClr val="FF0000"/>
                </a:solidFill>
              </a:rPr>
              <a:t>Рост экономики бывает:</a:t>
            </a:r>
          </a:p>
          <a:p>
            <a:pPr algn="just">
              <a:buFontTx/>
              <a:buChar char="-"/>
            </a:pPr>
            <a:r>
              <a:rPr lang="ru-RU" b="1" dirty="0" smtClean="0"/>
              <a:t>экстенсивный;</a:t>
            </a:r>
          </a:p>
          <a:p>
            <a:pPr algn="just">
              <a:buFontTx/>
              <a:buChar char="-"/>
            </a:pPr>
            <a:r>
              <a:rPr lang="ru-RU" b="1" dirty="0" smtClean="0"/>
              <a:t>Интенсивный.</a:t>
            </a:r>
          </a:p>
          <a:p>
            <a:pPr algn="just">
              <a:buNone/>
            </a:pPr>
            <a:endParaRPr lang="ru-RU" b="1" dirty="0" smtClean="0"/>
          </a:p>
          <a:p>
            <a:pPr algn="just">
              <a:buNone/>
            </a:pPr>
            <a:r>
              <a:rPr lang="ru-RU" b="1" dirty="0" smtClean="0">
                <a:solidFill>
                  <a:srgbClr val="FF0000"/>
                </a:solidFill>
              </a:rPr>
              <a:t>Экстенсивный рост </a:t>
            </a:r>
            <a:r>
              <a:rPr lang="ru-RU" b="1" dirty="0" smtClean="0"/>
              <a:t>– происходит благодаря простому наращиванию применяемых факторов.</a:t>
            </a:r>
          </a:p>
          <a:p>
            <a:pPr algn="just">
              <a:buNone/>
            </a:pPr>
            <a:endParaRPr lang="ru-RU" b="1" dirty="0" smtClean="0"/>
          </a:p>
          <a:p>
            <a:pPr algn="just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Интенсивный рост </a:t>
            </a:r>
            <a:r>
              <a:rPr lang="ru-RU" b="1" dirty="0" smtClean="0"/>
              <a:t>– расширенное воспроизводство – качественно новый тип экономического развития.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 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11760" y="4725144"/>
            <a:ext cx="6616824" cy="1752600"/>
          </a:xfrm>
        </p:spPr>
        <p:txBody>
          <a:bodyPr>
            <a:normAutofit/>
          </a:bodyPr>
          <a:lstStyle/>
          <a:p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План: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80929"/>
            <a:ext cx="8229600" cy="2088232"/>
          </a:xfrm>
        </p:spPr>
        <p:txBody>
          <a:bodyPr/>
          <a:lstStyle/>
          <a:p>
            <a:pPr marL="514350" indent="-514350" algn="just">
              <a:buAutoNum type="arabicPeriod"/>
            </a:pPr>
            <a:r>
              <a:rPr lang="ru-RU" b="1" dirty="0" smtClean="0"/>
              <a:t>Понятие экономического роста.</a:t>
            </a:r>
          </a:p>
          <a:p>
            <a:pPr marL="514350" indent="-514350" algn="just">
              <a:buAutoNum type="arabicPeriod"/>
            </a:pPr>
            <a:r>
              <a:rPr lang="ru-RU" b="1" dirty="0" smtClean="0"/>
              <a:t>Факторы ускорения экономического роста.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Понятие экономического роста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b="1" dirty="0" smtClean="0">
                <a:solidFill>
                  <a:srgbClr val="FF0000"/>
                </a:solidFill>
              </a:rPr>
              <a:t>Экономический рост </a:t>
            </a:r>
            <a:r>
              <a:rPr lang="ru-RU" b="1" dirty="0" smtClean="0"/>
              <a:t>– устойчивое увеличение год от года производственных возможностей.</a:t>
            </a:r>
          </a:p>
          <a:p>
            <a:pPr algn="just">
              <a:buNone/>
            </a:pPr>
            <a:endParaRPr lang="ru-RU" b="1" dirty="0" smtClean="0"/>
          </a:p>
          <a:p>
            <a:pPr algn="just">
              <a:buNone/>
            </a:pPr>
            <a:r>
              <a:rPr lang="ru-RU" b="1" dirty="0" smtClean="0"/>
              <a:t>Экономический рост выражается в увеличении общей величины валового продукта.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0"/>
            <a:ext cx="8856984" cy="1844824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Чтобы показатель валового продукта мог служить объективным показателем экономического роста, необходимо соблюдать условия его исчисления: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060848"/>
            <a:ext cx="8784976" cy="4525963"/>
          </a:xfrm>
        </p:spPr>
        <p:txBody>
          <a:bodyPr>
            <a:normAutofit fontScale="92500"/>
          </a:bodyPr>
          <a:lstStyle/>
          <a:p>
            <a:pPr algn="just"/>
            <a:r>
              <a:rPr lang="ru-RU" b="1" dirty="0" smtClean="0"/>
              <a:t>Экономический рост надо оценивать на основе изменения реального, а не номинального объема ВП. Это означает, что данные о том, как растет объем ВП надо очищать от инфляции;</a:t>
            </a:r>
          </a:p>
          <a:p>
            <a:pPr algn="just"/>
            <a:endParaRPr lang="ru-RU" b="1" dirty="0" smtClean="0"/>
          </a:p>
          <a:p>
            <a:pPr algn="just"/>
            <a:r>
              <a:rPr lang="ru-RU" b="1" dirty="0" smtClean="0"/>
              <a:t>Экономический рост лучше оценивать на основе изменения не общей, а удельной величины ВП на душу населения страны. Смысл состоит в том, что величина ВП делится на число жителей.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факторы, ускоряющие экономический рост.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925144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b="1" dirty="0" smtClean="0">
                <a:solidFill>
                  <a:srgbClr val="FF0000"/>
                </a:solidFill>
              </a:rPr>
              <a:t>Факторы, ускоряющие экономический рост:</a:t>
            </a:r>
          </a:p>
          <a:p>
            <a:pPr algn="just">
              <a:buNone/>
            </a:pPr>
            <a:endParaRPr lang="ru-RU" b="1" dirty="0" smtClean="0">
              <a:solidFill>
                <a:srgbClr val="FF0000"/>
              </a:solidFill>
            </a:endParaRPr>
          </a:p>
          <a:p>
            <a:pPr marL="514350" indent="-514350" algn="just">
              <a:buAutoNum type="arabicParenR"/>
            </a:pPr>
            <a:r>
              <a:rPr lang="ru-RU" b="1" dirty="0" smtClean="0"/>
              <a:t>Повышение капиталовооруженности труда;</a:t>
            </a:r>
          </a:p>
          <a:p>
            <a:pPr marL="514350" indent="-514350" algn="just">
              <a:buAutoNum type="arabicParenR"/>
            </a:pPr>
            <a:r>
              <a:rPr lang="ru-RU" b="1" dirty="0" smtClean="0"/>
              <a:t>Прогресс науки и техники;</a:t>
            </a:r>
          </a:p>
          <a:p>
            <a:pPr marL="514350" indent="-514350" algn="just">
              <a:buAutoNum type="arabicParenR"/>
            </a:pPr>
            <a:r>
              <a:rPr lang="ru-RU" b="1" dirty="0" smtClean="0"/>
              <a:t>Повышение образовательного уровня работников;</a:t>
            </a:r>
          </a:p>
          <a:p>
            <a:pPr marL="514350" indent="-514350" algn="just">
              <a:buAutoNum type="arabicParenR"/>
            </a:pPr>
            <a:r>
              <a:rPr lang="ru-RU" b="1" dirty="0" smtClean="0"/>
              <a:t>Улучшение методов распределения ограниченных ресурсов;</a:t>
            </a:r>
          </a:p>
          <a:p>
            <a:pPr marL="514350" indent="-514350" algn="just">
              <a:buAutoNum type="arabicParenR"/>
            </a:pPr>
            <a:r>
              <a:rPr lang="ru-RU" b="1" dirty="0" smtClean="0"/>
              <a:t>Проявление эффекта масштаба производства.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Повышение капиталовооруженности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/>
          <a:lstStyle/>
          <a:p>
            <a:pPr algn="just">
              <a:buNone/>
            </a:pPr>
            <a:r>
              <a:rPr lang="ru-RU" b="1" dirty="0" smtClean="0"/>
              <a:t>Средней стоимости физического производственного капитала, приходящегося на одного занятого в хозяйственной деятельности.</a:t>
            </a:r>
          </a:p>
          <a:p>
            <a:pPr algn="just">
              <a:buFontTx/>
              <a:buChar char="-"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Рост капиталовооруженности труда ведет к росту производительности труда.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Прогресс науки и техники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b="1" dirty="0" smtClean="0"/>
              <a:t>Развитие и разработка новых технологий и новой техники.</a:t>
            </a:r>
            <a:endParaRPr lang="ru-RU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2636912"/>
            <a:ext cx="6191250" cy="402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Повышение образовательного уровня работников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b="1" dirty="0" smtClean="0"/>
              <a:t>Здесь возникает понятие </a:t>
            </a:r>
            <a:r>
              <a:rPr lang="ru-RU" b="1" dirty="0" smtClean="0">
                <a:solidFill>
                  <a:srgbClr val="FF0000"/>
                </a:solidFill>
              </a:rPr>
              <a:t>человеческий капитал</a:t>
            </a:r>
            <a:r>
              <a:rPr lang="ru-RU" b="1" dirty="0" smtClean="0"/>
              <a:t> – это знания и умения людей, накопленные ими благодаря предыдущему обучению и опыту и способные приносить дополнительный доход.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Улучшение методов распределения ограниченных ресурсов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b="1" dirty="0" smtClean="0"/>
              <a:t>Численность квалифицированных работников, площадь пригодных земель или природные богатства – невозможно быстро увеличить, но их можно правильно использовать.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325</Words>
  <Application>Microsoft Office PowerPoint</Application>
  <PresentationFormat>Экран (4:3)</PresentationFormat>
  <Paragraphs>41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Что такое экономический рост и как его можно ускорить</vt:lpstr>
      <vt:lpstr>План:</vt:lpstr>
      <vt:lpstr>1. Понятие экономического роста</vt:lpstr>
      <vt:lpstr>Чтобы показатель валового продукта мог служить объективным показателем экономического роста, необходимо соблюдать условия его исчисления:</vt:lpstr>
      <vt:lpstr>2. факторы, ускоряющие экономический рост.</vt:lpstr>
      <vt:lpstr>Повышение капиталовооруженности</vt:lpstr>
      <vt:lpstr>Прогресс науки и техники</vt:lpstr>
      <vt:lpstr>Повышение образовательного уровня работников</vt:lpstr>
      <vt:lpstr>Улучшение методов распределения ограниченных ресурсов</vt:lpstr>
      <vt:lpstr>Проявление эффекта масштаба производства</vt:lpstr>
      <vt:lpstr>Рост производства ведет к росту экономики.</vt:lpstr>
      <vt:lpstr>Спасибо за внимание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можно ускорить экономический рост.  Понятие ВВП и его структура</dc:title>
  <dc:creator>User</dc:creator>
  <cp:lastModifiedBy>Comp</cp:lastModifiedBy>
  <cp:revision>5</cp:revision>
  <dcterms:created xsi:type="dcterms:W3CDTF">2015-03-10T07:50:19Z</dcterms:created>
  <dcterms:modified xsi:type="dcterms:W3CDTF">2020-05-04T07:21:52Z</dcterms:modified>
</cp:coreProperties>
</file>