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7" r:id="rId12"/>
    <p:sldId id="270" r:id="rId13"/>
    <p:sldId id="271" r:id="rId14"/>
    <p:sldId id="266" r:id="rId15"/>
    <p:sldId id="268" r:id="rId16"/>
    <p:sldId id="272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A3"/>
    <a:srgbClr val="FAF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D073FE-A818-4650-9FC1-5082D77CA338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90965-3E06-406E-916C-B6A524F5AA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90965-3E06-406E-916C-B6A524F5AA75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90965-3E06-406E-916C-B6A524F5AA75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90965-3E06-406E-916C-B6A524F5AA75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28600" y="762000"/>
            <a:ext cx="959910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3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itchFamily="18" charset="0"/>
              </a:rPr>
              <a:t>Определение степени </a:t>
            </a:r>
          </a:p>
          <a:p>
            <a:pPr algn="ctr"/>
            <a:r>
              <a:rPr lang="ru-RU" sz="53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itchFamily="18" charset="0"/>
              </a:rPr>
              <a:t>с целым отрицательным </a:t>
            </a:r>
          </a:p>
          <a:p>
            <a:pPr algn="ctr"/>
            <a:r>
              <a:rPr lang="ru-RU" sz="5300" b="1" dirty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itchFamily="18" charset="0"/>
              </a:rPr>
              <a:t>п</a:t>
            </a:r>
            <a:r>
              <a:rPr lang="ru-RU" sz="53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itchFamily="18" charset="0"/>
              </a:rPr>
              <a:t>оказателем 8 класс</a:t>
            </a:r>
            <a:endParaRPr lang="ru-RU" sz="53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026" name="Picture 2" descr="C:\Documents and Settings\Сергей\Мои документы\Мои рисунки\персонажи\Рис877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3657600"/>
            <a:ext cx="3285117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09600"/>
            <a:ext cx="853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Число     10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-24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положительное или отрицательное?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2362200"/>
            <a:ext cx="1905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6600" baseline="30000" dirty="0" smtClean="0">
                <a:latin typeface="Times New Roman" pitchFamily="18" charset="0"/>
                <a:cs typeface="Times New Roman" pitchFamily="18" charset="0"/>
              </a:rPr>
              <a:t>-24  </a:t>
            </a:r>
            <a:endParaRPr lang="ru-RU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2438400" y="22860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- положительное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Documents and Settings\Сергей\Мои документы\Мои рисунки\персонажи\Рисунок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558899" y="3581400"/>
            <a:ext cx="3585101" cy="3276600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28600" y="3810000"/>
            <a:ext cx="51816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en-AU" sz="6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-24 </a:t>
            </a:r>
            <a:r>
              <a:rPr kumimoji="0" lang="en-A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</a:t>
            </a: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/10</a:t>
            </a:r>
            <a:r>
              <a:rPr kumimoji="0" lang="ru-RU" sz="6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</a:t>
            </a:r>
            <a:r>
              <a:rPr kumimoji="0" lang="en-A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A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5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358" y="228600"/>
            <a:ext cx="90886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Историческая справка</a:t>
            </a:r>
            <a:endParaRPr lang="ru-RU" sz="72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4577" name="Picture 1" descr="C:\Documents and Settings\Сергей\Мои документы\Мои рисунки\персонажи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038600"/>
            <a:ext cx="2454822" cy="2565400"/>
          </a:xfrm>
          <a:prstGeom prst="rect">
            <a:avLst/>
          </a:prstGeom>
          <a:noFill/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04800" y="1600200"/>
            <a:ext cx="8153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Исаак Ньютон: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АА, ААА  - А</a:t>
            </a:r>
            <a:r>
              <a:rPr kumimoji="0" lang="ru-RU" sz="4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</a:t>
            </a:r>
            <a:r>
              <a:rPr kumimoji="0" lang="ru-RU" sz="4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1/а; 1/а</a:t>
            </a:r>
            <a:r>
              <a:rPr kumimoji="0" lang="ru-RU" sz="4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а</a:t>
            </a:r>
            <a:r>
              <a:rPr kumimoji="0" lang="ru-RU" sz="4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</a:t>
            </a:r>
            <a:r>
              <a:rPr kumimoji="0" lang="ru-RU" sz="4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2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62600" y="3276600"/>
            <a:ext cx="3160713" cy="338455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3" name="Прямоугольник 2"/>
          <p:cNvSpPr/>
          <p:nvPr/>
        </p:nvSpPr>
        <p:spPr>
          <a:xfrm>
            <a:off x="55358" y="228600"/>
            <a:ext cx="6902852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Закрепление:</a:t>
            </a:r>
            <a:endParaRPr lang="ru-RU" sz="88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438400"/>
            <a:ext cx="502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R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степень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 дробь;</a:t>
            </a:r>
          </a:p>
          <a:p>
            <a:pPr marL="742950" indent="-742950"/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 № 964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358" y="228600"/>
            <a:ext cx="910762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Самостоятельная работа:</a:t>
            </a:r>
            <a:endParaRPr lang="ru-RU" sz="60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14400" y="1828800"/>
          <a:ext cx="7086600" cy="3785616"/>
        </p:xfrm>
        <a:graphic>
          <a:graphicData uri="http://schemas.openxmlformats.org/drawingml/2006/table">
            <a:tbl>
              <a:tblPr/>
              <a:tblGrid>
                <a:gridCol w="354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64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5400" dirty="0" smtClean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54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вариант</a:t>
                      </a:r>
                      <a:endParaRPr lang="ru-RU" sz="5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54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-4</a:t>
                      </a:r>
                      <a:r>
                        <a:rPr lang="ru-RU" sz="5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5400" dirty="0">
                          <a:latin typeface="Times New Roman"/>
                          <a:ea typeface="Times New Roman"/>
                          <a:cs typeface="Times New Roman"/>
                        </a:rPr>
                        <a:t>= </a:t>
                      </a:r>
                      <a:endParaRPr lang="ru-RU" sz="5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r>
                        <a:rPr lang="ru-RU" sz="5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-1</a:t>
                      </a:r>
                      <a:r>
                        <a:rPr lang="ru-RU" sz="5400" dirty="0"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endParaRPr lang="ru-RU" sz="5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AU" sz="5400" dirty="0">
                          <a:latin typeface="Times New Roman"/>
                          <a:ea typeface="Times New Roman"/>
                          <a:cs typeface="Times New Roman"/>
                        </a:rPr>
                        <a:t>m – n)</a:t>
                      </a:r>
                      <a:r>
                        <a:rPr lang="en-AU" sz="5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-2</a:t>
                      </a:r>
                      <a:r>
                        <a:rPr lang="en-AU" sz="5400" dirty="0">
                          <a:latin typeface="Times New Roman"/>
                          <a:ea typeface="Times New Roman"/>
                          <a:cs typeface="Times New Roman"/>
                        </a:rPr>
                        <a:t> =</a:t>
                      </a:r>
                      <a:endParaRPr lang="ru-RU" sz="5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5400" dirty="0" smtClean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54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вариант</a:t>
                      </a:r>
                      <a:endParaRPr lang="ru-RU" sz="5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54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5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AU" sz="5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5400" dirty="0"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endParaRPr lang="ru-RU" sz="5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5400" dirty="0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5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-1</a:t>
                      </a:r>
                      <a:r>
                        <a:rPr lang="ru-RU" sz="5400" dirty="0"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endParaRPr lang="ru-RU" sz="5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AU" sz="5400" dirty="0">
                          <a:latin typeface="Times New Roman"/>
                          <a:ea typeface="Times New Roman"/>
                          <a:cs typeface="Times New Roman"/>
                        </a:rPr>
                        <a:t>c – d)</a:t>
                      </a:r>
                      <a:r>
                        <a:rPr lang="en-AU" sz="5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-3</a:t>
                      </a:r>
                      <a:r>
                        <a:rPr lang="en-AU" sz="5400" dirty="0">
                          <a:latin typeface="Times New Roman"/>
                          <a:ea typeface="Times New Roman"/>
                          <a:cs typeface="Times New Roman"/>
                        </a:rPr>
                        <a:t> =</a:t>
                      </a:r>
                      <a:endParaRPr lang="ru-RU" sz="5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2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62600" y="3276600"/>
            <a:ext cx="3160713" cy="338455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3" name="Прямоугольник 2"/>
          <p:cNvSpPr/>
          <p:nvPr/>
        </p:nvSpPr>
        <p:spPr>
          <a:xfrm>
            <a:off x="55358" y="228600"/>
            <a:ext cx="6902852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Закрепление:</a:t>
            </a:r>
            <a:endParaRPr lang="ru-RU" sz="88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438400"/>
            <a:ext cx="502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R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дробь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A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степень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;</a:t>
            </a:r>
          </a:p>
          <a:p>
            <a:pPr marL="742950" indent="-742950"/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 № 96</a:t>
            </a:r>
            <a:r>
              <a:rPr lang="en-A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endParaRPr lang="ru-RU" sz="40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358" y="228600"/>
            <a:ext cx="910762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Самостоятельная работа:</a:t>
            </a:r>
            <a:endParaRPr lang="ru-RU" sz="60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95400" y="1981200"/>
          <a:ext cx="7239000" cy="3124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24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2600" dirty="0">
                        <a:ln>
                          <a:solidFill>
                            <a:schemeClr val="tx1"/>
                          </a:solidFill>
                        </a:ln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2600" dirty="0">
                        <a:ln>
                          <a:solidFill>
                            <a:schemeClr val="tx1"/>
                          </a:solidFill>
                        </a:ln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2057400"/>
            <a:ext cx="819150" cy="800100"/>
          </a:xfrm>
          <a:prstGeom prst="rect">
            <a:avLst/>
          </a:prstGeom>
          <a:noFill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4191000"/>
            <a:ext cx="1638300" cy="857250"/>
          </a:xfrm>
          <a:prstGeom prst="rect">
            <a:avLst/>
          </a:prstGeom>
          <a:noFill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3124200"/>
            <a:ext cx="1381125" cy="866775"/>
          </a:xfrm>
          <a:prstGeom prst="rect">
            <a:avLst/>
          </a:prstGeom>
          <a:noFill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2057400"/>
            <a:ext cx="666750" cy="800100"/>
          </a:xfrm>
          <a:prstGeom prst="rect">
            <a:avLst/>
          </a:prstGeom>
          <a:noFill/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4191000"/>
            <a:ext cx="1638300" cy="857250"/>
          </a:xfrm>
          <a:prstGeom prst="rect">
            <a:avLst/>
          </a:prstGeom>
          <a:noFill/>
        </p:spPr>
      </p:pic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3124200"/>
            <a:ext cx="1381125" cy="866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2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983287" y="3473450"/>
            <a:ext cx="3160713" cy="338455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3" name="Прямоугольник 2"/>
          <p:cNvSpPr/>
          <p:nvPr/>
        </p:nvSpPr>
        <p:spPr>
          <a:xfrm>
            <a:off x="55358" y="228600"/>
            <a:ext cx="7488442" cy="33855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Закрепление:</a:t>
            </a:r>
          </a:p>
          <a:p>
            <a:pPr algn="ctr"/>
            <a:endParaRPr lang="en-AU" b="1" cap="none" spc="0" dirty="0" smtClean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968, №969, №973,</a:t>
            </a:r>
          </a:p>
          <a:p>
            <a:pPr algn="ctr"/>
            <a:r>
              <a:rPr lang="ru-RU" sz="540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№976, №978, №980</a:t>
            </a:r>
            <a:endParaRPr lang="ru-RU" sz="5400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358" y="228600"/>
            <a:ext cx="8707642" cy="23391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endParaRPr lang="ru-RU" sz="3200" b="1" cap="none" spc="0" dirty="0" smtClean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№970,№974, №977, №981</a:t>
            </a:r>
            <a:endParaRPr lang="ru-RU" sz="5400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3" name="Picture 1" descr="C:\Documents and Settings\Сергей\Мои документы\Мои рисунки\персонажи\сову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3080247"/>
            <a:ext cx="3756025" cy="3358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381000"/>
            <a:ext cx="700339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Устная работа</a:t>
            </a:r>
            <a:endParaRPr lang="ru-RU" sz="88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828800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R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Вычислите: </a:t>
            </a:r>
          </a:p>
          <a:p>
            <a:pPr marL="742950" indent="-74295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3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5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0,1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(- 6)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1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0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0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743200"/>
            <a:ext cx="83058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 Назовите число, обратное   данному:    6;  1/7;  0;  </a:t>
            </a:r>
            <a:r>
              <a:rPr lang="ru-RU" sz="4400" dirty="0" smtClean="0"/>
              <a:t>х</a:t>
            </a:r>
            <a:r>
              <a:rPr lang="ru-RU" sz="4400" baseline="30000" dirty="0" smtClean="0"/>
              <a:t>2</a:t>
            </a:r>
            <a:r>
              <a:rPr lang="ru-RU" sz="4400" dirty="0" smtClean="0"/>
              <a:t>;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ru-RU" sz="4400" dirty="0" smtClean="0"/>
              <a:t>а</a:t>
            </a:r>
            <a:r>
              <a:rPr lang="ru-RU" sz="4400" baseline="30000" dirty="0" smtClean="0"/>
              <a:t>2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3) №966 (устно)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Сергей\Мои документы\Мои рисунки\персонажи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158" y="4724400"/>
            <a:ext cx="2308842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81000"/>
            <a:ext cx="880234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Проблемный вопрос: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1676400"/>
            <a:ext cx="853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Число     10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-24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положительное или отрицательное?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3505200"/>
            <a:ext cx="1905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6600" baseline="30000" dirty="0" smtClean="0">
                <a:latin typeface="Times New Roman" pitchFamily="18" charset="0"/>
                <a:cs typeface="Times New Roman" pitchFamily="18" charset="0"/>
              </a:rPr>
              <a:t>-24  </a:t>
            </a:r>
            <a:endParaRPr lang="ru-RU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2819400" y="350520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- ?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Сергей\Мои документы\Мои рисунки\персонажи\Рисунок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2743200"/>
            <a:ext cx="4581525" cy="3820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2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2133600"/>
            <a:ext cx="3160713" cy="338455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191000" y="1066800"/>
            <a:ext cx="4648200" cy="1905000"/>
          </a:xfrm>
          <a:prstGeom prst="wedgeRoundRectCallout">
            <a:avLst>
              <a:gd name="adj1" fmla="val -81301"/>
              <a:gd name="adj2" fmla="val 5699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  <a:t>Чтобы ответить на этот вопрос, выполни несколько заданий.</a:t>
            </a:r>
            <a:endParaRPr lang="ru-RU" sz="3200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362200" y="228600"/>
            <a:ext cx="6477000" cy="2514600"/>
          </a:xfrm>
          <a:prstGeom prst="wedgeRoundRectCallout">
            <a:avLst>
              <a:gd name="adj1" fmla="val -37907"/>
              <a:gd name="adj2" fmla="val 786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u="sng" dirty="0" smtClean="0">
                <a:solidFill>
                  <a:schemeClr val="tx1"/>
                </a:solidFill>
                <a:latin typeface="Georgia" pitchFamily="18" charset="0"/>
              </a:rPr>
              <a:t>Задание 1: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Georgia" pitchFamily="18" charset="0"/>
              </a:rPr>
              <a:t>Выявите закономерность и продолжите ряд чисел: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Georgia" pitchFamily="18" charset="0"/>
              </a:rPr>
              <a:t>1000, 100, 10, …</a:t>
            </a:r>
            <a:endParaRPr lang="ru-RU" sz="4000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4" name="Picture 8" descr="2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3473450"/>
            <a:ext cx="3160713" cy="338455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Блок-схема: процесс 4">
            <a:hlinkClick r:id="rId3" action="ppaction://hlinksldjump"/>
          </p:cNvPr>
          <p:cNvSpPr/>
          <p:nvPr/>
        </p:nvSpPr>
        <p:spPr>
          <a:xfrm>
            <a:off x="5943600" y="5715000"/>
            <a:ext cx="2590800" cy="762000"/>
          </a:xfrm>
          <a:prstGeom prst="flowChart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u="sng" dirty="0" smtClean="0">
                <a:solidFill>
                  <a:schemeClr val="tx1"/>
                </a:solidFill>
                <a:latin typeface="Georgia" pitchFamily="18" charset="0"/>
              </a:rPr>
              <a:t>Проверь себя!</a:t>
            </a:r>
            <a:endParaRPr lang="ru-RU" sz="2800" u="sng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2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76800" y="3276600"/>
            <a:ext cx="3160713" cy="338455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4800" y="228600"/>
            <a:ext cx="8686800" cy="2895600"/>
          </a:xfrm>
          <a:prstGeom prst="wedgeRoundRectCallout">
            <a:avLst>
              <a:gd name="adj1" fmla="val -724"/>
              <a:gd name="adj2" fmla="val 7709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u="sng" dirty="0" smtClean="0">
                <a:solidFill>
                  <a:schemeClr val="tx1"/>
                </a:solidFill>
                <a:latin typeface="Georgia" pitchFamily="18" charset="0"/>
              </a:rPr>
              <a:t>Задание 2: </a:t>
            </a:r>
          </a:p>
          <a:p>
            <a:r>
              <a:rPr lang="ru-RU" sz="4000" dirty="0" smtClean="0">
                <a:solidFill>
                  <a:schemeClr val="tx1"/>
                </a:solidFill>
                <a:latin typeface="Georgia" pitchFamily="18" charset="0"/>
              </a:rPr>
              <a:t>Представьте каждое число в виде степени 10:</a:t>
            </a:r>
          </a:p>
          <a:p>
            <a:pPr>
              <a:tabLst>
                <a:tab pos="88900" algn="l"/>
              </a:tabLst>
            </a:pPr>
            <a:r>
              <a:rPr lang="ru-RU" sz="4000" dirty="0" smtClean="0">
                <a:solidFill>
                  <a:schemeClr val="tx1"/>
                </a:solidFill>
                <a:latin typeface="Georgia" pitchFamily="18" charset="0"/>
              </a:rPr>
              <a:t>1000, 100, 10, 1, 1/10, 1/100, 1/1000</a:t>
            </a:r>
            <a:endParaRPr lang="ru-RU" sz="40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381000" y="5867400"/>
            <a:ext cx="2590800" cy="762000"/>
          </a:xfrm>
          <a:prstGeom prst="flowChart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u="sng" dirty="0" smtClean="0">
                <a:solidFill>
                  <a:schemeClr val="tx1"/>
                </a:solidFill>
                <a:latin typeface="Georgia" pitchFamily="18" charset="0"/>
              </a:rPr>
              <a:t>Проверь себя!</a:t>
            </a:r>
            <a:endParaRPr lang="ru-RU" sz="2800" u="sng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09600"/>
            <a:ext cx="94933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</a:rPr>
              <a:t>Задание 1:</a:t>
            </a:r>
          </a:p>
          <a:p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1000, 100, 10, 1, 1/10, 1/100, 1/1000 … </a:t>
            </a:r>
          </a:p>
          <a:p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</a:rPr>
              <a:t>Задание 2:</a:t>
            </a:r>
          </a:p>
          <a:p>
            <a:endParaRPr lang="ru-RU" sz="44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" action="ppaction://hlinkshowjump?jump=previousslide" highlightClick="1"/>
          </p:cNvPr>
          <p:cNvSpPr/>
          <p:nvPr/>
        </p:nvSpPr>
        <p:spPr>
          <a:xfrm>
            <a:off x="8077200" y="2286000"/>
            <a:ext cx="838200" cy="838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3886200"/>
            <a:ext cx="4724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lum bright="-41000" contrast="65000"/>
          </a:blip>
          <a:srcRect/>
          <a:stretch>
            <a:fillRect/>
          </a:stretch>
        </p:blipFill>
        <p:spPr bwMode="auto">
          <a:xfrm>
            <a:off x="4267200" y="3733801"/>
            <a:ext cx="2971800" cy="1066800"/>
          </a:xfrm>
          <a:prstGeom prst="rect">
            <a:avLst/>
          </a:prstGeom>
          <a:noFill/>
        </p:spPr>
      </p:pic>
      <p:sp>
        <p:nvSpPr>
          <p:cNvPr id="6" name="Блок-схема: процесс 5"/>
          <p:cNvSpPr/>
          <p:nvPr/>
        </p:nvSpPr>
        <p:spPr>
          <a:xfrm>
            <a:off x="0" y="3657600"/>
            <a:ext cx="7543800" cy="1219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077200" y="5638800"/>
            <a:ext cx="838200" cy="914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70000" contrast="-28000"/>
          </a:blip>
          <a:srcRect/>
          <a:stretch>
            <a:fillRect/>
          </a:stretch>
        </p:blipFill>
        <p:spPr bwMode="auto">
          <a:xfrm>
            <a:off x="609600" y="1219200"/>
            <a:ext cx="6512983" cy="1295400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3200400"/>
            <a:ext cx="8915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790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0000" contrast="-21000"/>
          </a:blip>
          <a:srcRect/>
          <a:stretch>
            <a:fillRect/>
          </a:stretch>
        </p:blipFill>
        <p:spPr bwMode="auto">
          <a:xfrm>
            <a:off x="685800" y="1828800"/>
            <a:ext cx="3124200" cy="184985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886200" y="2133600"/>
            <a:ext cx="525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где а ≠ 0, </a:t>
            </a:r>
            <a:r>
              <a:rPr lang="en-AU" sz="54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AU" sz="5400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7924800" y="2133600"/>
            <a:ext cx="990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A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en-AU" sz="5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en-A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762000" y="4572000"/>
            <a:ext cx="687489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AU" sz="5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A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имеет смысла при </a:t>
            </a:r>
            <a:endParaRPr kumimoji="0" lang="en-A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отрицательном значении </a:t>
            </a:r>
            <a:r>
              <a:rPr kumimoji="0" lang="en-A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endParaRPr kumimoji="0" lang="en-A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313</Words>
  <Application>Microsoft Office PowerPoint</Application>
  <PresentationFormat>Экран (4:3)</PresentationFormat>
  <Paragraphs>69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Georgia</vt:lpstr>
      <vt:lpstr>Symbol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18</cp:revision>
  <dcterms:modified xsi:type="dcterms:W3CDTF">2020-03-27T06:51:31Z</dcterms:modified>
</cp:coreProperties>
</file>