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7" r:id="rId12"/>
    <p:sldId id="270" r:id="rId13"/>
    <p:sldId id="271" r:id="rId14"/>
    <p:sldId id="266" r:id="rId15"/>
    <p:sldId id="268" r:id="rId16"/>
    <p:sldId id="272" r:id="rId17"/>
    <p:sldId id="269" r:id="rId18"/>
  </p:sldIdLst>
  <p:sldSz cx="9144000" cy="6858000" type="screen4x3"/>
  <p:notesSz cx="6858000" cy="91440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FBA3"/>
    <a:srgbClr val="FAFCB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912C8C85-51F0-491E-9774-3900AFEF0FD7}" styleName="Светлый стиль 2 - акцент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D073FE-A818-4650-9FC1-5082D77CA338}" type="datetimeFigureOut">
              <a:rPr lang="ru-RU" smtClean="0"/>
              <a:t>27.03.2020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290965-3E06-406E-916C-B6A524F5AA7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90965-3E06-406E-916C-B6A524F5AA75}" type="slidenum">
              <a:rPr lang="ru-RU" smtClean="0"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90965-3E06-406E-916C-B6A524F5AA75}" type="slidenum">
              <a:rPr lang="ru-RU" smtClean="0"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290965-3E06-406E-916C-B6A524F5AA75}" type="slidenum">
              <a:rPr lang="ru-RU" smtClean="0"/>
              <a:t>16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AF463A-BC7C-46EE-9F1E-7F377CCA4891}" type="datetimeFigureOut">
              <a:rPr lang="en-US" smtClean="0"/>
              <a:pPr/>
              <a:t>3/27/2020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83448D-3A78-4528-A469-B745A65DA4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latinLnBrk="0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latinLnBrk="0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latinLnBrk="0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latinLnBrk="0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latinLnBrk="0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latinLnBrk="0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latinLnBrk="0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latinLnBrk="0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8.xm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-228600" y="762000"/>
            <a:ext cx="9599103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3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Georgia" pitchFamily="18" charset="0"/>
              </a:rPr>
              <a:t>Определение степени </a:t>
            </a:r>
          </a:p>
          <a:p>
            <a:pPr algn="ctr"/>
            <a:r>
              <a:rPr lang="ru-RU" sz="53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Georgia" pitchFamily="18" charset="0"/>
              </a:rPr>
              <a:t>с целым отрицательным </a:t>
            </a:r>
          </a:p>
          <a:p>
            <a:pPr algn="ctr"/>
            <a:r>
              <a:rPr lang="ru-RU" sz="5300" b="1" dirty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Georgia" pitchFamily="18" charset="0"/>
              </a:rPr>
              <a:t>п</a:t>
            </a:r>
            <a:r>
              <a:rPr lang="ru-RU" sz="53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50800" dist="40000" dir="5400000" algn="tl" rotWithShape="0">
                    <a:srgbClr val="000000">
                      <a:shade val="5000"/>
                      <a:satMod val="120000"/>
                      <a:alpha val="33000"/>
                    </a:srgbClr>
                  </a:outerShdw>
                </a:effectLst>
                <a:latin typeface="Georgia" pitchFamily="18" charset="0"/>
              </a:rPr>
              <a:t>оказателем 8 класс</a:t>
            </a:r>
            <a:endParaRPr lang="ru-RU" sz="5300" b="1" cap="none" spc="0" dirty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50800" dist="40000" dir="5400000" algn="tl" rotWithShape="0">
                  <a:srgbClr val="000000">
                    <a:shade val="5000"/>
                    <a:satMod val="120000"/>
                    <a:alpha val="33000"/>
                  </a:srgbClr>
                </a:outerShdw>
              </a:effectLst>
              <a:latin typeface="Georgia" pitchFamily="18" charset="0"/>
            </a:endParaRPr>
          </a:p>
        </p:txBody>
      </p:sp>
      <p:pic>
        <p:nvPicPr>
          <p:cNvPr id="1026" name="Picture 2" descr="C:\Documents and Settings\Сергей\Мои документы\Мои рисунки\персонажи\Рис8777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95600" y="3657600"/>
            <a:ext cx="3285117" cy="2971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81000" y="609600"/>
            <a:ext cx="853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Число     10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-24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положительное или отрицательное?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33400" y="2362200"/>
            <a:ext cx="1905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6600" baseline="30000" dirty="0" smtClean="0">
                <a:latin typeface="Times New Roman" pitchFamily="18" charset="0"/>
                <a:cs typeface="Times New Roman" pitchFamily="18" charset="0"/>
              </a:rPr>
              <a:t>-24  </a:t>
            </a:r>
            <a:endParaRPr lang="ru-RU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2438400" y="2286000"/>
            <a:ext cx="6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4800" dirty="0" smtClean="0">
                <a:latin typeface="Times New Roman" pitchFamily="18" charset="0"/>
                <a:cs typeface="Times New Roman" pitchFamily="18" charset="0"/>
              </a:rPr>
              <a:t>- положительное </a:t>
            </a:r>
            <a:endParaRPr lang="ru-RU" sz="4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3554" name="Picture 2" descr="C:\Documents and Settings\Сергей\Мои документы\Мои рисунки\персонажи\Рисунок1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flipH="1">
            <a:off x="5558899" y="3581400"/>
            <a:ext cx="3585101" cy="3276600"/>
          </a:xfrm>
          <a:prstGeom prst="rect">
            <a:avLst/>
          </a:prstGeom>
          <a:noFill/>
        </p:spPr>
      </p:pic>
      <p:sp>
        <p:nvSpPr>
          <p:cNvPr id="23555" name="Rectangle 3"/>
          <p:cNvSpPr>
            <a:spLocks noChangeArrowheads="1"/>
          </p:cNvSpPr>
          <p:nvPr/>
        </p:nvSpPr>
        <p:spPr bwMode="auto">
          <a:xfrm>
            <a:off x="228600" y="3810000"/>
            <a:ext cx="5181600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A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en-AU" sz="6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-24 </a:t>
            </a:r>
            <a:r>
              <a:rPr kumimoji="0" lang="en-A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1</a:t>
            </a:r>
            <a:r>
              <a:rPr kumimoji="0" lang="ru-R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/10</a:t>
            </a:r>
            <a:r>
              <a:rPr kumimoji="0" lang="ru-RU" sz="66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24</a:t>
            </a:r>
            <a:r>
              <a:rPr kumimoji="0" lang="en-AU" sz="6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endParaRPr kumimoji="0" lang="en-AU" sz="6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2355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5358" y="228600"/>
            <a:ext cx="9088642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Историческая справка</a:t>
            </a:r>
            <a:endParaRPr lang="ru-RU" sz="7200" b="1" cap="none" spc="0" dirty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4577" name="Picture 1" descr="C:\Documents and Settings\Сергей\Мои документы\Мои рисунки\персонажи\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4038600"/>
            <a:ext cx="2454822" cy="2565400"/>
          </a:xfrm>
          <a:prstGeom prst="rect">
            <a:avLst/>
          </a:prstGeom>
          <a:noFill/>
        </p:spPr>
      </p:pic>
      <p:sp>
        <p:nvSpPr>
          <p:cNvPr id="24578" name="Rectangle 2"/>
          <p:cNvSpPr>
            <a:spLocks noChangeArrowheads="1"/>
          </p:cNvSpPr>
          <p:nvPr/>
        </p:nvSpPr>
        <p:spPr bwMode="auto">
          <a:xfrm>
            <a:off x="304800" y="1600200"/>
            <a:ext cx="8153400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Исаак Ньютон: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АА, ААА  - А</a:t>
            </a:r>
            <a:r>
              <a:rPr kumimoji="0" lang="ru-RU" sz="4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</a:t>
            </a:r>
            <a:r>
              <a:rPr kumimoji="0" lang="ru-RU" sz="4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1/а; 1/а</a:t>
            </a:r>
            <a:r>
              <a:rPr kumimoji="0" lang="ru-RU" sz="4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- а</a:t>
            </a:r>
            <a:r>
              <a:rPr kumimoji="0" lang="ru-RU" sz="4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kumimoji="0" lang="ru-RU" sz="4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а</a:t>
            </a:r>
            <a:r>
              <a:rPr kumimoji="0" lang="ru-RU" sz="4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</a:t>
            </a:r>
            <a:endParaRPr kumimoji="0" lang="ru-RU" sz="4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2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562600" y="3276600"/>
            <a:ext cx="3160713" cy="3384550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3" name="Прямоугольник 2"/>
          <p:cNvSpPr/>
          <p:nvPr/>
        </p:nvSpPr>
        <p:spPr>
          <a:xfrm>
            <a:off x="55358" y="228600"/>
            <a:ext cx="6902852" cy="144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Закрепление:</a:t>
            </a:r>
            <a:endParaRPr lang="ru-RU" sz="8800" b="1" cap="none" spc="0" dirty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438400"/>
            <a:ext cx="502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R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степень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  <a:sym typeface="Symbol"/>
              </a:rPr>
              <a:t> дробь;</a:t>
            </a:r>
          </a:p>
          <a:p>
            <a:pPr marL="742950" indent="-742950"/>
            <a:r>
              <a:rPr lang="ru-RU" sz="4000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    № 964</a:t>
            </a: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358" y="228600"/>
            <a:ext cx="9107622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Самостоятельная работа:</a:t>
            </a:r>
            <a:endParaRPr lang="ru-RU" sz="6000" b="1" cap="none" spc="0" dirty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914400" y="1828800"/>
          <a:ext cx="7086600" cy="3785616"/>
        </p:xfrm>
        <a:graphic>
          <a:graphicData uri="http://schemas.openxmlformats.org/drawingml/2006/table">
            <a:tbl>
              <a:tblPr/>
              <a:tblGrid>
                <a:gridCol w="3543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433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2664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5400" dirty="0" smtClean="0">
                          <a:latin typeface="Times New Roman"/>
                          <a:ea typeface="Times New Roman"/>
                          <a:cs typeface="Times New Roman"/>
                        </a:rPr>
                        <a:t>I</a:t>
                      </a:r>
                      <a:r>
                        <a:rPr lang="ru-RU" sz="5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вариант</a:t>
                      </a:r>
                      <a:endParaRPr lang="ru-RU" sz="5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 smtClean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5400" baseline="30000" dirty="0" smtClean="0">
                          <a:latin typeface="Times New Roman"/>
                          <a:ea typeface="Times New Roman"/>
                          <a:cs typeface="Times New Roman"/>
                        </a:rPr>
                        <a:t>-4</a:t>
                      </a:r>
                      <a:r>
                        <a:rPr lang="ru-RU" sz="5400" dirty="0" smtClean="0"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ru-RU" sz="5400" dirty="0">
                          <a:latin typeface="Times New Roman"/>
                          <a:ea typeface="Times New Roman"/>
                          <a:cs typeface="Times New Roman"/>
                        </a:rPr>
                        <a:t>= </a:t>
                      </a:r>
                      <a:endParaRPr lang="ru-RU" sz="5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latin typeface="Times New Roman"/>
                          <a:ea typeface="Times New Roman"/>
                          <a:cs typeface="Times New Roman"/>
                        </a:rPr>
                        <a:t>у</a:t>
                      </a:r>
                      <a:r>
                        <a:rPr lang="ru-RU" sz="5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-1</a:t>
                      </a:r>
                      <a:r>
                        <a:rPr lang="ru-RU" sz="5400" dirty="0"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endParaRPr lang="ru-RU" sz="5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AU" sz="5400" dirty="0">
                          <a:latin typeface="Times New Roman"/>
                          <a:ea typeface="Times New Roman"/>
                          <a:cs typeface="Times New Roman"/>
                        </a:rPr>
                        <a:t>m – n)</a:t>
                      </a:r>
                      <a:r>
                        <a:rPr lang="en-AU" sz="5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-2</a:t>
                      </a:r>
                      <a:r>
                        <a:rPr lang="en-AU" sz="5400" dirty="0">
                          <a:latin typeface="Times New Roman"/>
                          <a:ea typeface="Times New Roman"/>
                          <a:cs typeface="Times New Roman"/>
                        </a:rPr>
                        <a:t> =</a:t>
                      </a:r>
                      <a:endParaRPr lang="ru-RU" sz="5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AU" sz="5400" dirty="0" smtClean="0">
                          <a:latin typeface="Times New Roman"/>
                          <a:ea typeface="Times New Roman"/>
                          <a:cs typeface="Times New Roman"/>
                        </a:rPr>
                        <a:t>II</a:t>
                      </a:r>
                      <a:r>
                        <a:rPr lang="ru-RU" sz="5400" baseline="0" dirty="0" smtClean="0">
                          <a:latin typeface="Times New Roman"/>
                          <a:ea typeface="Times New Roman"/>
                          <a:cs typeface="Times New Roman"/>
                        </a:rPr>
                        <a:t> вариант</a:t>
                      </a:r>
                      <a:endParaRPr lang="ru-RU" sz="5400" dirty="0" smtClean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5400" dirty="0" smtClean="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r>
                        <a:rPr lang="ru-RU" sz="5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en-AU" sz="5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r>
                        <a:rPr lang="ru-RU" sz="5400" dirty="0"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endParaRPr lang="ru-RU" sz="5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AU" sz="5400" dirty="0">
                          <a:latin typeface="Times New Roman"/>
                          <a:ea typeface="Times New Roman"/>
                          <a:cs typeface="Times New Roman"/>
                        </a:rPr>
                        <a:t>x</a:t>
                      </a:r>
                      <a:r>
                        <a:rPr lang="ru-RU" sz="5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-1</a:t>
                      </a:r>
                      <a:r>
                        <a:rPr lang="ru-RU" sz="5400" dirty="0">
                          <a:latin typeface="Times New Roman"/>
                          <a:ea typeface="Times New Roman"/>
                          <a:cs typeface="Times New Roman"/>
                        </a:rPr>
                        <a:t> = </a:t>
                      </a:r>
                      <a:endParaRPr lang="ru-RU" sz="5400" dirty="0"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5400" dirty="0">
                          <a:latin typeface="Times New Roman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AU" sz="5400" dirty="0">
                          <a:latin typeface="Times New Roman"/>
                          <a:ea typeface="Times New Roman"/>
                          <a:cs typeface="Times New Roman"/>
                        </a:rPr>
                        <a:t>c – d)</a:t>
                      </a:r>
                      <a:r>
                        <a:rPr lang="en-AU" sz="5400" baseline="30000" dirty="0">
                          <a:latin typeface="Times New Roman"/>
                          <a:ea typeface="Times New Roman"/>
                          <a:cs typeface="Times New Roman"/>
                        </a:rPr>
                        <a:t>-3</a:t>
                      </a:r>
                      <a:r>
                        <a:rPr lang="en-AU" sz="5400" dirty="0">
                          <a:latin typeface="Times New Roman"/>
                          <a:ea typeface="Times New Roman"/>
                          <a:cs typeface="Times New Roman"/>
                        </a:rPr>
                        <a:t> =</a:t>
                      </a:r>
                      <a:endParaRPr lang="ru-RU" sz="5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2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562600" y="3276600"/>
            <a:ext cx="3160713" cy="3384550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3" name="Прямоугольник 2"/>
          <p:cNvSpPr/>
          <p:nvPr/>
        </p:nvSpPr>
        <p:spPr>
          <a:xfrm>
            <a:off x="55358" y="228600"/>
            <a:ext cx="6902852" cy="144655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Закрепление:</a:t>
            </a:r>
            <a:endParaRPr lang="ru-RU" sz="8800" b="1" cap="none" spc="0" dirty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81000" y="2438400"/>
            <a:ext cx="50292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R"/>
            </a:pPr>
            <a:r>
              <a:rPr lang="ru-RU" sz="4000" dirty="0" smtClean="0">
                <a:latin typeface="Times New Roman" pitchFamily="18" charset="0"/>
                <a:cs typeface="Times New Roman" pitchFamily="18" charset="0"/>
                <a:sym typeface="Symbol"/>
              </a:rPr>
              <a:t>дробь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  <a:sym typeface="Symbol"/>
              </a:rPr>
              <a:t></a:t>
            </a:r>
            <a:r>
              <a:rPr lang="en-AU" sz="4000" dirty="0" smtClean="0">
                <a:latin typeface="Times New Roman" pitchFamily="18" charset="0"/>
                <a:cs typeface="Times New Roman" pitchFamily="18" charset="0"/>
                <a:sym typeface="Symbol"/>
              </a:rPr>
              <a:t> 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</a:rPr>
              <a:t>степень</a:t>
            </a:r>
            <a:r>
              <a:rPr lang="ru-RU" sz="4000" dirty="0" smtClean="0">
                <a:latin typeface="Times New Roman" pitchFamily="18" charset="0"/>
                <a:cs typeface="Times New Roman" pitchFamily="18" charset="0"/>
                <a:sym typeface="Symbol"/>
              </a:rPr>
              <a:t>;</a:t>
            </a:r>
          </a:p>
          <a:p>
            <a:pPr marL="742950" indent="-742950"/>
            <a:r>
              <a:rPr lang="ru-RU" sz="4000" dirty="0" smtClean="0">
                <a:latin typeface="Times New Roman" pitchFamily="18" charset="0"/>
                <a:cs typeface="Times New Roman" pitchFamily="18" charset="0"/>
                <a:sym typeface="Symbol"/>
              </a:rPr>
              <a:t>              № 96</a:t>
            </a:r>
            <a:r>
              <a:rPr lang="en-AU" sz="4000" dirty="0" smtClean="0">
                <a:latin typeface="Times New Roman" pitchFamily="18" charset="0"/>
                <a:cs typeface="Times New Roman" pitchFamily="18" charset="0"/>
                <a:sym typeface="Symbol"/>
              </a:rPr>
              <a:t>5</a:t>
            </a:r>
            <a:endParaRPr lang="ru-RU" sz="4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  <a:p>
            <a:endParaRPr lang="ru-RU" sz="4000" dirty="0" smtClean="0">
              <a:latin typeface="Times New Roman" pitchFamily="18" charset="0"/>
              <a:cs typeface="Times New Roman" pitchFamily="18" charset="0"/>
              <a:sym typeface="Symbo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358" y="228600"/>
            <a:ext cx="9107622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Самостоятельная работа:</a:t>
            </a:r>
            <a:endParaRPr lang="ru-RU" sz="6000" b="1" cap="none" spc="0" dirty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295400" y="1981200"/>
          <a:ext cx="7239000" cy="31242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3619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195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2420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2600" dirty="0">
                        <a:ln>
                          <a:solidFill>
                            <a:schemeClr val="tx1"/>
                          </a:solidFill>
                        </a:ln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AU" sz="2600" dirty="0">
                        <a:ln>
                          <a:solidFill>
                            <a:schemeClr val="tx1"/>
                          </a:solidFill>
                        </a:ln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9702" name="Picture 6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524000" y="2057400"/>
            <a:ext cx="819150" cy="800100"/>
          </a:xfrm>
          <a:prstGeom prst="rect">
            <a:avLst/>
          </a:prstGeom>
          <a:noFill/>
        </p:spPr>
      </p:pic>
      <p:pic>
        <p:nvPicPr>
          <p:cNvPr id="29701" name="Picture 5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29200" y="4191000"/>
            <a:ext cx="1638300" cy="857250"/>
          </a:xfrm>
          <a:prstGeom prst="rect">
            <a:avLst/>
          </a:prstGeom>
          <a:noFill/>
        </p:spPr>
      </p:pic>
      <p:pic>
        <p:nvPicPr>
          <p:cNvPr id="29700" name="Picture 4"/>
          <p:cNvPicPr>
            <a:picLocks noChangeAspect="1" noChangeArrowheads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53000" y="3124200"/>
            <a:ext cx="1381125" cy="866775"/>
          </a:xfrm>
          <a:prstGeom prst="rect">
            <a:avLst/>
          </a:prstGeom>
          <a:noFill/>
        </p:spPr>
      </p:pic>
      <p:pic>
        <p:nvPicPr>
          <p:cNvPr id="29699" name="Picture 3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181600" y="2057400"/>
            <a:ext cx="666750" cy="800100"/>
          </a:xfrm>
          <a:prstGeom prst="rect">
            <a:avLst/>
          </a:prstGeom>
          <a:noFill/>
        </p:spPr>
      </p:pic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6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447800" y="4191000"/>
            <a:ext cx="1638300" cy="857250"/>
          </a:xfrm>
          <a:prstGeom prst="rect">
            <a:avLst/>
          </a:prstGeom>
          <a:noFill/>
        </p:spPr>
      </p:pic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7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3124200"/>
            <a:ext cx="1381125" cy="8667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27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>
          <a:xfrm>
            <a:off x="5983287" y="3473450"/>
            <a:ext cx="3160713" cy="3384550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3" name="Прямоугольник 2"/>
          <p:cNvSpPr/>
          <p:nvPr/>
        </p:nvSpPr>
        <p:spPr>
          <a:xfrm>
            <a:off x="55358" y="228600"/>
            <a:ext cx="7488442" cy="338554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Закрепление:</a:t>
            </a:r>
          </a:p>
          <a:p>
            <a:pPr algn="ctr"/>
            <a:endParaRPr lang="en-AU" b="1" cap="none" spc="0" dirty="0" smtClean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540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 968, №969, №973,</a:t>
            </a:r>
          </a:p>
          <a:p>
            <a:pPr algn="ctr"/>
            <a:r>
              <a:rPr lang="ru-RU" sz="540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 №976, №978, №980</a:t>
            </a:r>
            <a:endParaRPr lang="ru-RU" sz="5400" cap="none" spc="0" dirty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358" y="228600"/>
            <a:ext cx="8707642" cy="2339102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60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Домашнее задание:</a:t>
            </a:r>
          </a:p>
          <a:p>
            <a:pPr algn="ctr"/>
            <a:endParaRPr lang="ru-RU" sz="3200" b="1" cap="none" spc="0" dirty="0" smtClean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  <a:p>
            <a:pPr algn="ctr"/>
            <a:r>
              <a:rPr lang="ru-RU" sz="540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latin typeface="Times New Roman" pitchFamily="18" charset="0"/>
                <a:cs typeface="Times New Roman" pitchFamily="18" charset="0"/>
              </a:rPr>
              <a:t>№970,№974, №977, №981</a:t>
            </a:r>
            <a:endParaRPr lang="ru-RU" sz="5400" cap="none" spc="0" dirty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8673" name="Picture 1" descr="C:\Documents and Settings\Сергей\Мои документы\Мои рисунки\персонажи\совун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24400" y="3080247"/>
            <a:ext cx="3756025" cy="335865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43000" y="381000"/>
            <a:ext cx="7003392" cy="144655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8800" b="1" cap="none" spc="0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Устная работа</a:t>
            </a:r>
            <a:endParaRPr lang="ru-RU" sz="8800" b="1" cap="none" spc="0" dirty="0">
              <a:ln w="31550" cmpd="sng">
                <a:solidFill>
                  <a:schemeClr val="tx1"/>
                </a:solidFill>
                <a:prstDash val="solid"/>
              </a:ln>
              <a:solidFill>
                <a:schemeClr val="tx2">
                  <a:lumMod val="60000"/>
                  <a:lumOff val="40000"/>
                </a:schemeClr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828800"/>
            <a:ext cx="914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>
              <a:buAutoNum type="arabicParenR"/>
            </a:pP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Вычислите: </a:t>
            </a:r>
          </a:p>
          <a:p>
            <a:pPr marL="742950" indent="-742950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      3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; 5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; 0,1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; (- 6)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; 1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23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; 0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; 0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0</a:t>
            </a:r>
          </a:p>
          <a:p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 </a:t>
            </a:r>
            <a:endParaRPr lang="ru-RU" sz="3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743200"/>
            <a:ext cx="8305800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36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) Назовите число, обратное   данному:    6;  1/7;  0;  </a:t>
            </a:r>
            <a:r>
              <a:rPr lang="ru-RU" sz="4400" dirty="0" smtClean="0"/>
              <a:t>х</a:t>
            </a:r>
            <a:r>
              <a:rPr lang="ru-RU" sz="4400" baseline="30000" dirty="0" smtClean="0"/>
              <a:t>2</a:t>
            </a:r>
            <a:r>
              <a:rPr lang="ru-RU" sz="4400" dirty="0" smtClean="0"/>
              <a:t>; 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1/</a:t>
            </a:r>
            <a:r>
              <a:rPr lang="ru-RU" sz="4400" dirty="0" smtClean="0"/>
              <a:t>а</a:t>
            </a:r>
            <a:r>
              <a:rPr lang="ru-RU" sz="4400" baseline="30000" dirty="0" smtClean="0"/>
              <a:t>2</a:t>
            </a:r>
          </a:p>
          <a:p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3) №966 (устно)</a:t>
            </a:r>
          </a:p>
          <a:p>
            <a:endParaRPr lang="ru-RU" sz="36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Сергей\Мои документы\Мои рисунки\персонажи\Рисунок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35158" y="4724400"/>
            <a:ext cx="2308842" cy="213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28600" y="381000"/>
            <a:ext cx="8802346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7200" b="1" dirty="0" smtClean="0">
                <a:ln w="31550" cmpd="sng">
                  <a:solidFill>
                    <a:schemeClr val="tx1"/>
                  </a:solidFill>
                  <a:prstDash val="solid"/>
                </a:ln>
                <a:solidFill>
                  <a:schemeClr val="tx2">
                    <a:lumMod val="60000"/>
                    <a:lumOff val="40000"/>
                  </a:schemeClr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</a:rPr>
              <a:t>Проблемный вопрос: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81000" y="1676400"/>
            <a:ext cx="8534400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Число     10</a:t>
            </a:r>
            <a:r>
              <a:rPr lang="ru-RU" sz="4400" baseline="30000" dirty="0" smtClean="0">
                <a:latin typeface="Times New Roman" pitchFamily="18" charset="0"/>
                <a:cs typeface="Times New Roman" pitchFamily="18" charset="0"/>
              </a:rPr>
              <a:t>-24</a:t>
            </a:r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   положительное или отрицательное?</a:t>
            </a:r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90600" y="3505200"/>
            <a:ext cx="1905000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6600" dirty="0" smtClean="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ru-RU" sz="6600" baseline="30000" dirty="0" smtClean="0">
                <a:latin typeface="Times New Roman" pitchFamily="18" charset="0"/>
                <a:cs typeface="Times New Roman" pitchFamily="18" charset="0"/>
              </a:rPr>
              <a:t>-24  </a:t>
            </a:r>
            <a:endParaRPr lang="ru-RU" sz="6600" dirty="0"/>
          </a:p>
        </p:txBody>
      </p:sp>
      <p:sp>
        <p:nvSpPr>
          <p:cNvPr id="5" name="TextBox 4"/>
          <p:cNvSpPr txBox="1"/>
          <p:nvPr/>
        </p:nvSpPr>
        <p:spPr>
          <a:xfrm>
            <a:off x="2819400" y="3505200"/>
            <a:ext cx="44196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</a:t>
            </a: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- ? </a:t>
            </a:r>
            <a:endParaRPr lang="ru-RU" sz="60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Сергей\Мои документы\Мои рисунки\персонажи\Рисунок2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038600" y="2743200"/>
            <a:ext cx="4581525" cy="38205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2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57200" y="2133600"/>
            <a:ext cx="3160713" cy="3384550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4191000" y="1066800"/>
            <a:ext cx="4648200" cy="1905000"/>
          </a:xfrm>
          <a:prstGeom prst="wedgeRoundRectCallout">
            <a:avLst>
              <a:gd name="adj1" fmla="val -81301"/>
              <a:gd name="adj2" fmla="val 56999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Georgia" pitchFamily="18" charset="0"/>
              </a:rPr>
              <a:t>Чтобы ответить на этот вопрос, выполни несколько заданий.</a:t>
            </a:r>
            <a:endParaRPr lang="ru-RU" sz="3200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кругленная прямоугольная выноска 1"/>
          <p:cNvSpPr/>
          <p:nvPr/>
        </p:nvSpPr>
        <p:spPr>
          <a:xfrm>
            <a:off x="2362200" y="228600"/>
            <a:ext cx="6477000" cy="2514600"/>
          </a:xfrm>
          <a:prstGeom prst="wedgeRoundRectCallout">
            <a:avLst>
              <a:gd name="adj1" fmla="val -37907"/>
              <a:gd name="adj2" fmla="val 78622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u="sng" dirty="0" smtClean="0">
                <a:solidFill>
                  <a:schemeClr val="tx1"/>
                </a:solidFill>
                <a:latin typeface="Georgia" pitchFamily="18" charset="0"/>
              </a:rPr>
              <a:t>Задание 1: 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Выявите закономерность и продолжите ряд чисел:</a:t>
            </a:r>
          </a:p>
          <a:p>
            <a:pPr algn="ctr"/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1000, 100, 10, …</a:t>
            </a:r>
            <a:endParaRPr lang="ru-RU" sz="4000" dirty="0">
              <a:solidFill>
                <a:schemeClr val="tx1"/>
              </a:solidFill>
              <a:latin typeface="Georgia" pitchFamily="18" charset="0"/>
            </a:endParaRPr>
          </a:p>
        </p:txBody>
      </p:sp>
      <p:pic>
        <p:nvPicPr>
          <p:cNvPr id="4" name="Picture 8" descr="2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0" y="3473450"/>
            <a:ext cx="3160713" cy="3384550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5" name="Блок-схема: процесс 4">
            <a:hlinkClick r:id="rId3" action="ppaction://hlinksldjump"/>
          </p:cNvPr>
          <p:cNvSpPr/>
          <p:nvPr/>
        </p:nvSpPr>
        <p:spPr>
          <a:xfrm>
            <a:off x="5943600" y="5715000"/>
            <a:ext cx="2590800" cy="762000"/>
          </a:xfrm>
          <a:prstGeom prst="flowChart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u="sng" dirty="0" smtClean="0">
                <a:solidFill>
                  <a:schemeClr val="tx1"/>
                </a:solidFill>
                <a:latin typeface="Georgia" pitchFamily="18" charset="0"/>
              </a:rPr>
              <a:t>Проверь себя!</a:t>
            </a:r>
            <a:endParaRPr lang="ru-RU" sz="2800" u="sng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8" descr="27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4876800" y="3276600"/>
            <a:ext cx="3160713" cy="3384550"/>
          </a:xfrm>
          <a:prstGeom prst="rect">
            <a:avLst/>
          </a:prstGeom>
          <a:solidFill>
            <a:schemeClr val="bg2"/>
          </a:solidFill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304800" y="228600"/>
            <a:ext cx="8686800" cy="2895600"/>
          </a:xfrm>
          <a:prstGeom prst="wedgeRoundRectCallout">
            <a:avLst>
              <a:gd name="adj1" fmla="val -724"/>
              <a:gd name="adj2" fmla="val 77095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4000" u="sng" dirty="0" smtClean="0">
                <a:solidFill>
                  <a:schemeClr val="tx1"/>
                </a:solidFill>
                <a:latin typeface="Georgia" pitchFamily="18" charset="0"/>
              </a:rPr>
              <a:t>Задание 2: </a:t>
            </a:r>
          </a:p>
          <a:p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Представьте каждое число в виде степени 10:</a:t>
            </a:r>
          </a:p>
          <a:p>
            <a:pPr>
              <a:tabLst>
                <a:tab pos="88900" algn="l"/>
              </a:tabLst>
            </a:pPr>
            <a:r>
              <a:rPr lang="ru-RU" sz="4000" dirty="0" smtClean="0">
                <a:solidFill>
                  <a:schemeClr val="tx1"/>
                </a:solidFill>
                <a:latin typeface="Georgia" pitchFamily="18" charset="0"/>
              </a:rPr>
              <a:t>1000, 100, 10, 1, 1/10, 1/100, 1/1000</a:t>
            </a:r>
            <a:endParaRPr lang="ru-RU" sz="4000" dirty="0">
              <a:solidFill>
                <a:schemeClr val="tx1"/>
              </a:solidFill>
              <a:latin typeface="Georgia" pitchFamily="18" charset="0"/>
            </a:endParaRPr>
          </a:p>
        </p:txBody>
      </p:sp>
      <p:sp>
        <p:nvSpPr>
          <p:cNvPr id="4" name="Блок-схема: процесс 3"/>
          <p:cNvSpPr/>
          <p:nvPr/>
        </p:nvSpPr>
        <p:spPr>
          <a:xfrm>
            <a:off x="381000" y="5867400"/>
            <a:ext cx="2590800" cy="762000"/>
          </a:xfrm>
          <a:prstGeom prst="flowChartProcess">
            <a:avLst/>
          </a:prstGeom>
          <a:solidFill>
            <a:schemeClr val="accent5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u="sng" dirty="0" smtClean="0">
                <a:solidFill>
                  <a:schemeClr val="tx1"/>
                </a:solidFill>
                <a:latin typeface="Georgia" pitchFamily="18" charset="0"/>
              </a:rPr>
              <a:t>Проверь себя!</a:t>
            </a:r>
            <a:endParaRPr lang="ru-RU" sz="2800" u="sng" dirty="0">
              <a:solidFill>
                <a:schemeClr val="tx1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609600"/>
            <a:ext cx="949330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u="sng" dirty="0" smtClean="0">
                <a:latin typeface="Times New Roman" pitchFamily="18" charset="0"/>
                <a:cs typeface="Times New Roman" pitchFamily="18" charset="0"/>
              </a:rPr>
              <a:t>Задание 1:</a:t>
            </a:r>
          </a:p>
          <a:p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ru-RU" sz="4400" dirty="0" smtClean="0">
                <a:latin typeface="Times New Roman" pitchFamily="18" charset="0"/>
                <a:cs typeface="Times New Roman" pitchFamily="18" charset="0"/>
              </a:rPr>
              <a:t>1000, 100, 10, 1, 1/10, 1/100, 1/1000 … </a:t>
            </a:r>
          </a:p>
          <a:p>
            <a:endParaRPr lang="ru-RU" u="sng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4400" u="sng" dirty="0" smtClean="0">
                <a:latin typeface="Times New Roman" pitchFamily="18" charset="0"/>
                <a:cs typeface="Times New Roman" pitchFamily="18" charset="0"/>
              </a:rPr>
              <a:t>Задание 2:</a:t>
            </a:r>
          </a:p>
          <a:p>
            <a:endParaRPr lang="ru-RU" sz="4400" u="sng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sz="4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Управляющая кнопка: домой 2">
            <a:hlinkClick r:id="" action="ppaction://hlinkshowjump?jump=previousslide" highlightClick="1"/>
          </p:cNvPr>
          <p:cNvSpPr/>
          <p:nvPr/>
        </p:nvSpPr>
        <p:spPr>
          <a:xfrm>
            <a:off x="8077200" y="2286000"/>
            <a:ext cx="838200" cy="8382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3886200"/>
            <a:ext cx="4724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grayscl/>
            <a:lum bright="-41000" contrast="65000"/>
          </a:blip>
          <a:srcRect/>
          <a:stretch>
            <a:fillRect/>
          </a:stretch>
        </p:blipFill>
        <p:spPr bwMode="auto">
          <a:xfrm>
            <a:off x="4267200" y="3733801"/>
            <a:ext cx="2971800" cy="1066800"/>
          </a:xfrm>
          <a:prstGeom prst="rect">
            <a:avLst/>
          </a:prstGeom>
          <a:noFill/>
        </p:spPr>
      </p:pic>
      <p:sp>
        <p:nvSpPr>
          <p:cNvPr id="6" name="Блок-схема: процесс 5"/>
          <p:cNvSpPr/>
          <p:nvPr/>
        </p:nvSpPr>
        <p:spPr>
          <a:xfrm>
            <a:off x="0" y="3657600"/>
            <a:ext cx="7543800" cy="1219200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Управляющая кнопка: домой 7">
            <a:hlinkClick r:id="rId3" action="ppaction://hlinksldjump" highlightClick="1"/>
          </p:cNvPr>
          <p:cNvSpPr/>
          <p:nvPr/>
        </p:nvSpPr>
        <p:spPr>
          <a:xfrm>
            <a:off x="8077200" y="5638800"/>
            <a:ext cx="838200" cy="9144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81" name="Picture 1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70000" contrast="-28000"/>
          </a:blip>
          <a:srcRect/>
          <a:stretch>
            <a:fillRect/>
          </a:stretch>
        </p:blipFill>
        <p:spPr bwMode="auto">
          <a:xfrm>
            <a:off x="609600" y="1219200"/>
            <a:ext cx="6512983" cy="1295400"/>
          </a:xfrm>
          <a:prstGeom prst="rect">
            <a:avLst/>
          </a:prstGeom>
          <a:noFill/>
        </p:spPr>
      </p:pic>
      <p:sp>
        <p:nvSpPr>
          <p:cNvPr id="20483" name="Rectangle 3"/>
          <p:cNvSpPr>
            <a:spLocks noChangeArrowheads="1"/>
          </p:cNvSpPr>
          <p:nvPr/>
        </p:nvSpPr>
        <p:spPr bwMode="auto">
          <a:xfrm>
            <a:off x="0" y="3200400"/>
            <a:ext cx="8915400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-3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-2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-1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; 10</a:t>
            </a:r>
            <a:r>
              <a:rPr kumimoji="0" lang="ru-RU" sz="4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ru-RU" sz="4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…</a:t>
            </a:r>
            <a:endParaRPr kumimoji="0" lang="ru-RU" sz="4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5" name="Rectangle 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857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79057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2532" name="Picture 4"/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lum bright="-50000" contrast="-21000"/>
          </a:blip>
          <a:srcRect/>
          <a:stretch>
            <a:fillRect/>
          </a:stretch>
        </p:blipFill>
        <p:spPr bwMode="auto">
          <a:xfrm>
            <a:off x="685800" y="1828800"/>
            <a:ext cx="3124200" cy="1849855"/>
          </a:xfrm>
          <a:prstGeom prst="rect">
            <a:avLst/>
          </a:prstGeom>
          <a:noFill/>
          <a:ln w="38100">
            <a:solidFill>
              <a:srgbClr val="00206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3886200" y="2133600"/>
            <a:ext cx="525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5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где а ≠ 0, </a:t>
            </a:r>
            <a:r>
              <a:rPr lang="en-AU" sz="5400" dirty="0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AU" sz="5400" dirty="0" smtClean="0">
                <a:latin typeface="Times New Roman" pitchFamily="18" charset="0"/>
                <a:cs typeface="Times New Roman" pitchFamily="18" charset="0"/>
                <a:sym typeface="Symbol"/>
              </a:rPr>
              <a:t></a:t>
            </a:r>
            <a:r>
              <a:rPr lang="ru-RU" sz="54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4" name="Rectangle 6"/>
          <p:cNvSpPr>
            <a:spLocks noChangeArrowheads="1"/>
          </p:cNvSpPr>
          <p:nvPr/>
        </p:nvSpPr>
        <p:spPr bwMode="auto">
          <a:xfrm>
            <a:off x="7924800" y="2133600"/>
            <a:ext cx="9906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A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Z</a:t>
            </a:r>
            <a:r>
              <a:rPr kumimoji="0" lang="en-AU" sz="54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-</a:t>
            </a:r>
            <a:endParaRPr kumimoji="0" lang="en-AU" sz="5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2535" name="Rectangle 7"/>
          <p:cNvSpPr>
            <a:spLocks noChangeArrowheads="1"/>
          </p:cNvSpPr>
          <p:nvPr/>
        </p:nvSpPr>
        <p:spPr bwMode="auto">
          <a:xfrm>
            <a:off x="762000" y="4572000"/>
            <a:ext cx="6874895" cy="15388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5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</a:t>
            </a:r>
            <a:r>
              <a:rPr kumimoji="0" lang="en-AU" sz="54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en-A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Times New Roman" pitchFamily="18" charset="0"/>
                <a:cs typeface="Times New Roman" pitchFamily="18" charset="0"/>
              </a:rPr>
              <a:t>–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не имеет смысла при </a:t>
            </a:r>
            <a:endParaRPr kumimoji="0" lang="en-A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AU" sz="40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</a:t>
            </a:r>
            <a:r>
              <a:rPr kumimoji="0" lang="ru-R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отрицательном значении </a:t>
            </a:r>
            <a:r>
              <a:rPr kumimoji="0" lang="en-AU" sz="4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n</a:t>
            </a:r>
            <a:endParaRPr kumimoji="0" lang="en-AU" sz="4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</TotalTime>
  <Words>313</Words>
  <Application>Microsoft Office PowerPoint</Application>
  <PresentationFormat>Экран (4:3)</PresentationFormat>
  <Paragraphs>69</Paragraphs>
  <Slides>17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23" baseType="lpstr">
      <vt:lpstr>Arial</vt:lpstr>
      <vt:lpstr>Calibri</vt:lpstr>
      <vt:lpstr>Georgia</vt:lpstr>
      <vt:lpstr>Symbol</vt:lpstr>
      <vt:lpstr>Times New Roman</vt:lpstr>
      <vt:lpstr>Office Theme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cp:lastModifiedBy>Пользователь</cp:lastModifiedBy>
  <cp:revision>18</cp:revision>
  <dcterms:modified xsi:type="dcterms:W3CDTF">2020-03-27T06:51:31Z</dcterms:modified>
</cp:coreProperties>
</file>