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7" r:id="rId12"/>
    <p:sldId id="270" r:id="rId13"/>
    <p:sldId id="271" r:id="rId14"/>
    <p:sldId id="266" r:id="rId15"/>
    <p:sldId id="268" r:id="rId16"/>
    <p:sldId id="272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FBA3"/>
    <a:srgbClr val="FAFC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D073FE-A818-4650-9FC1-5082D77CA338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290965-3E06-406E-916C-B6A524F5AA7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90965-3E06-406E-916C-B6A524F5AA75}" type="slidenum">
              <a:rPr lang="ru-RU" smtClean="0"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90965-3E06-406E-916C-B6A524F5AA75}" type="slidenum">
              <a:rPr lang="ru-RU" smtClean="0"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90965-3E06-406E-916C-B6A524F5AA75}" type="slidenum">
              <a:rPr lang="ru-RU" smtClean="0"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28600" y="762000"/>
            <a:ext cx="9599103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300" b="1" cap="none" spc="0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Georgia" pitchFamily="18" charset="0"/>
              </a:rPr>
              <a:t>Определение степени </a:t>
            </a:r>
          </a:p>
          <a:p>
            <a:pPr algn="ctr"/>
            <a:r>
              <a:rPr lang="ru-RU" sz="5300" b="1" cap="none" spc="0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Georgia" pitchFamily="18" charset="0"/>
              </a:rPr>
              <a:t>с целым отрицательным </a:t>
            </a:r>
          </a:p>
          <a:p>
            <a:pPr algn="ctr"/>
            <a:r>
              <a:rPr lang="ru-RU" sz="5300" b="1" dirty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Georgia" pitchFamily="18" charset="0"/>
              </a:rPr>
              <a:t>п</a:t>
            </a:r>
            <a:r>
              <a:rPr lang="ru-RU" sz="5300" b="1" cap="none" spc="0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Georgia" pitchFamily="18" charset="0"/>
              </a:rPr>
              <a:t>оказателем 8 класс</a:t>
            </a:r>
            <a:endParaRPr lang="ru-RU" sz="5300" b="1" cap="none" spc="0" dirty="0">
              <a:ln w="31550" cmpd="sng">
                <a:solidFill>
                  <a:schemeClr val="tx1"/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Georgia" pitchFamily="18" charset="0"/>
            </a:endParaRPr>
          </a:p>
        </p:txBody>
      </p:sp>
      <p:pic>
        <p:nvPicPr>
          <p:cNvPr id="1026" name="Picture 2" descr="C:\Documents and Settings\Сергей\Мои документы\Мои рисунки\персонажи\Рис8777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3657600"/>
            <a:ext cx="3285117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609600"/>
            <a:ext cx="8534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Число     10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-24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положительное или отрицательное?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3400" y="2362200"/>
            <a:ext cx="1905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6600" baseline="30000" dirty="0" smtClean="0">
                <a:latin typeface="Times New Roman" pitchFamily="18" charset="0"/>
                <a:cs typeface="Times New Roman" pitchFamily="18" charset="0"/>
              </a:rPr>
              <a:t>-24  </a:t>
            </a:r>
            <a:endParaRPr lang="ru-RU" sz="6600" dirty="0"/>
          </a:p>
        </p:txBody>
      </p:sp>
      <p:sp>
        <p:nvSpPr>
          <p:cNvPr id="5" name="TextBox 4"/>
          <p:cNvSpPr txBox="1"/>
          <p:nvPr/>
        </p:nvSpPr>
        <p:spPr>
          <a:xfrm>
            <a:off x="2438400" y="2286000"/>
            <a:ext cx="632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- положительное 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4" name="Picture 2" descr="C:\Documents and Settings\Сергей\Мои документы\Мои рисунки\персонажи\Рисунок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5558899" y="3581400"/>
            <a:ext cx="3585101" cy="3276600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228600" y="3810000"/>
            <a:ext cx="51816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</a:t>
            </a:r>
            <a:r>
              <a:rPr kumimoji="0" lang="en-AU" sz="6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-24 </a:t>
            </a:r>
            <a:r>
              <a:rPr kumimoji="0" lang="en-AU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1</a:t>
            </a:r>
            <a:r>
              <a:rPr kumimoji="0" lang="ru-RU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/10</a:t>
            </a:r>
            <a:r>
              <a:rPr kumimoji="0" lang="ru-RU" sz="6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24</a:t>
            </a:r>
            <a:r>
              <a:rPr kumimoji="0" lang="en-AU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AU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355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5358" y="228600"/>
            <a:ext cx="908864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Историческая справка</a:t>
            </a:r>
            <a:endParaRPr lang="ru-RU" sz="7200" b="1" cap="none" spc="0" dirty="0">
              <a:ln w="31550" cmpd="sng">
                <a:solidFill>
                  <a:schemeClr val="tx1"/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4577" name="Picture 1" descr="C:\Documents and Settings\Сергей\Мои документы\Мои рисунки\персонажи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4038600"/>
            <a:ext cx="2454822" cy="2565400"/>
          </a:xfrm>
          <a:prstGeom prst="rect">
            <a:avLst/>
          </a:prstGeom>
          <a:noFill/>
        </p:spPr>
      </p:pic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304800" y="1600200"/>
            <a:ext cx="81534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Исаак Ньютон: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АА, ААА  - А</a:t>
            </a:r>
            <a:r>
              <a:rPr kumimoji="0" lang="ru-RU" sz="4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А</a:t>
            </a:r>
            <a:r>
              <a:rPr kumimoji="0" lang="ru-RU" sz="4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1/а; 1/а</a:t>
            </a:r>
            <a:r>
              <a:rPr kumimoji="0" lang="ru-RU" sz="4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- а</a:t>
            </a:r>
            <a:r>
              <a:rPr kumimoji="0" lang="ru-RU" sz="4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-1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а</a:t>
            </a:r>
            <a:r>
              <a:rPr kumimoji="0" lang="ru-RU" sz="4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-2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27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5562600" y="3276600"/>
            <a:ext cx="3160713" cy="3384550"/>
          </a:xfrm>
          <a:prstGeom prst="rect">
            <a:avLst/>
          </a:prstGeom>
          <a:solidFill>
            <a:schemeClr val="bg2"/>
          </a:solidFill>
        </p:spPr>
      </p:pic>
      <p:sp>
        <p:nvSpPr>
          <p:cNvPr id="3" name="Прямоугольник 2"/>
          <p:cNvSpPr/>
          <p:nvPr/>
        </p:nvSpPr>
        <p:spPr>
          <a:xfrm>
            <a:off x="55358" y="228600"/>
            <a:ext cx="6902852" cy="14465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Закрепление:</a:t>
            </a:r>
            <a:endParaRPr lang="ru-RU" sz="8800" b="1" cap="none" spc="0" dirty="0">
              <a:ln w="31550" cmpd="sng">
                <a:solidFill>
                  <a:schemeClr val="tx1"/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2438400"/>
            <a:ext cx="5029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arenR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степень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  <a:sym typeface="Symbol"/>
              </a:rPr>
              <a:t> дробь;</a:t>
            </a:r>
          </a:p>
          <a:p>
            <a:pPr marL="742950" indent="-742950"/>
            <a:r>
              <a:rPr lang="ru-RU" sz="4000" dirty="0" smtClean="0">
                <a:latin typeface="Times New Roman" pitchFamily="18" charset="0"/>
                <a:cs typeface="Times New Roman" pitchFamily="18" charset="0"/>
                <a:sym typeface="Symbol"/>
              </a:rPr>
              <a:t>              № 964</a:t>
            </a:r>
          </a:p>
          <a:p>
            <a:endParaRPr lang="ru-RU" sz="400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358" y="228600"/>
            <a:ext cx="9107622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Самостоятельная работа:</a:t>
            </a:r>
            <a:endParaRPr lang="ru-RU" sz="6000" b="1" cap="none" spc="0" dirty="0">
              <a:ln w="31550" cmpd="sng">
                <a:solidFill>
                  <a:schemeClr val="tx1"/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914400" y="1828800"/>
          <a:ext cx="7086600" cy="3785616"/>
        </p:xfrm>
        <a:graphic>
          <a:graphicData uri="http://schemas.openxmlformats.org/drawingml/2006/table">
            <a:tbl>
              <a:tblPr/>
              <a:tblGrid>
                <a:gridCol w="3543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43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4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5400" dirty="0" smtClean="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ru-RU" sz="5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вариант</a:t>
                      </a:r>
                      <a:endParaRPr lang="ru-RU" sz="5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5400" baseline="30000" dirty="0" smtClean="0">
                          <a:latin typeface="Times New Roman"/>
                          <a:ea typeface="Times New Roman"/>
                          <a:cs typeface="Times New Roman"/>
                        </a:rPr>
                        <a:t>-4</a:t>
                      </a:r>
                      <a:r>
                        <a:rPr lang="ru-RU" sz="5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5400" dirty="0">
                          <a:latin typeface="Times New Roman"/>
                          <a:ea typeface="Times New Roman"/>
                          <a:cs typeface="Times New Roman"/>
                        </a:rPr>
                        <a:t>= </a:t>
                      </a:r>
                      <a:endParaRPr lang="ru-RU" sz="5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r>
                        <a:rPr lang="ru-RU" sz="5400" baseline="30000" dirty="0">
                          <a:latin typeface="Times New Roman"/>
                          <a:ea typeface="Times New Roman"/>
                          <a:cs typeface="Times New Roman"/>
                        </a:rPr>
                        <a:t>-1</a:t>
                      </a:r>
                      <a:r>
                        <a:rPr lang="ru-RU" sz="5400" dirty="0">
                          <a:latin typeface="Times New Roman"/>
                          <a:ea typeface="Times New Roman"/>
                          <a:cs typeface="Times New Roman"/>
                        </a:rPr>
                        <a:t> = </a:t>
                      </a:r>
                      <a:endParaRPr lang="ru-RU" sz="5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AU" sz="5400" dirty="0">
                          <a:latin typeface="Times New Roman"/>
                          <a:ea typeface="Times New Roman"/>
                          <a:cs typeface="Times New Roman"/>
                        </a:rPr>
                        <a:t>m – n)</a:t>
                      </a:r>
                      <a:r>
                        <a:rPr lang="en-AU" sz="5400" baseline="30000" dirty="0">
                          <a:latin typeface="Times New Roman"/>
                          <a:ea typeface="Times New Roman"/>
                          <a:cs typeface="Times New Roman"/>
                        </a:rPr>
                        <a:t>-2</a:t>
                      </a:r>
                      <a:r>
                        <a:rPr lang="en-AU" sz="5400" dirty="0">
                          <a:latin typeface="Times New Roman"/>
                          <a:ea typeface="Times New Roman"/>
                          <a:cs typeface="Times New Roman"/>
                        </a:rPr>
                        <a:t> =</a:t>
                      </a:r>
                      <a:endParaRPr lang="ru-RU" sz="5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5400" dirty="0" smtClean="0"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ru-RU" sz="5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вариант</a:t>
                      </a:r>
                      <a:endParaRPr lang="ru-RU" sz="5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5400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5400" baseline="300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AU" sz="5400" baseline="300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5400" dirty="0">
                          <a:latin typeface="Times New Roman"/>
                          <a:ea typeface="Times New Roman"/>
                          <a:cs typeface="Times New Roman"/>
                        </a:rPr>
                        <a:t> = </a:t>
                      </a:r>
                      <a:endParaRPr lang="ru-RU" sz="5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5400" dirty="0"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ru-RU" sz="5400" baseline="30000" dirty="0">
                          <a:latin typeface="Times New Roman"/>
                          <a:ea typeface="Times New Roman"/>
                          <a:cs typeface="Times New Roman"/>
                        </a:rPr>
                        <a:t>-1</a:t>
                      </a:r>
                      <a:r>
                        <a:rPr lang="ru-RU" sz="5400" dirty="0">
                          <a:latin typeface="Times New Roman"/>
                          <a:ea typeface="Times New Roman"/>
                          <a:cs typeface="Times New Roman"/>
                        </a:rPr>
                        <a:t> = </a:t>
                      </a:r>
                      <a:endParaRPr lang="ru-RU" sz="5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AU" sz="5400" dirty="0">
                          <a:latin typeface="Times New Roman"/>
                          <a:ea typeface="Times New Roman"/>
                          <a:cs typeface="Times New Roman"/>
                        </a:rPr>
                        <a:t>c – d)</a:t>
                      </a:r>
                      <a:r>
                        <a:rPr lang="en-AU" sz="5400" baseline="30000" dirty="0">
                          <a:latin typeface="Times New Roman"/>
                          <a:ea typeface="Times New Roman"/>
                          <a:cs typeface="Times New Roman"/>
                        </a:rPr>
                        <a:t>-3</a:t>
                      </a:r>
                      <a:r>
                        <a:rPr lang="en-AU" sz="5400" dirty="0">
                          <a:latin typeface="Times New Roman"/>
                          <a:ea typeface="Times New Roman"/>
                          <a:cs typeface="Times New Roman"/>
                        </a:rPr>
                        <a:t> =</a:t>
                      </a:r>
                      <a:endParaRPr lang="ru-RU" sz="5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27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5562600" y="3276600"/>
            <a:ext cx="3160713" cy="3384550"/>
          </a:xfrm>
          <a:prstGeom prst="rect">
            <a:avLst/>
          </a:prstGeom>
          <a:solidFill>
            <a:schemeClr val="bg2"/>
          </a:solidFill>
        </p:spPr>
      </p:pic>
      <p:sp>
        <p:nvSpPr>
          <p:cNvPr id="3" name="Прямоугольник 2"/>
          <p:cNvSpPr/>
          <p:nvPr/>
        </p:nvSpPr>
        <p:spPr>
          <a:xfrm>
            <a:off x="55358" y="228600"/>
            <a:ext cx="6902852" cy="14465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Закрепление:</a:t>
            </a:r>
            <a:endParaRPr lang="ru-RU" sz="8800" b="1" cap="none" spc="0" dirty="0">
              <a:ln w="31550" cmpd="sng">
                <a:solidFill>
                  <a:schemeClr val="tx1"/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2438400"/>
            <a:ext cx="5029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arenR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  <a:sym typeface="Symbol"/>
              </a:rPr>
              <a:t>дробь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  <a:sym typeface="Symbol"/>
              </a:rPr>
              <a:t></a:t>
            </a:r>
            <a:r>
              <a:rPr lang="en-AU" sz="4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степень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  <a:sym typeface="Symbol"/>
              </a:rPr>
              <a:t>;</a:t>
            </a:r>
          </a:p>
          <a:p>
            <a:pPr marL="742950" indent="-742950"/>
            <a:r>
              <a:rPr lang="ru-RU" sz="4000" dirty="0" smtClean="0">
                <a:latin typeface="Times New Roman" pitchFamily="18" charset="0"/>
                <a:cs typeface="Times New Roman" pitchFamily="18" charset="0"/>
                <a:sym typeface="Symbol"/>
              </a:rPr>
              <a:t>              № 96</a:t>
            </a:r>
            <a:r>
              <a:rPr lang="en-AU" sz="4000" dirty="0" smtClean="0">
                <a:latin typeface="Times New Roman" pitchFamily="18" charset="0"/>
                <a:cs typeface="Times New Roman" pitchFamily="18" charset="0"/>
                <a:sym typeface="Symbol"/>
              </a:rPr>
              <a:t>5</a:t>
            </a:r>
            <a:endParaRPr lang="ru-RU" sz="400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endParaRPr lang="ru-RU" sz="400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358" y="228600"/>
            <a:ext cx="9107622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Самостоятельная работа:</a:t>
            </a:r>
            <a:endParaRPr lang="ru-RU" sz="6000" b="1" cap="none" spc="0" dirty="0">
              <a:ln w="31550" cmpd="sng">
                <a:solidFill>
                  <a:schemeClr val="tx1"/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95400" y="1981200"/>
          <a:ext cx="7239000" cy="31242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61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9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24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2600" dirty="0">
                        <a:ln>
                          <a:solidFill>
                            <a:schemeClr val="tx1"/>
                          </a:solidFill>
                        </a:ln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2600" dirty="0">
                        <a:ln>
                          <a:solidFill>
                            <a:schemeClr val="tx1"/>
                          </a:solidFill>
                        </a:ln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9702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2057400"/>
            <a:ext cx="819150" cy="800100"/>
          </a:xfrm>
          <a:prstGeom prst="rect">
            <a:avLst/>
          </a:prstGeom>
          <a:noFill/>
        </p:spPr>
      </p:pic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29200" y="4191000"/>
            <a:ext cx="1638300" cy="857250"/>
          </a:xfrm>
          <a:prstGeom prst="rect">
            <a:avLst/>
          </a:prstGeom>
          <a:noFill/>
        </p:spPr>
      </p:pic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53000" y="3124200"/>
            <a:ext cx="1381125" cy="866775"/>
          </a:xfrm>
          <a:prstGeom prst="rect">
            <a:avLst/>
          </a:prstGeom>
          <a:noFill/>
        </p:spPr>
      </p:pic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81600" y="2057400"/>
            <a:ext cx="666750" cy="800100"/>
          </a:xfrm>
          <a:prstGeom prst="rect">
            <a:avLst/>
          </a:prstGeom>
          <a:noFill/>
        </p:spPr>
      </p:pic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800" y="4191000"/>
            <a:ext cx="1638300" cy="857250"/>
          </a:xfrm>
          <a:prstGeom prst="rect">
            <a:avLst/>
          </a:prstGeom>
          <a:noFill/>
        </p:spPr>
      </p:pic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3124200"/>
            <a:ext cx="1381125" cy="866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27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5983287" y="3473450"/>
            <a:ext cx="3160713" cy="3384550"/>
          </a:xfrm>
          <a:prstGeom prst="rect">
            <a:avLst/>
          </a:prstGeom>
          <a:solidFill>
            <a:schemeClr val="bg2"/>
          </a:solidFill>
        </p:spPr>
      </p:pic>
      <p:sp>
        <p:nvSpPr>
          <p:cNvPr id="3" name="Прямоугольник 2"/>
          <p:cNvSpPr/>
          <p:nvPr/>
        </p:nvSpPr>
        <p:spPr>
          <a:xfrm>
            <a:off x="55358" y="228600"/>
            <a:ext cx="7488442" cy="338554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Закрепление:</a:t>
            </a:r>
          </a:p>
          <a:p>
            <a:pPr algn="ctr"/>
            <a:endParaRPr lang="en-AU" b="1" cap="none" spc="0" dirty="0" smtClean="0">
              <a:ln w="31550" cmpd="sng">
                <a:solidFill>
                  <a:schemeClr val="tx1"/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ru-RU" sz="5400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№ 968, №969, №973,</a:t>
            </a:r>
          </a:p>
          <a:p>
            <a:pPr algn="ctr"/>
            <a:r>
              <a:rPr lang="ru-RU" sz="5400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№976, №978, №980</a:t>
            </a:r>
            <a:endParaRPr lang="ru-RU" sz="5400" cap="none" spc="0" dirty="0">
              <a:ln w="31550" cmpd="sng">
                <a:solidFill>
                  <a:schemeClr val="tx1"/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358" y="228600"/>
            <a:ext cx="8707642" cy="233910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Домашнее задание:</a:t>
            </a:r>
          </a:p>
          <a:p>
            <a:pPr algn="ctr"/>
            <a:endParaRPr lang="ru-RU" sz="3200" b="1" cap="none" spc="0" dirty="0" smtClean="0">
              <a:ln w="31550" cmpd="sng">
                <a:solidFill>
                  <a:schemeClr val="tx1"/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ru-RU" sz="5400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№970,№974, №977, №981</a:t>
            </a:r>
            <a:endParaRPr lang="ru-RU" sz="5400" cap="none" spc="0" dirty="0">
              <a:ln w="31550" cmpd="sng">
                <a:solidFill>
                  <a:schemeClr val="tx1"/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673" name="Picture 1" descr="C:\Documents and Settings\Сергей\Мои документы\Мои рисунки\персонажи\сову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3080247"/>
            <a:ext cx="3756025" cy="33586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3000" y="381000"/>
            <a:ext cx="7003392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Устная работа</a:t>
            </a:r>
            <a:endParaRPr lang="ru-RU" sz="8800" b="1" cap="none" spc="0" dirty="0">
              <a:ln w="31550" cmpd="sng">
                <a:solidFill>
                  <a:schemeClr val="tx1"/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828800"/>
            <a:ext cx="9144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arenR"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Вычислите: </a:t>
            </a:r>
          </a:p>
          <a:p>
            <a:pPr marL="742950" indent="-742950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  3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; 5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; 0,1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; (- 6)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; 1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23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; 0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; 0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743200"/>
            <a:ext cx="83058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) Назовите число, обратное   данному:    6;  1/7;  0;  </a:t>
            </a:r>
            <a:r>
              <a:rPr lang="ru-RU" sz="4400" dirty="0" smtClean="0"/>
              <a:t>х</a:t>
            </a:r>
            <a:r>
              <a:rPr lang="ru-RU" sz="4400" baseline="30000" dirty="0" smtClean="0"/>
              <a:t>2</a:t>
            </a:r>
            <a:r>
              <a:rPr lang="ru-RU" sz="4400" dirty="0" smtClean="0"/>
              <a:t>;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1/</a:t>
            </a:r>
            <a:r>
              <a:rPr lang="ru-RU" sz="4400" dirty="0" smtClean="0"/>
              <a:t>а</a:t>
            </a:r>
            <a:r>
              <a:rPr lang="ru-RU" sz="4400" baseline="30000" dirty="0" smtClean="0"/>
              <a:t>2</a:t>
            </a:r>
          </a:p>
          <a:p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3) №966 (устно)</a:t>
            </a: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Documents and Settings\Сергей\Мои документы\Мои рисунки\персонажи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35158" y="4724400"/>
            <a:ext cx="2308842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381000"/>
            <a:ext cx="880234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Проблемный вопрос: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1676400"/>
            <a:ext cx="8534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Число     10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-24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положительное или отрицательное?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90600" y="3505200"/>
            <a:ext cx="1905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6600" baseline="30000" dirty="0" smtClean="0">
                <a:latin typeface="Times New Roman" pitchFamily="18" charset="0"/>
                <a:cs typeface="Times New Roman" pitchFamily="18" charset="0"/>
              </a:rPr>
              <a:t>-24  </a:t>
            </a:r>
            <a:endParaRPr lang="ru-RU" sz="6600" dirty="0"/>
          </a:p>
        </p:txBody>
      </p:sp>
      <p:sp>
        <p:nvSpPr>
          <p:cNvPr id="5" name="TextBox 4"/>
          <p:cNvSpPr txBox="1"/>
          <p:nvPr/>
        </p:nvSpPr>
        <p:spPr>
          <a:xfrm>
            <a:off x="2819400" y="3505200"/>
            <a:ext cx="441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- ? 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Documents and Settings\Сергей\Мои документы\Мои рисунки\персонажи\Рисунок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2743200"/>
            <a:ext cx="4581525" cy="38205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27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57200" y="2133600"/>
            <a:ext cx="3160713" cy="3384550"/>
          </a:xfrm>
          <a:prstGeom prst="rect">
            <a:avLst/>
          </a:prstGeom>
          <a:solidFill>
            <a:schemeClr val="bg2"/>
          </a:solidFill>
        </p:spPr>
      </p:pic>
      <p:sp>
        <p:nvSpPr>
          <p:cNvPr id="3" name="Скругленная прямоугольная выноска 2"/>
          <p:cNvSpPr/>
          <p:nvPr/>
        </p:nvSpPr>
        <p:spPr>
          <a:xfrm>
            <a:off x="4191000" y="1066800"/>
            <a:ext cx="4648200" cy="1905000"/>
          </a:xfrm>
          <a:prstGeom prst="wedgeRoundRectCallout">
            <a:avLst>
              <a:gd name="adj1" fmla="val -81301"/>
              <a:gd name="adj2" fmla="val 56999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Georgia" pitchFamily="18" charset="0"/>
              </a:rPr>
              <a:t>Чтобы ответить на этот вопрос, выполни несколько заданий.</a:t>
            </a:r>
            <a:endParaRPr lang="ru-RU" sz="3200" dirty="0">
              <a:solidFill>
                <a:schemeClr val="tx1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ая прямоугольная выноска 1"/>
          <p:cNvSpPr/>
          <p:nvPr/>
        </p:nvSpPr>
        <p:spPr>
          <a:xfrm>
            <a:off x="2362200" y="228600"/>
            <a:ext cx="6477000" cy="2514600"/>
          </a:xfrm>
          <a:prstGeom prst="wedgeRoundRectCallout">
            <a:avLst>
              <a:gd name="adj1" fmla="val -37907"/>
              <a:gd name="adj2" fmla="val 78622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u="sng" dirty="0" smtClean="0">
                <a:solidFill>
                  <a:schemeClr val="tx1"/>
                </a:solidFill>
                <a:latin typeface="Georgia" pitchFamily="18" charset="0"/>
              </a:rPr>
              <a:t>Задание 1: </a:t>
            </a:r>
          </a:p>
          <a:p>
            <a:pPr algn="ctr"/>
            <a:r>
              <a:rPr lang="ru-RU" sz="4000" dirty="0" smtClean="0">
                <a:solidFill>
                  <a:schemeClr val="tx1"/>
                </a:solidFill>
                <a:latin typeface="Georgia" pitchFamily="18" charset="0"/>
              </a:rPr>
              <a:t>Выявите закономерность и продолжите ряд чисел:</a:t>
            </a:r>
          </a:p>
          <a:p>
            <a:pPr algn="ctr"/>
            <a:r>
              <a:rPr lang="ru-RU" sz="4000" dirty="0" smtClean="0">
                <a:solidFill>
                  <a:schemeClr val="tx1"/>
                </a:solidFill>
                <a:latin typeface="Georgia" pitchFamily="18" charset="0"/>
              </a:rPr>
              <a:t>1000, 100, 10, …</a:t>
            </a:r>
            <a:endParaRPr lang="ru-RU" sz="4000" dirty="0">
              <a:solidFill>
                <a:schemeClr val="tx1"/>
              </a:solidFill>
              <a:latin typeface="Georgia" pitchFamily="18" charset="0"/>
            </a:endParaRPr>
          </a:p>
        </p:txBody>
      </p:sp>
      <p:pic>
        <p:nvPicPr>
          <p:cNvPr id="4" name="Picture 8" descr="27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3473450"/>
            <a:ext cx="3160713" cy="3384550"/>
          </a:xfrm>
          <a:prstGeom prst="rect">
            <a:avLst/>
          </a:prstGeom>
          <a:solidFill>
            <a:schemeClr val="bg2"/>
          </a:solidFill>
        </p:spPr>
      </p:pic>
      <p:sp>
        <p:nvSpPr>
          <p:cNvPr id="5" name="Блок-схема: процесс 4">
            <a:hlinkClick r:id="rId3" action="ppaction://hlinksldjump"/>
          </p:cNvPr>
          <p:cNvSpPr/>
          <p:nvPr/>
        </p:nvSpPr>
        <p:spPr>
          <a:xfrm>
            <a:off x="5943600" y="5715000"/>
            <a:ext cx="2590800" cy="762000"/>
          </a:xfrm>
          <a:prstGeom prst="flowChartProcess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u="sng" dirty="0" smtClean="0">
                <a:solidFill>
                  <a:schemeClr val="tx1"/>
                </a:solidFill>
                <a:latin typeface="Georgia" pitchFamily="18" charset="0"/>
              </a:rPr>
              <a:t>Проверь себя!</a:t>
            </a:r>
            <a:endParaRPr lang="ru-RU" sz="2800" u="sng" dirty="0">
              <a:solidFill>
                <a:schemeClr val="tx1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27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876800" y="3276600"/>
            <a:ext cx="3160713" cy="3384550"/>
          </a:xfrm>
          <a:prstGeom prst="rect">
            <a:avLst/>
          </a:prstGeom>
          <a:solidFill>
            <a:schemeClr val="bg2"/>
          </a:solidFill>
        </p:spPr>
      </p:pic>
      <p:sp>
        <p:nvSpPr>
          <p:cNvPr id="3" name="Скругленная прямоугольная выноска 2"/>
          <p:cNvSpPr/>
          <p:nvPr/>
        </p:nvSpPr>
        <p:spPr>
          <a:xfrm>
            <a:off x="304800" y="228600"/>
            <a:ext cx="8686800" cy="2895600"/>
          </a:xfrm>
          <a:prstGeom prst="wedgeRoundRectCallout">
            <a:avLst>
              <a:gd name="adj1" fmla="val -724"/>
              <a:gd name="adj2" fmla="val 77095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u="sng" dirty="0" smtClean="0">
                <a:solidFill>
                  <a:schemeClr val="tx1"/>
                </a:solidFill>
                <a:latin typeface="Georgia" pitchFamily="18" charset="0"/>
              </a:rPr>
              <a:t>Задание 2: </a:t>
            </a:r>
          </a:p>
          <a:p>
            <a:r>
              <a:rPr lang="ru-RU" sz="4000" dirty="0" smtClean="0">
                <a:solidFill>
                  <a:schemeClr val="tx1"/>
                </a:solidFill>
                <a:latin typeface="Georgia" pitchFamily="18" charset="0"/>
              </a:rPr>
              <a:t>Представьте каждое число в виде степени 10:</a:t>
            </a:r>
          </a:p>
          <a:p>
            <a:pPr>
              <a:tabLst>
                <a:tab pos="88900" algn="l"/>
              </a:tabLst>
            </a:pPr>
            <a:r>
              <a:rPr lang="ru-RU" sz="4000" dirty="0" smtClean="0">
                <a:solidFill>
                  <a:schemeClr val="tx1"/>
                </a:solidFill>
                <a:latin typeface="Georgia" pitchFamily="18" charset="0"/>
              </a:rPr>
              <a:t>1000, 100, 10, 1, 1/10, 1/100, 1/1000</a:t>
            </a:r>
            <a:endParaRPr lang="ru-RU" sz="4000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4" name="Блок-схема: процесс 3"/>
          <p:cNvSpPr/>
          <p:nvPr/>
        </p:nvSpPr>
        <p:spPr>
          <a:xfrm>
            <a:off x="381000" y="5867400"/>
            <a:ext cx="2590800" cy="762000"/>
          </a:xfrm>
          <a:prstGeom prst="flowChartProcess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u="sng" dirty="0" smtClean="0">
                <a:solidFill>
                  <a:schemeClr val="tx1"/>
                </a:solidFill>
                <a:latin typeface="Georgia" pitchFamily="18" charset="0"/>
              </a:rPr>
              <a:t>Проверь себя!</a:t>
            </a:r>
            <a:endParaRPr lang="ru-RU" sz="2800" u="sng" dirty="0">
              <a:solidFill>
                <a:schemeClr val="tx1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09600"/>
            <a:ext cx="949330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u="sng" dirty="0" smtClean="0">
                <a:latin typeface="Times New Roman" pitchFamily="18" charset="0"/>
                <a:cs typeface="Times New Roman" pitchFamily="18" charset="0"/>
              </a:rPr>
              <a:t>Задание 1:</a:t>
            </a:r>
          </a:p>
          <a:p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1000, 100, 10, 1, 1/10, 1/100, 1/1000 … </a:t>
            </a:r>
          </a:p>
          <a:p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u="sng" dirty="0" smtClean="0">
                <a:latin typeface="Times New Roman" pitchFamily="18" charset="0"/>
                <a:cs typeface="Times New Roman" pitchFamily="18" charset="0"/>
              </a:rPr>
              <a:t>Задание 2:</a:t>
            </a:r>
          </a:p>
          <a:p>
            <a:endParaRPr lang="ru-RU" sz="4400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Управляющая кнопка: домой 2">
            <a:hlinkClick r:id="" action="ppaction://hlinkshowjump?jump=previousslide" highlightClick="1"/>
          </p:cNvPr>
          <p:cNvSpPr/>
          <p:nvPr/>
        </p:nvSpPr>
        <p:spPr>
          <a:xfrm>
            <a:off x="8077200" y="2286000"/>
            <a:ext cx="838200" cy="838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3886200"/>
            <a:ext cx="47244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</a:t>
            </a:r>
            <a:r>
              <a:rPr kumimoji="0" lang="ru-RU" sz="4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10</a:t>
            </a:r>
            <a:r>
              <a:rPr kumimoji="0" lang="ru-RU" sz="4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10</a:t>
            </a:r>
            <a:r>
              <a:rPr kumimoji="0" lang="ru-RU" sz="4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10</a:t>
            </a:r>
            <a:r>
              <a:rPr kumimoji="0" lang="ru-RU" sz="4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lum bright="-41000" contrast="65000"/>
          </a:blip>
          <a:srcRect/>
          <a:stretch>
            <a:fillRect/>
          </a:stretch>
        </p:blipFill>
        <p:spPr bwMode="auto">
          <a:xfrm>
            <a:off x="4267200" y="3733801"/>
            <a:ext cx="2971800" cy="1066800"/>
          </a:xfrm>
          <a:prstGeom prst="rect">
            <a:avLst/>
          </a:prstGeom>
          <a:noFill/>
        </p:spPr>
      </p:pic>
      <p:sp>
        <p:nvSpPr>
          <p:cNvPr id="6" name="Блок-схема: процесс 5"/>
          <p:cNvSpPr/>
          <p:nvPr/>
        </p:nvSpPr>
        <p:spPr>
          <a:xfrm>
            <a:off x="0" y="3657600"/>
            <a:ext cx="7543800" cy="12192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омой 7">
            <a:hlinkClick r:id="rId3" action="ppaction://hlinksldjump" highlightClick="1"/>
          </p:cNvPr>
          <p:cNvSpPr/>
          <p:nvPr/>
        </p:nvSpPr>
        <p:spPr>
          <a:xfrm>
            <a:off x="8077200" y="5638800"/>
            <a:ext cx="838200" cy="9144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70000" contrast="-28000"/>
          </a:blip>
          <a:srcRect/>
          <a:stretch>
            <a:fillRect/>
          </a:stretch>
        </p:blipFill>
        <p:spPr bwMode="auto">
          <a:xfrm>
            <a:off x="609600" y="1219200"/>
            <a:ext cx="6512983" cy="1295400"/>
          </a:xfrm>
          <a:prstGeom prst="rect">
            <a:avLst/>
          </a:prstGeom>
          <a:noFill/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3200400"/>
            <a:ext cx="89154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 10</a:t>
            </a:r>
            <a:r>
              <a:rPr kumimoji="0" lang="ru-RU" sz="4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-3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10</a:t>
            </a:r>
            <a:r>
              <a:rPr kumimoji="0" lang="ru-RU" sz="4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-2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10</a:t>
            </a:r>
            <a:r>
              <a:rPr kumimoji="0" lang="ru-RU" sz="4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-1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10</a:t>
            </a:r>
            <a:r>
              <a:rPr kumimoji="0" lang="ru-RU" sz="4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10</a:t>
            </a:r>
            <a:r>
              <a:rPr kumimoji="0" lang="ru-RU" sz="4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10</a:t>
            </a:r>
            <a:r>
              <a:rPr kumimoji="0" lang="ru-RU" sz="4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10</a:t>
            </a:r>
            <a:r>
              <a:rPr kumimoji="0" lang="ru-RU" sz="4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50000" contrast="-21000"/>
          </a:blip>
          <a:srcRect/>
          <a:stretch>
            <a:fillRect/>
          </a:stretch>
        </p:blipFill>
        <p:spPr bwMode="auto">
          <a:xfrm>
            <a:off x="685800" y="1828800"/>
            <a:ext cx="3124200" cy="1849855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3886200" y="2133600"/>
            <a:ext cx="525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5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где а ≠ 0, </a:t>
            </a:r>
            <a:r>
              <a:rPr lang="en-AU" sz="54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AU" sz="5400" dirty="0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7924800" y="2133600"/>
            <a:ext cx="9906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A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</a:t>
            </a:r>
            <a:r>
              <a:rPr kumimoji="0" lang="en-AU" sz="5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endParaRPr kumimoji="0" lang="en-A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762000" y="4572000"/>
            <a:ext cx="6874895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en-AU" sz="5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en-A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 имеет смысла при </a:t>
            </a:r>
            <a:endParaRPr kumimoji="0" lang="en-A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4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отрицательном значении </a:t>
            </a:r>
            <a:r>
              <a:rPr kumimoji="0" lang="en-A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endParaRPr kumimoji="0" lang="en-A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313</Words>
  <Application>Microsoft Office PowerPoint</Application>
  <PresentationFormat>Экран (4:3)</PresentationFormat>
  <Paragraphs>69</Paragraphs>
  <Slides>17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Georgia</vt:lpstr>
      <vt:lpstr>Symbol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Пользователь</cp:lastModifiedBy>
  <cp:revision>18</cp:revision>
  <dcterms:modified xsi:type="dcterms:W3CDTF">2020-03-27T06:51:31Z</dcterms:modified>
</cp:coreProperties>
</file>