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A26810-B5B6-4BD5-84A8-D3BA6089EA24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83F21D-E171-4000-B5D3-8F32A020B5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472" y="2708920"/>
            <a:ext cx="82285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/>
              <a:t>Русские поэты ХХ века о </a:t>
            </a:r>
            <a:r>
              <a:rPr lang="ru-RU" sz="4000" b="1" dirty="0" smtClean="0"/>
              <a:t>России</a:t>
            </a:r>
          </a:p>
          <a:p>
            <a:pPr algn="r"/>
            <a:r>
              <a:rPr lang="ru-RU" sz="4000" b="1" dirty="0" smtClean="0"/>
              <a:t>(2 урока)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0084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Kcy;&amp;acy;&amp;jcy;&amp;scy;&amp;ycy;&amp;ncy; &amp;Kcy;&amp;ucy;&amp;lcy;&amp;icy;&amp;iecy;&amp;vcy;. &amp;Vcy;&amp;icy;&amp;kcy;&amp;icy;&amp;pcy;&amp;iecy;&amp;dcy;&amp;icy;&amp;yacy;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88" y="188640"/>
            <a:ext cx="2687191" cy="39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39" y="4221088"/>
            <a:ext cx="4099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Кайсы́н</a:t>
            </a:r>
            <a:r>
              <a:rPr lang="ru-RU" b="1" dirty="0" smtClean="0"/>
              <a:t> </a:t>
            </a:r>
            <a:r>
              <a:rPr lang="ru-RU" b="1" dirty="0" err="1" smtClean="0"/>
              <a:t>Шува́евич</a:t>
            </a:r>
            <a:r>
              <a:rPr lang="ru-RU" b="1" dirty="0" smtClean="0"/>
              <a:t> </a:t>
            </a:r>
            <a:r>
              <a:rPr lang="ru-RU" b="1" dirty="0" err="1" smtClean="0"/>
              <a:t>Кули́ев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(1917—1985)</a:t>
            </a:r>
          </a:p>
          <a:p>
            <a:pPr algn="ctr"/>
            <a:r>
              <a:rPr lang="ru-RU" dirty="0" smtClean="0"/>
              <a:t> — советский балкарский поэт и прозаик. Лауреат Ленинской премии (1990 — посмертно), Государственной премии СССР (1974) и Государственной премии РСФСР имени Горького (1967).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573016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Родная природа – это источник духовных сил, питающий человека в трудную минуту.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Мужество, трудолюбие, бережное отношение к родному языку – качества настоящего патриота.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5297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9330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Расу́л</a:t>
            </a:r>
            <a:r>
              <a:rPr lang="ru-RU" b="1" dirty="0" smtClean="0"/>
              <a:t> </a:t>
            </a:r>
            <a:r>
              <a:rPr lang="ru-RU" b="1" dirty="0" err="1" smtClean="0"/>
              <a:t>Гамза́тович</a:t>
            </a:r>
            <a:r>
              <a:rPr lang="ru-RU" b="1" dirty="0" smtClean="0"/>
              <a:t> </a:t>
            </a:r>
            <a:r>
              <a:rPr lang="ru-RU" b="1" dirty="0" err="1" smtClean="0"/>
              <a:t>Гамза́тов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(1923 —2003)</a:t>
            </a:r>
          </a:p>
          <a:p>
            <a:pPr algn="ctr"/>
            <a:r>
              <a:rPr lang="ru-RU" dirty="0" smtClean="0"/>
              <a:t> — советский и российский поэт, прозаик, переводчик, публицист и политический деятель. Народный поэт Дагестанской АССР (1959). Герой Социалистического Труда (1974). Лауреат Ленинской (1963) и Сталинской премии третьей степени (1952).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501008"/>
            <a:ext cx="3883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Мудрость, верность традициям, самоотверженность, готовность к подвигу во имя чести, любви и дружбы определяет духовный облик народа Дагестана.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0" y="186284"/>
            <a:ext cx="2979538" cy="36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62337" y="3937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Андре́й</a:t>
            </a:r>
            <a:r>
              <a:rPr lang="ru-RU" b="1" dirty="0" smtClean="0"/>
              <a:t> </a:t>
            </a:r>
            <a:r>
              <a:rPr lang="ru-RU" b="1" dirty="0" err="1" smtClean="0"/>
              <a:t>Андре́евич</a:t>
            </a:r>
            <a:r>
              <a:rPr lang="ru-RU" b="1" dirty="0" smtClean="0"/>
              <a:t> </a:t>
            </a:r>
            <a:r>
              <a:rPr lang="ru-RU" b="1" dirty="0" err="1" smtClean="0"/>
              <a:t>Вознесе́нский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(1933  — 2010) </a:t>
            </a:r>
          </a:p>
          <a:p>
            <a:pPr algn="ctr"/>
            <a:r>
              <a:rPr lang="ru-RU" dirty="0" smtClean="0"/>
              <a:t>— советский и российский поэт, публицист, художник и архитектор. Лауреат Государственной премии СССР (1978) и Премии Правительства РФ (2010, посмертно). Один из известнейших поэтов середины XX века,  шестидесятников. Также известен как поэт-песенник.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12238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Муромский сруб как символ родных мест приобретает метафорическое значение. Это поэзия, признанная восстановить гармонию человека и вселенной.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24036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22920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Андре́й</a:t>
            </a:r>
            <a:r>
              <a:rPr lang="ru-RU" b="1" dirty="0" smtClean="0"/>
              <a:t> </a:t>
            </a:r>
            <a:r>
              <a:rPr lang="ru-RU" b="1" dirty="0" err="1" smtClean="0"/>
              <a:t>Дми́триевич</a:t>
            </a:r>
            <a:r>
              <a:rPr lang="ru-RU" b="1" dirty="0" smtClean="0"/>
              <a:t> </a:t>
            </a:r>
            <a:r>
              <a:rPr lang="ru-RU" b="1" dirty="0" err="1" smtClean="0"/>
              <a:t>Деме́нтьев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(род. 1928) </a:t>
            </a:r>
          </a:p>
          <a:p>
            <a:pPr algn="ctr"/>
            <a:r>
              <a:rPr lang="ru-RU" dirty="0" smtClean="0"/>
              <a:t>— русский поэт. Лауреат Государственной премии СССР (1985</a:t>
            </a:r>
            <a:r>
              <a:rPr lang="en-US" dirty="0" smtClean="0"/>
              <a:t>-2018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98358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</a:rPr>
              <a:t>Человек ощущает кровную связь с родными местами, черпает силы из неиссякаемого источника любви к родине.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 </a:t>
            </a:r>
            <a:r>
              <a:rPr lang="ru-RU" sz="4000" b="1" dirty="0"/>
              <a:t>С</a:t>
            </a:r>
            <a:r>
              <a:rPr lang="ru-RU" sz="4000" b="1" dirty="0" smtClean="0"/>
              <a:t>тихотворения</a:t>
            </a:r>
          </a:p>
          <a:p>
            <a:pPr algn="ctr"/>
            <a:r>
              <a:rPr lang="ru-RU" sz="4000" b="1" dirty="0"/>
              <a:t>э</a:t>
            </a:r>
            <a:r>
              <a:rPr lang="ru-RU" sz="4000" b="1" dirty="0" smtClean="0"/>
              <a:t>тих поэтов объединяет. 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/>
            <a:r>
              <a:rPr lang="ru-RU" sz="3200" i="1" dirty="0" smtClean="0">
                <a:solidFill>
                  <a:srgbClr val="7030A0"/>
                </a:solidFill>
              </a:rPr>
              <a:t>Общность стихотворений проявляется в стремлении лирических героев сохранить внутреннее единство с родиной, ее народом, родной природой. </a:t>
            </a:r>
          </a:p>
          <a:p>
            <a:pPr indent="715963"/>
            <a:r>
              <a:rPr lang="ru-RU" sz="3200" i="1" dirty="0" smtClean="0">
                <a:solidFill>
                  <a:srgbClr val="7030A0"/>
                </a:solidFill>
              </a:rPr>
              <a:t>Быть верным родному дому и памяти предков обеспечивает любовь к ним, связь времён и продолжение жизни.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46" y="1556792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Домашнее задание:</a:t>
            </a:r>
          </a:p>
          <a:p>
            <a:pPr algn="ctr"/>
            <a:endParaRPr lang="ru-RU" sz="3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800" dirty="0" smtClean="0"/>
              <a:t>Выразительное чтение </a:t>
            </a:r>
            <a:r>
              <a:rPr lang="ru-RU" sz="2800" dirty="0" smtClean="0"/>
              <a:t>стихотворений поэтов: Расула Гамзатова </a:t>
            </a:r>
            <a:r>
              <a:rPr lang="ru-RU" sz="2800" dirty="0">
                <a:solidFill>
                  <a:prstClr val="black"/>
                </a:solidFill>
              </a:rPr>
              <a:t>«Мой Дагестан</a:t>
            </a:r>
            <a:r>
              <a:rPr lang="ru-RU" sz="2800" dirty="0" smtClean="0">
                <a:solidFill>
                  <a:prstClr val="black"/>
                </a:solidFill>
              </a:rPr>
              <a:t>», А.Д. Дементьева </a:t>
            </a:r>
            <a:r>
              <a:rPr lang="ru-RU" sz="2800" dirty="0">
                <a:solidFill>
                  <a:prstClr val="black"/>
                </a:solidFill>
              </a:rPr>
              <a:t>«Волга</a:t>
            </a:r>
            <a:r>
              <a:rPr lang="ru-RU" sz="2800" dirty="0" smtClean="0">
                <a:solidFill>
                  <a:prstClr val="black"/>
                </a:solidFill>
              </a:rPr>
              <a:t>», А.Я. Яшина «</a:t>
            </a:r>
            <a:r>
              <a:rPr lang="ru-RU" sz="2800" dirty="0">
                <a:solidFill>
                  <a:prstClr val="black"/>
                </a:solidFill>
              </a:rPr>
              <a:t>Не разлучился ль ходить за плугом?...»</a:t>
            </a:r>
          </a:p>
          <a:p>
            <a:r>
              <a:rPr lang="ru-RU" sz="2800" dirty="0" smtClean="0">
                <a:solidFill>
                  <a:prstClr val="black"/>
                </a:solidFill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31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38561" cy="442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4653136"/>
            <a:ext cx="3210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/>
              <a:t>Габдулла Мухамедгари́фович Тукай</a:t>
            </a:r>
            <a:r>
              <a:rPr lang="ru-RU" b="1" dirty="0" smtClean="0"/>
              <a:t> (1886-1913)</a:t>
            </a:r>
          </a:p>
          <a:p>
            <a:pPr algn="ctr"/>
            <a:r>
              <a:rPr lang="ru-RU" dirty="0" smtClean="0"/>
              <a:t>-  татарский народный поэт, литературный критик, публицист, общественный деятель и переводчик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573016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</a:rPr>
              <a:t>В памяти и творчестве поэта живёт любовь к родной земле и ее простым чистосердечным людям.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5" y="136299"/>
            <a:ext cx="3169890" cy="448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4725144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А́нна</a:t>
            </a:r>
            <a:r>
              <a:rPr lang="ru-RU" b="1" dirty="0" smtClean="0"/>
              <a:t> </a:t>
            </a:r>
            <a:r>
              <a:rPr lang="ru-RU" b="1" dirty="0" err="1" smtClean="0"/>
              <a:t>Андре́евна</a:t>
            </a:r>
            <a:r>
              <a:rPr lang="ru-RU" b="1" dirty="0" smtClean="0"/>
              <a:t> </a:t>
            </a:r>
            <a:r>
              <a:rPr lang="ru-RU" b="1" dirty="0" err="1" smtClean="0"/>
              <a:t>Ахма́това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(в девичестве — </a:t>
            </a:r>
            <a:r>
              <a:rPr lang="ru-RU" b="1" dirty="0" err="1" smtClean="0"/>
              <a:t>Гóренко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(1889-1966)</a:t>
            </a:r>
          </a:p>
          <a:p>
            <a:pPr algn="ctr"/>
            <a:r>
              <a:rPr lang="ru-RU" b="1" dirty="0" smtClean="0"/>
              <a:t> </a:t>
            </a:r>
            <a:r>
              <a:rPr lang="ru-RU" dirty="0" smtClean="0"/>
              <a:t>- русская поэтесса, переводчица и литературовед, одна из наиболее значимых фигур русской литературы XX века.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860997"/>
            <a:ext cx="4572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i="1" dirty="0" smtClean="0">
                <a:solidFill>
                  <a:srgbClr val="7030A0"/>
                </a:solidFill>
              </a:rPr>
              <a:t>Стойкость, мужество, достоинство, верность – ответ на искушение и на исторический вопрос о судьбе России. «Горестным обстоятельствам» противостоит русский национальный характер, непобедимый «скорбный дух».</a:t>
            </a:r>
            <a:endParaRPr lang="ru-RU" sz="23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5207"/>
            <a:ext cx="35520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293096"/>
            <a:ext cx="3923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Мари́на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Ива́новна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Цвета́ева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/>
              <a:t>(1892 — 1941)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dirty="0" smtClean="0"/>
              <a:t>— русская поэтесса, прозаик, переводчица, один из крупнейших поэтов XX века.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284984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</a:rPr>
              <a:t>Судьба человека тесно связана с судьбой страны. Нарушение этой связи приносит гибель.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240360" cy="487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011552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И́горь</a:t>
            </a:r>
            <a:r>
              <a:rPr lang="ru-RU" b="1" dirty="0" smtClean="0"/>
              <a:t> </a:t>
            </a:r>
            <a:r>
              <a:rPr lang="ru-RU" b="1" dirty="0" err="1" smtClean="0"/>
              <a:t>Северя́нин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(настоящее имя — </a:t>
            </a:r>
            <a:r>
              <a:rPr lang="ru-RU" b="1" dirty="0" err="1" smtClean="0"/>
              <a:t>И́горь</a:t>
            </a:r>
            <a:r>
              <a:rPr lang="ru-RU" b="1" dirty="0" smtClean="0"/>
              <a:t> </a:t>
            </a:r>
            <a:r>
              <a:rPr lang="ru-RU" b="1" dirty="0" err="1" smtClean="0"/>
              <a:t>Васи́льевич</a:t>
            </a:r>
            <a:r>
              <a:rPr lang="ru-RU" b="1" dirty="0" smtClean="0"/>
              <a:t> Лотарёв) </a:t>
            </a:r>
          </a:p>
          <a:p>
            <a:pPr algn="ctr"/>
            <a:r>
              <a:rPr lang="ru-RU" b="1" dirty="0" smtClean="0"/>
              <a:t>(1887 —1941)</a:t>
            </a:r>
          </a:p>
          <a:p>
            <a:pPr algn="ctr"/>
            <a:r>
              <a:rPr lang="ru-RU" b="1" dirty="0" smtClean="0"/>
              <a:t> </a:t>
            </a:r>
            <a:r>
              <a:rPr lang="ru-RU" dirty="0" smtClean="0"/>
              <a:t>— русский поэт «Серебряного века».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361251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Россия – храм, весна, мать, любовь, бессмертие.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7"/>
            <a:ext cx="3331840" cy="533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9544" y="5733256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Никола́й</a:t>
            </a:r>
            <a:r>
              <a:rPr lang="ru-RU" b="1" dirty="0" smtClean="0"/>
              <a:t> </a:t>
            </a:r>
            <a:r>
              <a:rPr lang="ru-RU" b="1" dirty="0" err="1" smtClean="0"/>
              <a:t>Миха́йлович</a:t>
            </a:r>
            <a:r>
              <a:rPr lang="ru-RU" b="1" dirty="0" smtClean="0"/>
              <a:t> </a:t>
            </a:r>
            <a:r>
              <a:rPr lang="ru-RU" b="1" dirty="0" err="1" smtClean="0"/>
              <a:t>Рубцо́в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(1936 —1971) </a:t>
            </a:r>
          </a:p>
          <a:p>
            <a:pPr algn="ctr"/>
            <a:r>
              <a:rPr lang="ru-RU" dirty="0" smtClean="0"/>
              <a:t>— русский лирический поэт.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315" y="3284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</a:rPr>
              <a:t>Свет объединяет, сливает воедино мир и человеческую душу, стирает границу между ними.</a:t>
            </a:r>
            <a:endParaRPr lang="ru-RU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85184"/>
            <a:ext cx="4161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Яросла́в</a:t>
            </a:r>
            <a:r>
              <a:rPr lang="ru-RU" b="1" dirty="0" smtClean="0"/>
              <a:t> </a:t>
            </a:r>
            <a:r>
              <a:rPr lang="ru-RU" b="1" dirty="0" err="1" smtClean="0"/>
              <a:t>Васи́льевич</a:t>
            </a:r>
            <a:r>
              <a:rPr lang="ru-RU" b="1" dirty="0" smtClean="0"/>
              <a:t> </a:t>
            </a:r>
            <a:r>
              <a:rPr lang="ru-RU" b="1" dirty="0" err="1" smtClean="0"/>
              <a:t>Смеляко́в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(1913—1972)</a:t>
            </a:r>
          </a:p>
          <a:p>
            <a:pPr algn="ctr"/>
            <a:r>
              <a:rPr lang="ru-RU" dirty="0" smtClean="0"/>
              <a:t> — русский советский поэт, критик, переводчик. Лауреат Государственной премии СССР (1967).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450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2554" y="299695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Прошлое и настоящее тесно связаны в сознании лирического героя, стремящегося осознать закономерности исторического процесса.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Fcy;&amp;acy;&amp;tcy;&amp;softcy;&amp;yacy;&amp;ncy;&amp;ocy;&amp;v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45" y="116632"/>
            <a:ext cx="3114278" cy="45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Алексе́й</a:t>
            </a:r>
            <a:r>
              <a:rPr lang="ru-RU" b="1" dirty="0" smtClean="0"/>
              <a:t> </a:t>
            </a:r>
            <a:r>
              <a:rPr lang="ru-RU" b="1" dirty="0" err="1" smtClean="0"/>
              <a:t>Ива́нович</a:t>
            </a:r>
            <a:r>
              <a:rPr lang="ru-RU" b="1" dirty="0" smtClean="0"/>
              <a:t> </a:t>
            </a:r>
            <a:r>
              <a:rPr lang="ru-RU" b="1" dirty="0" err="1" smtClean="0"/>
              <a:t>Фатья́нов</a:t>
            </a:r>
            <a:endParaRPr lang="ru-RU" b="1" dirty="0" smtClean="0"/>
          </a:p>
          <a:p>
            <a:pPr algn="ctr"/>
            <a:r>
              <a:rPr lang="ru-RU" b="1" dirty="0" smtClean="0"/>
              <a:t> (1919 — 1959) </a:t>
            </a:r>
          </a:p>
          <a:p>
            <a:pPr algn="ctr"/>
            <a:r>
              <a:rPr lang="ru-RU" dirty="0" smtClean="0"/>
              <a:t>— советский русский поэт, автор многих популярных в 1940—1970-х годах песен (на музыку Василия Соловьёва-Седого, Бориса Мокроусова, Матвея </a:t>
            </a:r>
            <a:r>
              <a:rPr lang="ru-RU" dirty="0" err="1" smtClean="0"/>
              <a:t>Блантера</a:t>
            </a:r>
            <a:r>
              <a:rPr lang="ru-RU" dirty="0" smtClean="0"/>
              <a:t> и других композиторов)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7030A0"/>
                </a:solidFill>
              </a:rPr>
              <a:t>В самых тяжелых испытаниях человек бережно хранит в душе образ родины, родной природы, родных людей.</a:t>
            </a:r>
            <a:endParaRPr lang="ru-RU" sz="3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384376" cy="50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73" y="51450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Алекса́ндр</a:t>
            </a:r>
            <a:r>
              <a:rPr lang="ru-RU" b="1" dirty="0" smtClean="0"/>
              <a:t> </a:t>
            </a:r>
            <a:r>
              <a:rPr lang="ru-RU" b="1" dirty="0" err="1" smtClean="0"/>
              <a:t>Я́ковлевич</a:t>
            </a:r>
            <a:r>
              <a:rPr lang="ru-RU" b="1" dirty="0" smtClean="0"/>
              <a:t> </a:t>
            </a:r>
            <a:r>
              <a:rPr lang="ru-RU" b="1" dirty="0" err="1" smtClean="0"/>
              <a:t>Я́шин</a:t>
            </a:r>
            <a:r>
              <a:rPr lang="ru-RU" b="1" dirty="0" smtClean="0"/>
              <a:t> (настоящая фамилия — </a:t>
            </a:r>
            <a:r>
              <a:rPr lang="ru-RU" b="1" dirty="0" err="1" smtClean="0"/>
              <a:t>Попо́в</a:t>
            </a:r>
            <a:r>
              <a:rPr lang="ru-RU" b="1" dirty="0" smtClean="0"/>
              <a:t>) </a:t>
            </a:r>
          </a:p>
          <a:p>
            <a:pPr algn="ctr"/>
            <a:r>
              <a:rPr lang="ru-RU" b="1" dirty="0" smtClean="0"/>
              <a:t>(1913—1968) </a:t>
            </a:r>
          </a:p>
          <a:p>
            <a:pPr algn="ctr"/>
            <a:r>
              <a:rPr lang="ru-RU" dirty="0" smtClean="0"/>
              <a:t>— русский советский прозаик и поэт. Лауреат Сталинской премии второй степени (1950).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28498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i="1" dirty="0" smtClean="0">
                <a:solidFill>
                  <a:srgbClr val="7030A0"/>
                </a:solidFill>
              </a:rPr>
              <a:t>Вопрос, звучащий в стихотворении, - это приказ самому себе не отрываться от родных корней, не забывать о «малой родине».</a:t>
            </a:r>
            <a:endParaRPr lang="ru-RU" sz="3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675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13</cp:revision>
  <dcterms:created xsi:type="dcterms:W3CDTF">2017-04-19T17:30:08Z</dcterms:created>
  <dcterms:modified xsi:type="dcterms:W3CDTF">2020-05-07T19:05:27Z</dcterms:modified>
</cp:coreProperties>
</file>