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0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D2DE0-FA8D-4F39-AB04-9CEE3911D9EA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A44CE5-6F01-4DF0-8748-5712F5E6DF0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A44CE5-6F01-4DF0-8748-5712F5E6DF0D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F0737-318C-44C0-A8BC-DE51FBA93E71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C91A7-6CF6-4625-81B3-A1B4B733F7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F0737-318C-44C0-A8BC-DE51FBA93E71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C91A7-6CF6-4625-81B3-A1B4B733F7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F0737-318C-44C0-A8BC-DE51FBA93E71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C91A7-6CF6-4625-81B3-A1B4B733F7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F0737-318C-44C0-A8BC-DE51FBA93E71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C91A7-6CF6-4625-81B3-A1B4B733F7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F0737-318C-44C0-A8BC-DE51FBA93E71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C91A7-6CF6-4625-81B3-A1B4B733F7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F0737-318C-44C0-A8BC-DE51FBA93E71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C91A7-6CF6-4625-81B3-A1B4B733F7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F0737-318C-44C0-A8BC-DE51FBA93E71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C91A7-6CF6-4625-81B3-A1B4B733F7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F0737-318C-44C0-A8BC-DE51FBA93E71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C91A7-6CF6-4625-81B3-A1B4B733F7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F0737-318C-44C0-A8BC-DE51FBA93E71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C91A7-6CF6-4625-81B3-A1B4B733F7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F0737-318C-44C0-A8BC-DE51FBA93E71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C91A7-6CF6-4625-81B3-A1B4B733F7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F0737-318C-44C0-A8BC-DE51FBA93E71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C91A7-6CF6-4625-81B3-A1B4B733F7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FF0737-318C-44C0-A8BC-DE51FBA93E71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C91A7-6CF6-4625-81B3-A1B4B733F7D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gif"/><Relationship Id="rId3" Type="http://schemas.openxmlformats.org/officeDocument/2006/relationships/image" Target="../media/image1.jpeg"/><Relationship Id="rId7" Type="http://schemas.openxmlformats.org/officeDocument/2006/relationships/hyperlink" Target="http://smiles.33b.ru/smile.103428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gif"/><Relationship Id="rId5" Type="http://schemas.openxmlformats.org/officeDocument/2006/relationships/hyperlink" Target="http://smiles.33b.ru/smile.79939.html" TargetMode="External"/><Relationship Id="rId4" Type="http://schemas.openxmlformats.org/officeDocument/2006/relationships/image" Target="../media/image11.gif"/><Relationship Id="rId9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71613"/>
            <a:ext cx="7772400" cy="2028838"/>
          </a:xfrm>
        </p:spPr>
        <p:txBody>
          <a:bodyPr>
            <a:normAutofit/>
          </a:bodyPr>
          <a:lstStyle/>
          <a:p>
            <a:r>
              <a:rPr lang="ru-RU" sz="4000" b="1" i="1" dirty="0" smtClean="0">
                <a:solidFill>
                  <a:schemeClr val="accent5">
                    <a:lumMod val="50000"/>
                  </a:schemeClr>
                </a:solidFill>
                <a:latin typeface="Bookman Old Style" pitchFamily="18" charset="0"/>
              </a:rPr>
              <a:t>«Инфляция и семейная экономика» </a:t>
            </a:r>
            <a:endParaRPr lang="ru-RU" sz="4000" b="1" i="1" dirty="0">
              <a:solidFill>
                <a:schemeClr val="accent5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357158" y="3786190"/>
            <a:ext cx="8572560" cy="2714644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Обществознание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8 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класс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286116" y="285728"/>
            <a:ext cx="5472122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i="1" dirty="0" smtClean="0">
                <a:solidFill>
                  <a:srgbClr val="7030A0"/>
                </a:solidFill>
                <a:latin typeface="Bookman Old Style" pitchFamily="18" charset="0"/>
              </a:rPr>
              <a:t>Закрепляем:</a:t>
            </a:r>
            <a:endParaRPr lang="ru-RU" b="1" i="1" dirty="0">
              <a:solidFill>
                <a:srgbClr val="7030A0"/>
              </a:solidFill>
              <a:latin typeface="Bookman Old Style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8258204" cy="900105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ru-RU" b="1" i="1" dirty="0" smtClean="0">
                <a:solidFill>
                  <a:srgbClr val="7030A0"/>
                </a:solidFill>
                <a:latin typeface="Georgia" pitchFamily="18" charset="0"/>
              </a:rPr>
              <a:t>2. Какие социальные группы несут потери от инфляции?</a:t>
            </a:r>
            <a:endParaRPr lang="ru-RU" b="1" i="1" dirty="0">
              <a:solidFill>
                <a:srgbClr val="7030A0"/>
              </a:solidFill>
              <a:latin typeface="Georgia" pitchFamily="18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500034" y="2571744"/>
            <a:ext cx="7643866" cy="364333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а)представители малого бизнеса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б)сотрудники коммерческого банка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в)государственные служащие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г)	собственники фирм, занимающихся добычей и пере­работкой природного сырья</a:t>
            </a:r>
          </a:p>
          <a:p>
            <a:pPr>
              <a:buNone/>
            </a:pPr>
            <a:r>
              <a:rPr lang="ru-RU" b="1" i="1" dirty="0" err="1" smtClean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д</a:t>
            </a: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)работники страховой компании</a:t>
            </a:r>
          </a:p>
          <a:p>
            <a:pPr>
              <a:buNone/>
            </a:pPr>
            <a:r>
              <a:rPr lang="ru-RU" i="1" dirty="0" smtClean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 </a:t>
            </a:r>
            <a:endParaRPr lang="ru-RU" i="1" dirty="0">
              <a:solidFill>
                <a:schemeClr val="accent5">
                  <a:lumMod val="50000"/>
                </a:schemeClr>
              </a:solidFill>
              <a:latin typeface="Georgia" pitchFamily="18" charset="0"/>
            </a:endParaRPr>
          </a:p>
        </p:txBody>
      </p:sp>
      <p:pic>
        <p:nvPicPr>
          <p:cNvPr id="4098" name="Picture 2" descr="Z:\мама\рабочий стол мама\Школа 2008-2011\Матер. по Презинтациям,АНИМАЦИЯ\Буквы и цифры\Другие\slovar2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7290" y="214290"/>
            <a:ext cx="1655903" cy="12916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Arial Black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571604" y="214290"/>
            <a:ext cx="6858048" cy="121443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Bookman Old Style" pitchFamily="18" charset="0"/>
              </a:rPr>
              <a:t>II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Bookman Old Style" pitchFamily="18" charset="0"/>
              </a:rPr>
              <a:t>. Формы сбережения граждан</a:t>
            </a:r>
            <a:endParaRPr lang="ru-RU" b="1" dirty="0">
              <a:solidFill>
                <a:schemeClr val="accent5">
                  <a:lumMod val="50000"/>
                </a:schemeClr>
              </a:solidFill>
              <a:latin typeface="Bookman Old Style" pitchFamily="18" charset="0"/>
            </a:endParaRPr>
          </a:p>
        </p:txBody>
      </p:sp>
      <p:pic>
        <p:nvPicPr>
          <p:cNvPr id="1026" name="Picture 2" descr="Z:\мама\рабочий стол мама\Школа 2008-2011\Матер. по Презинтациям,АНИМАЦИЯ\Деньги\money26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7224" y="1928802"/>
            <a:ext cx="1643074" cy="1614499"/>
          </a:xfrm>
          <a:prstGeom prst="rect">
            <a:avLst/>
          </a:prstGeom>
          <a:noFill/>
        </p:spPr>
      </p:pic>
      <p:pic>
        <p:nvPicPr>
          <p:cNvPr id="10" name="Picture 2" descr="Z:\мама\рабочий стол мама\Школа 2008-2011\Матер. по Презинтациям,АНИМАЦИЯ\Деньги\money26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7620" y="1928802"/>
            <a:ext cx="1643074" cy="1614499"/>
          </a:xfrm>
          <a:prstGeom prst="rect">
            <a:avLst/>
          </a:prstGeom>
          <a:noFill/>
        </p:spPr>
      </p:pic>
      <p:pic>
        <p:nvPicPr>
          <p:cNvPr id="12" name="Picture 2" descr="Z:\мама\рабочий стол мама\Школа 2008-2011\Матер. по Презинтациям,АНИМАЦИЯ\Деньги\money26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15140" y="2000240"/>
            <a:ext cx="1643074" cy="1614499"/>
          </a:xfrm>
          <a:prstGeom prst="rect">
            <a:avLst/>
          </a:prstGeom>
          <a:noFill/>
        </p:spPr>
      </p:pic>
      <p:sp>
        <p:nvSpPr>
          <p:cNvPr id="13" name="Выноска со стрелкой вверх 12"/>
          <p:cNvSpPr/>
          <p:nvPr/>
        </p:nvSpPr>
        <p:spPr>
          <a:xfrm>
            <a:off x="0" y="3643314"/>
            <a:ext cx="3000396" cy="2928958"/>
          </a:xfrm>
          <a:prstGeom prst="upArrow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rgbClr val="C00000"/>
                </a:solidFill>
                <a:latin typeface="Bookman Old Style" pitchFamily="18" charset="0"/>
              </a:rPr>
              <a:t>на покупку дорогостоящих товаров</a:t>
            </a:r>
            <a:endParaRPr lang="ru-RU" sz="2400" b="1" i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16" name="Выноска со стрелкой вверх 15"/>
          <p:cNvSpPr/>
          <p:nvPr/>
        </p:nvSpPr>
        <p:spPr>
          <a:xfrm>
            <a:off x="3357554" y="3643314"/>
            <a:ext cx="2366978" cy="2928958"/>
          </a:xfrm>
          <a:prstGeom prst="upArrowCallout">
            <a:avLst>
              <a:gd name="adj1" fmla="val 25000"/>
              <a:gd name="adj2" fmla="val 25000"/>
              <a:gd name="adj3" fmla="val 25000"/>
              <a:gd name="adj4" fmla="val 6497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rgbClr val="C00000"/>
                </a:solidFill>
                <a:latin typeface="Bookman Old Style" pitchFamily="18" charset="0"/>
              </a:rPr>
              <a:t>на образование</a:t>
            </a:r>
            <a:endParaRPr lang="ru-RU" sz="2400" b="1" i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20" name="Выноска со стрелкой вверх 19"/>
          <p:cNvSpPr/>
          <p:nvPr/>
        </p:nvSpPr>
        <p:spPr>
          <a:xfrm>
            <a:off x="6000760" y="3571876"/>
            <a:ext cx="3143240" cy="3000396"/>
          </a:xfrm>
          <a:prstGeom prst="upArrow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rgbClr val="C00000"/>
                </a:solidFill>
                <a:latin typeface="Bookman Old Style" pitchFamily="18" charset="0"/>
              </a:rPr>
              <a:t>на непредвиденные обстоятельства</a:t>
            </a:r>
            <a:endParaRPr lang="ru-RU" sz="2400" b="1" i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pic>
        <p:nvPicPr>
          <p:cNvPr id="21" name="Picture 28" descr="a59412c2ade379192386ce33a9df0dea">
            <a:hlinkClick r:id="rId5"/>
          </p:cNvPr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4348" y="1285860"/>
            <a:ext cx="2614005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24" descr="bbede0006c530d485ca772fc67e59d7f">
            <a:hlinkClick r:id="rId7"/>
          </p:cNvPr>
          <p:cNvPicPr>
            <a:picLocks noChangeAspect="1" noChangeArrowheads="1" noCrop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00430" y="1357298"/>
            <a:ext cx="2286016" cy="3000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500826" y="1500174"/>
            <a:ext cx="2214578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  <p:bldP spid="2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285728"/>
            <a:ext cx="5072098" cy="1143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Bookman Old Style" pitchFamily="18" charset="0"/>
              </a:rPr>
              <a:t>Виды сбережений:</a:t>
            </a:r>
            <a:endParaRPr lang="ru-RU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5829312" cy="452596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b="1" i="1" dirty="0" smtClean="0">
                <a:solidFill>
                  <a:srgbClr val="7030A0"/>
                </a:solidFill>
                <a:latin typeface="Georgia" pitchFamily="18" charset="0"/>
              </a:rPr>
              <a:t>вклады и депозиты в банках в рублях и валюте, в том числе на пластиковых картах;</a:t>
            </a:r>
          </a:p>
          <a:p>
            <a:pPr>
              <a:buFont typeface="Wingdings" pitchFamily="2" charset="2"/>
              <a:buChar char="Ø"/>
            </a:pPr>
            <a: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  <a:t>наличные деньги на руках у населения;</a:t>
            </a:r>
          </a:p>
          <a:p>
            <a:pPr>
              <a:buFont typeface="Wingdings" pitchFamily="2" charset="2"/>
              <a:buChar char="Ø"/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вложения населения в ценные бумаги;</a:t>
            </a:r>
          </a:p>
          <a:p>
            <a:pPr>
              <a:buFont typeface="Wingdings" pitchFamily="2" charset="2"/>
              <a:buChar char="Ø"/>
            </a:pPr>
            <a:r>
              <a:rPr lang="ru-RU" b="1" i="1" dirty="0" smtClean="0">
                <a:solidFill>
                  <a:srgbClr val="00B0F0"/>
                </a:solidFill>
                <a:latin typeface="Georgia" pitchFamily="18" charset="0"/>
              </a:rPr>
              <a:t>запасы средств населения в наличной валюте;</a:t>
            </a:r>
          </a:p>
          <a:p>
            <a:pPr>
              <a:buFont typeface="Wingdings" pitchFamily="2" charset="2"/>
              <a:buChar char="Ø"/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t>резерв страховых взносов населения.</a:t>
            </a:r>
            <a:endParaRPr lang="ru-RU" b="1" i="1" dirty="0">
              <a:solidFill>
                <a:schemeClr val="accent6">
                  <a:lumMod val="50000"/>
                </a:schemeClr>
              </a:solidFill>
              <a:latin typeface="Georgia" pitchFamily="18" charset="0"/>
            </a:endParaRPr>
          </a:p>
        </p:txBody>
      </p:sp>
      <p:pic>
        <p:nvPicPr>
          <p:cNvPr id="2050" name="Picture 2" descr="Z:\мама\рабочий стол мама\Школа 2008-2011\Матер. по Презинтациям,АНИМАЦИЯ\Деньги\money27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5429264"/>
            <a:ext cx="1857388" cy="1238259"/>
          </a:xfrm>
          <a:prstGeom prst="rect">
            <a:avLst/>
          </a:prstGeom>
          <a:noFill/>
        </p:spPr>
      </p:pic>
      <p:pic>
        <p:nvPicPr>
          <p:cNvPr id="6" name="Picture 2" descr="Z:\мама\рабочий стол мама\Школа 2008-2011\Матер. по Презинтациям,АНИМАЦИЯ\Деньги\money27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714488"/>
            <a:ext cx="1857388" cy="1238259"/>
          </a:xfrm>
          <a:prstGeom prst="rect">
            <a:avLst/>
          </a:prstGeom>
          <a:noFill/>
        </p:spPr>
      </p:pic>
      <p:pic>
        <p:nvPicPr>
          <p:cNvPr id="7" name="Picture 2" descr="Z:\мама\рабочий стол мама\Школа 2008-2011\Матер. по Презинтациям,АНИМАЦИЯ\Деньги\money27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86612" y="3429000"/>
            <a:ext cx="1857388" cy="1238259"/>
          </a:xfrm>
          <a:prstGeom prst="rect">
            <a:avLst/>
          </a:prstGeom>
          <a:noFill/>
        </p:spPr>
      </p:pic>
      <p:pic>
        <p:nvPicPr>
          <p:cNvPr id="8" name="Picture 2" descr="Z:\мама\рабочий стол мама\Школа 2008-2011\Матер. по Презинтациям,АНИМАЦИЯ\Деньги\money27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86612" y="2285992"/>
            <a:ext cx="1857388" cy="1238259"/>
          </a:xfrm>
          <a:prstGeom prst="rect">
            <a:avLst/>
          </a:prstGeom>
          <a:noFill/>
        </p:spPr>
      </p:pic>
      <p:pic>
        <p:nvPicPr>
          <p:cNvPr id="9" name="Picture 2" descr="Z:\мама\рабочий стол мама\Школа 2008-2011\Матер. по Презинтациям,АНИМАЦИЯ\Деньги\money27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72198" y="3500438"/>
            <a:ext cx="1857388" cy="1238259"/>
          </a:xfrm>
          <a:prstGeom prst="rect">
            <a:avLst/>
          </a:prstGeom>
          <a:noFill/>
        </p:spPr>
      </p:pic>
      <p:pic>
        <p:nvPicPr>
          <p:cNvPr id="10" name="Picture 2" descr="Z:\мама\рабочий стол мама\Школа 2008-2011\Матер. по Презинтациям,АНИМАЦИЯ\Деньги\money27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86612" y="4714884"/>
            <a:ext cx="1857388" cy="1238259"/>
          </a:xfrm>
          <a:prstGeom prst="rect">
            <a:avLst/>
          </a:prstGeom>
          <a:noFill/>
        </p:spPr>
      </p:pic>
      <p:pic>
        <p:nvPicPr>
          <p:cNvPr id="11" name="Picture 2" descr="Z:\мама\рабочий стол мама\Школа 2008-2011\Матер. по Презинтациям,АНИМАЦИЯ\Деньги\money27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29454" y="642918"/>
            <a:ext cx="1857388" cy="123825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286116" y="285728"/>
            <a:ext cx="5472122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i="1" dirty="0" smtClean="0">
                <a:solidFill>
                  <a:srgbClr val="7030A0"/>
                </a:solidFill>
                <a:latin typeface="Bookman Old Style" pitchFamily="18" charset="0"/>
              </a:rPr>
              <a:t>Закрепляем:</a:t>
            </a:r>
            <a:endParaRPr lang="ru-RU" b="1" i="1" dirty="0">
              <a:solidFill>
                <a:srgbClr val="7030A0"/>
              </a:solidFill>
              <a:latin typeface="Bookman Old Style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8258204" cy="614353"/>
          </a:xfrm>
        </p:spPr>
        <p:txBody>
          <a:bodyPr>
            <a:normAutofit/>
          </a:bodyPr>
          <a:lstStyle/>
          <a:p>
            <a:pPr marL="514350" indent="-514350" algn="ctr">
              <a:buNone/>
            </a:pPr>
            <a:r>
              <a:rPr lang="ru-RU" b="1" i="1" dirty="0" smtClean="0">
                <a:solidFill>
                  <a:srgbClr val="7030A0"/>
                </a:solidFill>
                <a:latin typeface="Georgia" pitchFamily="18" charset="0"/>
              </a:rPr>
              <a:t>Семья делает сбережения с целью</a:t>
            </a:r>
          </a:p>
          <a:p>
            <a:pPr marL="514350" indent="-514350">
              <a:buNone/>
            </a:pPr>
            <a:endParaRPr lang="ru-RU" b="1" i="1" dirty="0">
              <a:solidFill>
                <a:srgbClr val="7030A0"/>
              </a:solidFill>
              <a:latin typeface="Bookman Old Style" pitchFamily="18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500034" y="2428868"/>
            <a:ext cx="7643866" cy="378621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а)предотвращения обесценивания денег в условиях роста инфляции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б)приобретения товаров и услуг первой необходимости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в)оплаты коммунальных услуг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г)приобретения дорогостоящих товаров и услуг</a:t>
            </a:r>
            <a:endParaRPr lang="ru-RU" b="1" i="1" dirty="0">
              <a:solidFill>
                <a:schemeClr val="accent5">
                  <a:lumMod val="50000"/>
                </a:schemeClr>
              </a:solidFill>
              <a:latin typeface="Georgia" pitchFamily="18" charset="0"/>
            </a:endParaRPr>
          </a:p>
        </p:txBody>
      </p:sp>
      <p:pic>
        <p:nvPicPr>
          <p:cNvPr id="3074" name="Picture 2" descr="Z:\мама\рабочий стол мама\Школа 2008-2011\Матер. по Презинтациям,АНИМАЦИЯ\Буквы и цифры\Другие\slovar2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5851" y="285728"/>
            <a:ext cx="1648569" cy="12858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Arial Black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14810" y="214290"/>
            <a:ext cx="4686304" cy="113191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Банковские услуги</a:t>
            </a:r>
            <a:endParaRPr lang="ru-RU" b="1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Picture 3" descr="C:\Documents and Settings\Zhenia\Мои документы\Мои рисунки\86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2571744"/>
            <a:ext cx="3857652" cy="3429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3" descr="C:\Documents and Settings\Zhenia\Мои документы\Мои рисунки\cbr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728" y="357166"/>
            <a:ext cx="2364564" cy="2071678"/>
          </a:xfrm>
          <a:prstGeom prst="rect">
            <a:avLst/>
          </a:prstGeom>
          <a:noFill/>
        </p:spPr>
      </p:pic>
      <p:sp>
        <p:nvSpPr>
          <p:cNvPr id="6" name="Половина рамки 5"/>
          <p:cNvSpPr/>
          <p:nvPr/>
        </p:nvSpPr>
        <p:spPr>
          <a:xfrm>
            <a:off x="4643438" y="1500174"/>
            <a:ext cx="4214842" cy="5000660"/>
          </a:xfrm>
          <a:prstGeom prst="halfFram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Arial Black" pitchFamily="34" charset="0"/>
              </a:rPr>
              <a:t>с. </a:t>
            </a:r>
            <a:r>
              <a:rPr lang="ru-RU" sz="3200" b="1" dirty="0" smtClean="0">
                <a:solidFill>
                  <a:srgbClr val="C00000"/>
                </a:solidFill>
                <a:latin typeface="Arial Black" pitchFamily="34" charset="0"/>
              </a:rPr>
              <a:t>221</a:t>
            </a:r>
            <a:endParaRPr lang="ru-RU" sz="3200" b="1" dirty="0" smtClean="0">
              <a:solidFill>
                <a:srgbClr val="C00000"/>
              </a:solidFill>
              <a:latin typeface="Arial Black" pitchFamily="34" charset="0"/>
            </a:endParaRPr>
          </a:p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Arial Black" pitchFamily="34" charset="0"/>
              </a:rPr>
              <a:t>составить развёрнутый план по теме </a:t>
            </a:r>
          </a:p>
          <a:p>
            <a:pPr algn="ctr"/>
            <a:r>
              <a:rPr lang="ru-RU" sz="3200" b="1" i="1" dirty="0" smtClean="0">
                <a:solidFill>
                  <a:srgbClr val="C00000"/>
                </a:solidFill>
                <a:latin typeface="Georgia" pitchFamily="18" charset="0"/>
              </a:rPr>
              <a:t>«Виды банковских услуг»</a:t>
            </a:r>
            <a:endParaRPr lang="ru-RU" sz="3200" b="1" i="1" dirty="0">
              <a:solidFill>
                <a:srgbClr val="C00000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286116" y="285728"/>
            <a:ext cx="5472122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i="1" dirty="0" smtClean="0">
                <a:solidFill>
                  <a:srgbClr val="7030A0"/>
                </a:solidFill>
                <a:latin typeface="Bookman Old Style" pitchFamily="18" charset="0"/>
              </a:rPr>
              <a:t>Закрепляем:</a:t>
            </a:r>
            <a:endParaRPr lang="ru-RU" b="1" i="1" dirty="0">
              <a:solidFill>
                <a:srgbClr val="7030A0"/>
              </a:solidFill>
              <a:latin typeface="Bookman Old Style" pitchFamily="18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285720" y="1571612"/>
            <a:ext cx="8643998" cy="4857784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AutoNum type="arabicParenR"/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Какие услуги предоставляют гражданам банки? </a:t>
            </a:r>
          </a:p>
          <a:p>
            <a:pPr marL="514350" indent="-514350">
              <a:buNone/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2) Какие виды вкладов предлагаются клиентам при открытии счета в банке?</a:t>
            </a:r>
          </a:p>
          <a:p>
            <a:pPr marL="514350" indent="-514350">
              <a:buNone/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3) За что банк выплачивает процент вкладчикам? </a:t>
            </a:r>
          </a:p>
          <a:p>
            <a:pPr marL="514350" indent="-514350">
              <a:buNone/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4) На каких условиях можно получить банковский кредит? </a:t>
            </a:r>
          </a:p>
          <a:p>
            <a:pPr marL="514350" indent="-514350">
              <a:buNone/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5) С какой целью клиенты банка берут потребительский кредит? </a:t>
            </a:r>
          </a:p>
          <a:p>
            <a:pPr marL="514350" indent="-514350">
              <a:buNone/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6) Существуют ли причины, препятствующие получению кредита? </a:t>
            </a:r>
          </a:p>
          <a:p>
            <a:pPr marL="514350" indent="-514350">
              <a:buNone/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7) Заинтересовано ли государство в развитии форм сбережения и кредитования населения?</a:t>
            </a:r>
            <a:endParaRPr lang="ru-RU" b="1" i="1" dirty="0">
              <a:solidFill>
                <a:schemeClr val="accent5">
                  <a:lumMod val="50000"/>
                </a:schemeClr>
              </a:solidFill>
              <a:latin typeface="Georgia" pitchFamily="18" charset="0"/>
            </a:endParaRPr>
          </a:p>
        </p:txBody>
      </p:sp>
      <p:pic>
        <p:nvPicPr>
          <p:cNvPr id="3074" name="Picture 2" descr="Z:\мама\рабочий стол мама\Школа 2008-2011\Матер. по Презинтациям,АНИМАЦИЯ\Буквы и цифры\Другие\slovar2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5851" y="285728"/>
            <a:ext cx="1648569" cy="12858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000250" y="274638"/>
            <a:ext cx="6357938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993300"/>
                </a:solidFill>
              </a:rPr>
              <a:t>Задание на дом: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62" y="2285992"/>
            <a:ext cx="4572000" cy="28575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 fontScale="85000" lnSpcReduction="20000"/>
          </a:bodyPr>
          <a:lstStyle/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endParaRPr lang="ru-RU" sz="5400" b="1" dirty="0" smtClean="0">
              <a:solidFill>
                <a:srgbClr val="006600"/>
              </a:solidFill>
            </a:endParaRPr>
          </a:p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5400" b="1" dirty="0" smtClean="0">
                <a:solidFill>
                  <a:srgbClr val="006600"/>
                </a:solidFill>
              </a:rPr>
              <a:t>П.26</a:t>
            </a:r>
            <a:endParaRPr lang="ru-RU" sz="5400" b="1" dirty="0" smtClean="0">
              <a:solidFill>
                <a:srgbClr val="006600"/>
              </a:solidFill>
            </a:endParaRPr>
          </a:p>
          <a:p>
            <a:pPr algn="ctr">
              <a:buNone/>
              <a:defRPr/>
            </a:pPr>
            <a:r>
              <a:rPr lang="ru-RU" sz="3800" b="1" i="1" dirty="0" smtClean="0">
                <a:solidFill>
                  <a:schemeClr val="accent5">
                    <a:lumMod val="50000"/>
                  </a:schemeClr>
                </a:solidFill>
              </a:rPr>
              <a:t>выполнить задания</a:t>
            </a:r>
          </a:p>
          <a:p>
            <a:pPr algn="ctr">
              <a:buNone/>
              <a:defRPr/>
            </a:pPr>
            <a:r>
              <a:rPr lang="ru-RU" sz="3800" b="1" i="1" dirty="0" smtClean="0">
                <a:solidFill>
                  <a:schemeClr val="accent5">
                    <a:lumMod val="50000"/>
                  </a:schemeClr>
                </a:solidFill>
              </a:rPr>
              <a:t> 1 и 3 из рубрики</a:t>
            </a:r>
          </a:p>
          <a:p>
            <a:pPr algn="ctr">
              <a:buNone/>
              <a:defRPr/>
            </a:pPr>
            <a:r>
              <a:rPr lang="ru-RU" sz="3800" b="1" i="1" dirty="0" smtClean="0">
                <a:solidFill>
                  <a:schemeClr val="accent5">
                    <a:lumMod val="50000"/>
                  </a:schemeClr>
                </a:solidFill>
              </a:rPr>
              <a:t> «В классе и дома».</a:t>
            </a:r>
          </a:p>
        </p:txBody>
      </p:sp>
      <p:pic>
        <p:nvPicPr>
          <p:cNvPr id="13316" name="Picture 4" descr="Z:\мама\рабочий стол мама\Школа 2008-2011\Матер. по Презинтациям,АНИМАЦИЯ\Анимация для презентаций\школа\69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43688" y="1785938"/>
            <a:ext cx="2500312" cy="250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571604" y="214290"/>
            <a:ext cx="5786478" cy="1214438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Bookman Old Style" pitchFamily="18" charset="0"/>
              </a:rPr>
              <a:t>I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Bookman Old Style" pitchFamily="18" charset="0"/>
              </a:rPr>
              <a:t>. Номинальные и реальные доходы</a:t>
            </a:r>
            <a:endParaRPr lang="ru-RU" b="1" dirty="0">
              <a:solidFill>
                <a:schemeClr val="accent5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8" name="Пятиугольник 7"/>
          <p:cNvSpPr/>
          <p:nvPr/>
        </p:nvSpPr>
        <p:spPr>
          <a:xfrm>
            <a:off x="214282" y="1714488"/>
            <a:ext cx="4786346" cy="2357454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Bookman Old Style" pitchFamily="18" charset="0"/>
              </a:rPr>
              <a:t>количество денег, полученное в определённый период независимо от налогообложения</a:t>
            </a:r>
            <a:endParaRPr lang="ru-RU" sz="2400" dirty="0">
              <a:solidFill>
                <a:schemeClr val="accent5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9" name="Блок-схема: несколько документов 8"/>
          <p:cNvSpPr/>
          <p:nvPr/>
        </p:nvSpPr>
        <p:spPr>
          <a:xfrm>
            <a:off x="5072066" y="1428736"/>
            <a:ext cx="4071934" cy="2714644"/>
          </a:xfrm>
          <a:prstGeom prst="flowChartMultidocumen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Bookman Old Style" pitchFamily="18" charset="0"/>
              </a:rPr>
              <a:t>Номинальный	 доход</a:t>
            </a:r>
            <a:endParaRPr lang="ru-RU" sz="2400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11" name="Овальная выноска 10"/>
          <p:cNvSpPr/>
          <p:nvPr/>
        </p:nvSpPr>
        <p:spPr>
          <a:xfrm rot="1046632">
            <a:off x="2602975" y="4419926"/>
            <a:ext cx="5000660" cy="1928826"/>
          </a:xfrm>
          <a:prstGeom prst="wedgeEllipse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chemeClr val="accent5">
                    <a:lumMod val="50000"/>
                  </a:schemeClr>
                </a:solidFill>
                <a:latin typeface="Book Antiqua" pitchFamily="18" charset="0"/>
              </a:rPr>
              <a:t>Как  по-другому  ещё можно назвать номинальный доход?</a:t>
            </a:r>
            <a:endParaRPr lang="ru-RU" sz="2400" b="1" i="1" dirty="0">
              <a:solidFill>
                <a:schemeClr val="accent5">
                  <a:lumMod val="50000"/>
                </a:schemeClr>
              </a:solidFill>
              <a:latin typeface="Book Antiqua" pitchFamily="18" charset="0"/>
            </a:endParaRPr>
          </a:p>
        </p:txBody>
      </p:sp>
      <p:pic>
        <p:nvPicPr>
          <p:cNvPr id="17" name="Picture 10" descr="Человечек-1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3962748"/>
            <a:ext cx="1928826" cy="24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Овальная выноска 17"/>
          <p:cNvSpPr/>
          <p:nvPr/>
        </p:nvSpPr>
        <p:spPr>
          <a:xfrm rot="1046632">
            <a:off x="2602976" y="4223999"/>
            <a:ext cx="5000660" cy="1928826"/>
          </a:xfrm>
          <a:prstGeom prst="wedgeEllipse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chemeClr val="accent5">
                    <a:lumMod val="50000"/>
                  </a:schemeClr>
                </a:solidFill>
                <a:latin typeface="Book Antiqua" pitchFamily="18" charset="0"/>
              </a:rPr>
              <a:t>Источники доходов!</a:t>
            </a:r>
            <a:endParaRPr lang="ru-RU" sz="2400" b="1" i="1" dirty="0">
              <a:solidFill>
                <a:schemeClr val="accent5">
                  <a:lumMod val="50000"/>
                </a:schemeClr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build="allAtOnc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571604" y="214290"/>
            <a:ext cx="5786478" cy="1214438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Bookman Old Style" pitchFamily="18" charset="0"/>
              </a:rPr>
              <a:t>Номинальные и реальные доходы</a:t>
            </a:r>
            <a:endParaRPr lang="ru-RU" b="1" dirty="0">
              <a:solidFill>
                <a:schemeClr val="accent5">
                  <a:lumMod val="50000"/>
                </a:schemeClr>
              </a:solidFill>
              <a:latin typeface="Bookman Old Style" pitchFamily="18" charset="0"/>
            </a:endParaRPr>
          </a:p>
        </p:txBody>
      </p:sp>
      <p:pic>
        <p:nvPicPr>
          <p:cNvPr id="17" name="Picture 10" descr="Человечек-1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1571612"/>
            <a:ext cx="3429024" cy="4404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Овальная выноска 17"/>
          <p:cNvSpPr/>
          <p:nvPr/>
        </p:nvSpPr>
        <p:spPr>
          <a:xfrm rot="1046632">
            <a:off x="3621537" y="1705470"/>
            <a:ext cx="5584237" cy="2617929"/>
          </a:xfrm>
          <a:prstGeom prst="wedgeEllipse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chemeClr val="accent5">
                    <a:lumMod val="50000"/>
                  </a:schemeClr>
                </a:solidFill>
                <a:latin typeface="Book Antiqua" pitchFamily="18" charset="0"/>
              </a:rPr>
              <a:t>Почему денег  всё время не хватает?</a:t>
            </a:r>
            <a:endParaRPr lang="ru-RU" sz="2400" b="1" i="1" dirty="0">
              <a:solidFill>
                <a:schemeClr val="accent5">
                  <a:lumMod val="50000"/>
                </a:schemeClr>
              </a:solidFill>
              <a:latin typeface="Book Antiqua" pitchFamily="18" charset="0"/>
            </a:endParaRPr>
          </a:p>
        </p:txBody>
      </p:sp>
      <p:pic>
        <p:nvPicPr>
          <p:cNvPr id="1026" name="Picture 2" descr="Z:\мама\рабочий стол мама\Школа 2008-2011\Матер. по Презинтациям,АНИМАЦИЯ\Деньги\money32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00364" y="4357694"/>
            <a:ext cx="2071702" cy="22328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571604" y="214290"/>
            <a:ext cx="5786478" cy="1214438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Bookman Old Style" pitchFamily="18" charset="0"/>
              </a:rPr>
              <a:t>Номинальные и реальные доходы</a:t>
            </a:r>
            <a:endParaRPr lang="ru-RU" b="1" dirty="0">
              <a:solidFill>
                <a:schemeClr val="accent5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8" name="Пятиугольник 7"/>
          <p:cNvSpPr/>
          <p:nvPr/>
        </p:nvSpPr>
        <p:spPr>
          <a:xfrm>
            <a:off x="214282" y="1714488"/>
            <a:ext cx="4786346" cy="2357454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количество товаров и услуг, которое можно купить на располагаемый доход в течение определенного периода</a:t>
            </a:r>
            <a:endParaRPr lang="ru-RU" sz="2400" dirty="0">
              <a:solidFill>
                <a:schemeClr val="accent5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9" name="Блок-схема: несколько документов 8"/>
          <p:cNvSpPr/>
          <p:nvPr/>
        </p:nvSpPr>
        <p:spPr>
          <a:xfrm>
            <a:off x="5072066" y="1428736"/>
            <a:ext cx="4071934" cy="2714644"/>
          </a:xfrm>
          <a:prstGeom prst="flowChartMultidocumen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Bookman Old Style" pitchFamily="18" charset="0"/>
              </a:rPr>
              <a:t>Реальный доход</a:t>
            </a:r>
            <a:endParaRPr lang="ru-RU" sz="2400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285720" y="4286256"/>
            <a:ext cx="3571900" cy="200026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Номинальный доход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Book Antiqua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5286380" y="4357694"/>
            <a:ext cx="3571900" cy="200026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Реальный</a:t>
            </a:r>
          </a:p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доход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Book Antiqua" pitchFamily="18" charset="0"/>
            </a:endParaRPr>
          </a:p>
        </p:txBody>
      </p:sp>
      <p:sp>
        <p:nvSpPr>
          <p:cNvPr id="13" name="Нашивка 12"/>
          <p:cNvSpPr/>
          <p:nvPr/>
        </p:nvSpPr>
        <p:spPr>
          <a:xfrm>
            <a:off x="4143372" y="4643446"/>
            <a:ext cx="1000132" cy="1357322"/>
          </a:xfrm>
          <a:prstGeom prst="chevr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4" name="Picture 11" descr="000044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68095" y="4357694"/>
            <a:ext cx="975905" cy="171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571604" y="214290"/>
            <a:ext cx="5786478" cy="1214438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Bookman Old Style" pitchFamily="18" charset="0"/>
              </a:rPr>
              <a:t>Номинальные и реальные доходы</a:t>
            </a:r>
            <a:endParaRPr lang="ru-RU" b="1" dirty="0">
              <a:solidFill>
                <a:schemeClr val="accent5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357158" y="1571612"/>
            <a:ext cx="3571900" cy="200026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Номинальный доход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Book Antiqua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5286380" y="1500174"/>
            <a:ext cx="3571900" cy="200026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Реальный</a:t>
            </a:r>
          </a:p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доход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Book Antiqua" pitchFamily="18" charset="0"/>
            </a:endParaRPr>
          </a:p>
        </p:txBody>
      </p:sp>
      <p:sp>
        <p:nvSpPr>
          <p:cNvPr id="13" name="Нашивка 12"/>
          <p:cNvSpPr/>
          <p:nvPr/>
        </p:nvSpPr>
        <p:spPr>
          <a:xfrm>
            <a:off x="4143372" y="2000240"/>
            <a:ext cx="1000132" cy="1357322"/>
          </a:xfrm>
          <a:prstGeom prst="chevr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2050" name="Picture 2" descr="Z:\мама\рабочий стол мама\Школа 2008-2011\Матер. по Презинтациям,АНИМАЦИЯ\Часы\254249182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31122" y="3714751"/>
            <a:ext cx="2169572" cy="2807073"/>
          </a:xfrm>
          <a:prstGeom prst="rect">
            <a:avLst/>
          </a:prstGeom>
          <a:noFill/>
        </p:spPr>
      </p:pic>
      <p:sp>
        <p:nvSpPr>
          <p:cNvPr id="11" name="Стрелка вправо 10"/>
          <p:cNvSpPr/>
          <p:nvPr/>
        </p:nvSpPr>
        <p:spPr>
          <a:xfrm>
            <a:off x="214282" y="4143380"/>
            <a:ext cx="3000396" cy="2000264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Bookman Old Style" pitchFamily="18" charset="0"/>
              </a:rPr>
              <a:t>Доходы </a:t>
            </a:r>
            <a:endParaRPr lang="ru-RU" sz="2800" b="1" dirty="0">
              <a:solidFill>
                <a:schemeClr val="accent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14" name="Стрелка влево 13"/>
          <p:cNvSpPr/>
          <p:nvPr/>
        </p:nvSpPr>
        <p:spPr>
          <a:xfrm>
            <a:off x="5643570" y="4000504"/>
            <a:ext cx="3286148" cy="2214578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Bookman Old Style" pitchFamily="18" charset="0"/>
              </a:rPr>
              <a:t>Цены на товары и услуги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00430" y="274638"/>
            <a:ext cx="5186370" cy="11430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i="1" dirty="0" smtClean="0">
                <a:solidFill>
                  <a:srgbClr val="C00000"/>
                </a:solidFill>
                <a:latin typeface="Bookman Old Style" pitchFamily="18" charset="0"/>
              </a:rPr>
              <a:t>Инфляция- это</a:t>
            </a:r>
            <a:endParaRPr lang="ru-RU" b="1" i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08" y="1600201"/>
            <a:ext cx="6543692" cy="1543047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…процесс обесценивая денег, который появляется в виде долговременного повышения цен на товары и услуги</a:t>
            </a:r>
            <a:endParaRPr lang="ru-RU" b="1" i="1" dirty="0">
              <a:solidFill>
                <a:schemeClr val="accent5">
                  <a:lumMod val="50000"/>
                </a:schemeClr>
              </a:solidFill>
              <a:latin typeface="Georgia" pitchFamily="18" charset="0"/>
            </a:endParaRPr>
          </a:p>
        </p:txBody>
      </p:sp>
      <p:pic>
        <p:nvPicPr>
          <p:cNvPr id="4" name="Picture 2" descr="Z:\мама\рабочий стол мама\Школа 2008-2011\Матер. по Презинтациям,АНИМАЦИЯ\Часы\254249182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1285860"/>
            <a:ext cx="1428760" cy="1848582"/>
          </a:xfrm>
          <a:prstGeom prst="rect">
            <a:avLst/>
          </a:prstGeom>
          <a:noFill/>
        </p:spPr>
      </p:pic>
      <p:pic>
        <p:nvPicPr>
          <p:cNvPr id="1026" name="Picture 2" descr="Z:\мама\рабочий стол мама\Школа 2008-2011\Матер. по Презинтациям,АНИМАЦИЯ\Часы\936206083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00430" y="3214685"/>
            <a:ext cx="1928823" cy="3214711"/>
          </a:xfrm>
          <a:prstGeom prst="rect">
            <a:avLst/>
          </a:prstGeom>
          <a:noFill/>
        </p:spPr>
      </p:pic>
      <p:sp>
        <p:nvSpPr>
          <p:cNvPr id="6" name="Диагональная полоса 5"/>
          <p:cNvSpPr/>
          <p:nvPr/>
        </p:nvSpPr>
        <p:spPr>
          <a:xfrm>
            <a:off x="357158" y="3571876"/>
            <a:ext cx="2428892" cy="2714644"/>
          </a:xfrm>
          <a:prstGeom prst="diagStrip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Вчера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7" name="Диагональная полоса 6"/>
          <p:cNvSpPr/>
          <p:nvPr/>
        </p:nvSpPr>
        <p:spPr>
          <a:xfrm>
            <a:off x="6286512" y="3643314"/>
            <a:ext cx="2428892" cy="2714644"/>
          </a:xfrm>
          <a:prstGeom prst="diagStrip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Сегодня</a:t>
            </a:r>
            <a:endParaRPr lang="ru-RU" sz="2800" b="1" dirty="0">
              <a:solidFill>
                <a:srgbClr val="FF0000"/>
              </a:solidFill>
            </a:endParaRPr>
          </a:p>
        </p:txBody>
      </p:sp>
      <p:pic>
        <p:nvPicPr>
          <p:cNvPr id="1030" name="Picture 6" descr="Z:\мама\рабочий стол мама\Школа 2008-2011\Матер. по Презинтациям,АНИМАЦИЯ\Деньги\money16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14546" y="4786322"/>
            <a:ext cx="285750" cy="1143000"/>
          </a:xfrm>
          <a:prstGeom prst="rect">
            <a:avLst/>
          </a:prstGeom>
          <a:noFill/>
        </p:spPr>
      </p:pic>
      <p:pic>
        <p:nvPicPr>
          <p:cNvPr id="13" name="Picture 6" descr="Z:\мама\рабочий стол мама\Школа 2008-2011\Матер. по Презинтациям,АНИМАЦИЯ\Деньги\money16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15272" y="4929198"/>
            <a:ext cx="285750" cy="1143000"/>
          </a:xfrm>
          <a:prstGeom prst="rect">
            <a:avLst/>
          </a:prstGeom>
          <a:noFill/>
        </p:spPr>
      </p:pic>
      <p:pic>
        <p:nvPicPr>
          <p:cNvPr id="14" name="Picture 6" descr="Z:\мама\рабочий стол мама\Школа 2008-2011\Матер. по Презинтациям,АНИМАЦИЯ\Деньги\money16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429652" y="4929198"/>
            <a:ext cx="285750" cy="114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1785918" y="274638"/>
            <a:ext cx="6900882" cy="11430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…таким образом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8" name="Содержимое 17"/>
          <p:cNvSpPr>
            <a:spLocks noGrp="1"/>
          </p:cNvSpPr>
          <p:nvPr>
            <p:ph sz="half" idx="1"/>
          </p:nvPr>
        </p:nvSpPr>
        <p:spPr>
          <a:xfrm>
            <a:off x="3500430" y="1500174"/>
            <a:ext cx="4429156" cy="714379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400" b="1" i="1" dirty="0" smtClean="0">
                <a:latin typeface="Bookman Old Style" pitchFamily="18" charset="0"/>
              </a:rPr>
              <a:t>темп роста номинального дохода </a:t>
            </a:r>
            <a:endParaRPr lang="ru-RU" sz="2400" b="1" i="1" dirty="0">
              <a:latin typeface="Bookman Old Style" pitchFamily="18" charset="0"/>
            </a:endParaRPr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3571868" y="3071810"/>
            <a:ext cx="4500594" cy="785819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sz="3100" b="1" i="1" dirty="0" smtClean="0">
                <a:latin typeface="Bookman Old Style" pitchFamily="18" charset="0"/>
              </a:rPr>
              <a:t>темп </a:t>
            </a:r>
            <a:r>
              <a:rPr lang="ru-RU" b="1" i="1" dirty="0" smtClean="0">
                <a:latin typeface="Bookman Old Style" pitchFamily="18" charset="0"/>
              </a:rPr>
              <a:t>роста</a:t>
            </a:r>
            <a:r>
              <a:rPr lang="ru-RU" sz="3100" b="1" i="1" dirty="0" smtClean="0">
                <a:latin typeface="Bookman Old Style" pitchFamily="18" charset="0"/>
              </a:rPr>
              <a:t> уровня цен</a:t>
            </a:r>
          </a:p>
          <a:p>
            <a:pPr algn="ctr"/>
            <a:endParaRPr lang="ru-RU" dirty="0"/>
          </a:p>
        </p:txBody>
      </p:sp>
      <p:sp>
        <p:nvSpPr>
          <p:cNvPr id="15" name="Равно 14"/>
          <p:cNvSpPr/>
          <p:nvPr/>
        </p:nvSpPr>
        <p:spPr>
          <a:xfrm>
            <a:off x="357158" y="1500174"/>
            <a:ext cx="3143272" cy="2428892"/>
          </a:xfrm>
          <a:prstGeom prst="mathEqual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solidFill>
                  <a:schemeClr val="tx1"/>
                </a:solidFill>
                <a:latin typeface="Bookman Old Style" pitchFamily="18" charset="0"/>
              </a:rPr>
              <a:t>Реальный доход</a:t>
            </a:r>
            <a:endParaRPr lang="ru-RU" sz="2800" b="1" i="1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sp>
        <p:nvSpPr>
          <p:cNvPr id="16" name="Деление 15"/>
          <p:cNvSpPr/>
          <p:nvPr/>
        </p:nvSpPr>
        <p:spPr>
          <a:xfrm>
            <a:off x="4000496" y="2285992"/>
            <a:ext cx="3714776" cy="928694"/>
          </a:xfrm>
          <a:prstGeom prst="mathDivid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Блок-схема: типовой процесс 21"/>
          <p:cNvSpPr/>
          <p:nvPr/>
        </p:nvSpPr>
        <p:spPr>
          <a:xfrm>
            <a:off x="2071670" y="4000504"/>
            <a:ext cx="6858048" cy="2428892"/>
          </a:xfrm>
          <a:prstGeom prst="flowChartPredefined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при </a:t>
            </a:r>
          </a:p>
          <a:p>
            <a:pPr algn="ctr"/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увеличении дохода на 20 %, а росте цен на 30 %,  мы получим:</a:t>
            </a:r>
          </a:p>
          <a:p>
            <a:pPr algn="ctr"/>
            <a:r>
              <a:rPr lang="ru-RU" sz="2800" b="1" i="1" dirty="0" smtClean="0">
                <a:solidFill>
                  <a:srgbClr val="C00000"/>
                </a:solidFill>
                <a:latin typeface="Bookman Old Style" pitchFamily="18" charset="0"/>
              </a:rPr>
              <a:t>120/130 </a:t>
            </a:r>
            <a:r>
              <a:rPr lang="en-US" sz="2800" b="1" i="1" dirty="0" smtClean="0">
                <a:solidFill>
                  <a:srgbClr val="C00000"/>
                </a:solidFill>
                <a:latin typeface="Bookman Old Style" pitchFamily="18" charset="0"/>
              </a:rPr>
              <a:t>x 100 % = 7</a:t>
            </a:r>
            <a:r>
              <a:rPr lang="ru-RU" sz="2800" b="1" i="1" dirty="0" smtClean="0">
                <a:solidFill>
                  <a:srgbClr val="C00000"/>
                </a:solidFill>
                <a:latin typeface="Bookman Old Style" pitchFamily="18" charset="0"/>
              </a:rPr>
              <a:t>,7 %</a:t>
            </a:r>
            <a:endParaRPr lang="ru-RU" sz="2800" b="1" i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pic>
        <p:nvPicPr>
          <p:cNvPr id="23" name="Picture 8" descr="AG00021_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19" y="4143380"/>
            <a:ext cx="1505821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3108" y="274638"/>
            <a:ext cx="6543692" cy="1143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Bookman Old Style" pitchFamily="18" charset="0"/>
              </a:rPr>
              <a:t>Задачи государства:</a:t>
            </a:r>
            <a:endParaRPr lang="ru-RU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285984" y="1600200"/>
            <a:ext cx="6643734" cy="440056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4400" b="1" i="1" dirty="0" smtClean="0">
                <a:solidFill>
                  <a:schemeClr val="accent5">
                    <a:lumMod val="50000"/>
                  </a:schemeClr>
                </a:solidFill>
                <a:latin typeface="Bookman Old Style" pitchFamily="18" charset="0"/>
              </a:rPr>
              <a:t>снижать уровень инфляции;</a:t>
            </a:r>
          </a:p>
          <a:p>
            <a:pPr>
              <a:buNone/>
            </a:pPr>
            <a:endParaRPr lang="ru-RU" sz="4400" b="1" i="1" dirty="0" smtClean="0">
              <a:solidFill>
                <a:schemeClr val="accent5">
                  <a:lumMod val="50000"/>
                </a:schemeClr>
              </a:solidFill>
              <a:latin typeface="Bookman Old Style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4400" b="1" i="1" dirty="0" smtClean="0">
                <a:solidFill>
                  <a:schemeClr val="accent5">
                    <a:lumMod val="50000"/>
                  </a:schemeClr>
                </a:solidFill>
                <a:latin typeface="Bookman Old Style" pitchFamily="18" charset="0"/>
              </a:rPr>
              <a:t>поддерживать рост реальных доходов населения</a:t>
            </a:r>
          </a:p>
          <a:p>
            <a:pPr>
              <a:buFont typeface="Wingdings" pitchFamily="2" charset="2"/>
              <a:buChar char="Ø"/>
            </a:pPr>
            <a:endParaRPr lang="ru-RU" sz="4400" b="1" i="1" dirty="0">
              <a:solidFill>
                <a:schemeClr val="accent5">
                  <a:lumMod val="50000"/>
                </a:schemeClr>
              </a:solidFill>
              <a:latin typeface="Bookman Old Style" pitchFamily="18" charset="0"/>
            </a:endParaRPr>
          </a:p>
        </p:txBody>
      </p:sp>
      <p:pic>
        <p:nvPicPr>
          <p:cNvPr id="6" name="Picture 37" descr="39d9fc251bfb6691f195990a903c79d7"/>
          <p:cNvPicPr>
            <a:picLocks noGrp="1" noChangeAspect="1" noChangeArrowheads="1" noCrop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1643050"/>
            <a:ext cx="1989629" cy="1431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7" descr="39d9fc251bfb6691f195990a903c79d7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4000504"/>
            <a:ext cx="1989629" cy="1431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286116" y="285728"/>
            <a:ext cx="5472122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i="1" dirty="0" smtClean="0">
                <a:solidFill>
                  <a:srgbClr val="7030A0"/>
                </a:solidFill>
                <a:latin typeface="Bookman Old Style" pitchFamily="18" charset="0"/>
              </a:rPr>
              <a:t>Закрепляем:</a:t>
            </a:r>
            <a:endParaRPr lang="ru-RU" b="1" i="1" dirty="0">
              <a:solidFill>
                <a:srgbClr val="7030A0"/>
              </a:solidFill>
              <a:latin typeface="Bookman Old Style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8258204" cy="97154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b="1" i="1" dirty="0" smtClean="0">
                <a:solidFill>
                  <a:srgbClr val="7030A0"/>
                </a:solidFill>
                <a:latin typeface="Bookman Old Style" pitchFamily="18" charset="0"/>
              </a:rPr>
              <a:t>Инфляция — это…</a:t>
            </a:r>
            <a:endParaRPr lang="ru-RU" b="1" i="1" dirty="0">
              <a:solidFill>
                <a:srgbClr val="7030A0"/>
              </a:solidFill>
              <a:latin typeface="Bookman Old Style" pitchFamily="18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500034" y="2428868"/>
            <a:ext cx="7643866" cy="378621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а)</a:t>
            </a: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кратковременное (сезонное) повышение общего уровня цен на большую часть товаров и услуг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б)массовый выброс товаров на рынки сбыта для сбивания цен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в)долговременное повышение общего уровня цен на товары и услуги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г)	повышение цен на социально значимые виды товаров</a:t>
            </a:r>
            <a:endParaRPr lang="ru-RU" b="1" i="1" dirty="0">
              <a:solidFill>
                <a:schemeClr val="accent5">
                  <a:lumMod val="50000"/>
                </a:schemeClr>
              </a:solidFill>
              <a:latin typeface="Georgia" pitchFamily="18" charset="0"/>
            </a:endParaRPr>
          </a:p>
        </p:txBody>
      </p:sp>
      <p:pic>
        <p:nvPicPr>
          <p:cNvPr id="3074" name="Picture 2" descr="Z:\мама\рабочий стол мама\Школа 2008-2011\Матер. по Презинтациям,АНИМАЦИЯ\Буквы и цифры\Другие\slovar2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5851" y="285728"/>
            <a:ext cx="1648569" cy="12858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Arial Black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414</Words>
  <Application>Microsoft Office PowerPoint</Application>
  <PresentationFormat>Экран (4:3)</PresentationFormat>
  <Paragraphs>86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«Инфляция и семейная экономика» </vt:lpstr>
      <vt:lpstr>I. Номинальные и реальные доходы</vt:lpstr>
      <vt:lpstr>Номинальные и реальные доходы</vt:lpstr>
      <vt:lpstr>Номинальные и реальные доходы</vt:lpstr>
      <vt:lpstr>Номинальные и реальные доходы</vt:lpstr>
      <vt:lpstr>Инфляция- это</vt:lpstr>
      <vt:lpstr>…таким образом</vt:lpstr>
      <vt:lpstr>Задачи государства:</vt:lpstr>
      <vt:lpstr>Закрепляем:</vt:lpstr>
      <vt:lpstr>Закрепляем:</vt:lpstr>
      <vt:lpstr>II. Формы сбережения граждан</vt:lpstr>
      <vt:lpstr>Виды сбережений:</vt:lpstr>
      <vt:lpstr>Закрепляем:</vt:lpstr>
      <vt:lpstr>Банковские услуги</vt:lpstr>
      <vt:lpstr>Закрепляем:</vt:lpstr>
      <vt:lpstr>Задание на дом: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«Инфляция и семейная экономика» </dc:title>
  <dc:creator>Admin</dc:creator>
  <cp:lastModifiedBy>nout</cp:lastModifiedBy>
  <cp:revision>25</cp:revision>
  <dcterms:created xsi:type="dcterms:W3CDTF">2012-03-14T16:08:01Z</dcterms:created>
  <dcterms:modified xsi:type="dcterms:W3CDTF">2020-05-03T18:34:25Z</dcterms:modified>
</cp:coreProperties>
</file>