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D2DE0-FA8D-4F39-AB04-9CEE3911D9E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44CE5-6F01-4DF0-8748-5712F5E6D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44CE5-6F01-4DF0-8748-5712F5E6DF0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0737-318C-44C0-A8BC-DE51FBA93E71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91A7-6CF6-4625-81B3-A1B4B733F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.jpeg"/><Relationship Id="rId7" Type="http://schemas.openxmlformats.org/officeDocument/2006/relationships/hyperlink" Target="http://smiles.33b.ru/smile.103428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hyperlink" Target="http://smiles.33b.ru/smile.79939.html" TargetMode="External"/><Relationship Id="rId4" Type="http://schemas.openxmlformats.org/officeDocument/2006/relationships/image" Target="../media/image11.gif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«Инфляция и семейная экономика» 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7158" y="3786190"/>
            <a:ext cx="8572560" cy="27146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Обществознание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47212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Закрепляем: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58204" cy="90010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2. Какие социальные группы несут потери от инфляции?</a:t>
            </a:r>
            <a:endParaRPr lang="ru-RU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34" y="2571744"/>
            <a:ext cx="7643866" cy="36433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а)представители малого бизнеса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б)сотрудники коммерческого банка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в)государственные служащие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г)	собственники фирм, занимающихся добычей и пере­работкой природного сырья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)работники страховой компании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 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098" name="Picture 2" descr="Z:\мама\рабочий стол мама\Школа 2008-2011\Матер. по Презинтациям,АНИМАЦИЯ\Буквы и цифры\Другие\slova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14290"/>
            <a:ext cx="1655903" cy="1291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Arial Black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14290"/>
            <a:ext cx="6858048" cy="1214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II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. Формы сбережения граждан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Z:\мама\рабочий стол мама\Школа 2008-2011\Матер. по Презинтациям,АНИМАЦИЯ\Деньги\money2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928802"/>
            <a:ext cx="1643074" cy="1614499"/>
          </a:xfrm>
          <a:prstGeom prst="rect">
            <a:avLst/>
          </a:prstGeom>
          <a:noFill/>
        </p:spPr>
      </p:pic>
      <p:pic>
        <p:nvPicPr>
          <p:cNvPr id="10" name="Picture 2" descr="Z:\мама\рабочий стол мама\Школа 2008-2011\Матер. по Презинтациям,АНИМАЦИЯ\Деньги\money2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928802"/>
            <a:ext cx="1643074" cy="1614499"/>
          </a:xfrm>
          <a:prstGeom prst="rect">
            <a:avLst/>
          </a:prstGeom>
          <a:noFill/>
        </p:spPr>
      </p:pic>
      <p:pic>
        <p:nvPicPr>
          <p:cNvPr id="12" name="Picture 2" descr="Z:\мама\рабочий стол мама\Школа 2008-2011\Матер. по Презинтациям,АНИМАЦИЯ\Деньги\money2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000240"/>
            <a:ext cx="1643074" cy="1614499"/>
          </a:xfrm>
          <a:prstGeom prst="rect">
            <a:avLst/>
          </a:prstGeom>
          <a:noFill/>
        </p:spPr>
      </p:pic>
      <p:sp>
        <p:nvSpPr>
          <p:cNvPr id="13" name="Выноска со стрелкой вверх 12"/>
          <p:cNvSpPr/>
          <p:nvPr/>
        </p:nvSpPr>
        <p:spPr>
          <a:xfrm>
            <a:off x="0" y="3643314"/>
            <a:ext cx="3000396" cy="2928958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на покупку дорогостоящих товаров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3357554" y="3643314"/>
            <a:ext cx="2366978" cy="2928958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на образование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6000760" y="3571876"/>
            <a:ext cx="3143240" cy="3000396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на непредвиденные обстоятельства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21" name="Picture 28" descr="a59412c2ade379192386ce33a9df0dea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285860"/>
            <a:ext cx="261400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4" descr="bbede0006c530d485ca772fc67e59d7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1357298"/>
            <a:ext cx="2286016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1500174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507209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Виды сбережений: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29312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вклады и депозиты в банках в рублях и валюте, в том числе на пластиковых картах;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наличные деньги на руках у населения;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вложения населения в ценные бумаги;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B0F0"/>
                </a:solidFill>
                <a:latin typeface="Georgia" pitchFamily="18" charset="0"/>
              </a:rPr>
              <a:t>запасы средств населения в наличной валюте;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резерв страховых взносов населения.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050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429264"/>
            <a:ext cx="1857388" cy="1238259"/>
          </a:xfrm>
          <a:prstGeom prst="rect">
            <a:avLst/>
          </a:prstGeom>
          <a:noFill/>
        </p:spPr>
      </p:pic>
      <p:pic>
        <p:nvPicPr>
          <p:cNvPr id="6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714488"/>
            <a:ext cx="1857388" cy="1238259"/>
          </a:xfrm>
          <a:prstGeom prst="rect">
            <a:avLst/>
          </a:prstGeom>
          <a:noFill/>
        </p:spPr>
      </p:pic>
      <p:pic>
        <p:nvPicPr>
          <p:cNvPr id="7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12" y="3429000"/>
            <a:ext cx="1857388" cy="1238259"/>
          </a:xfrm>
          <a:prstGeom prst="rect">
            <a:avLst/>
          </a:prstGeom>
          <a:noFill/>
        </p:spPr>
      </p:pic>
      <p:pic>
        <p:nvPicPr>
          <p:cNvPr id="8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12" y="2285992"/>
            <a:ext cx="1857388" cy="1238259"/>
          </a:xfrm>
          <a:prstGeom prst="rect">
            <a:avLst/>
          </a:prstGeom>
          <a:noFill/>
        </p:spPr>
      </p:pic>
      <p:pic>
        <p:nvPicPr>
          <p:cNvPr id="9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500438"/>
            <a:ext cx="1857388" cy="1238259"/>
          </a:xfrm>
          <a:prstGeom prst="rect">
            <a:avLst/>
          </a:prstGeom>
          <a:noFill/>
        </p:spPr>
      </p:pic>
      <p:pic>
        <p:nvPicPr>
          <p:cNvPr id="10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12" y="4714884"/>
            <a:ext cx="1857388" cy="1238259"/>
          </a:xfrm>
          <a:prstGeom prst="rect">
            <a:avLst/>
          </a:prstGeom>
          <a:noFill/>
        </p:spPr>
      </p:pic>
      <p:pic>
        <p:nvPicPr>
          <p:cNvPr id="11" name="Picture 2" descr="Z:\мама\рабочий стол мама\Школа 2008-2011\Матер. по Презинтациям,АНИМАЦИЯ\Деньги\mone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42918"/>
            <a:ext cx="1857388" cy="1238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47212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Закрепляем: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58204" cy="61435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Семья делает сбережения с целью</a:t>
            </a:r>
          </a:p>
          <a:p>
            <a:pPr marL="514350" indent="-514350">
              <a:buNone/>
            </a:pP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34" y="2428868"/>
            <a:ext cx="7643866" cy="3786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а)предотвращения обесценивания денег в условиях роста инфляции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б)приобретения товаров и услуг первой необходимости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в)оплаты коммунальных услуг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г)приобретения дорогостоящих товаров и услуг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Z:\мама\рабочий стол мама\Школа 2008-2011\Матер. по Презинтациям,АНИМАЦИЯ\Буквы и цифры\Другие\slova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1" y="285728"/>
            <a:ext cx="1648569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Arial Black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14290"/>
            <a:ext cx="4686304" cy="11319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Банковские услуги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 descr="C:\Documents and Settings\Zhenia\Мои документы\Мои рисунки\8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571744"/>
            <a:ext cx="385765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Documents and Settings\Zhenia\Мои документы\Мои рисунки\cb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57166"/>
            <a:ext cx="2364564" cy="2071678"/>
          </a:xfrm>
          <a:prstGeom prst="rect">
            <a:avLst/>
          </a:prstGeom>
          <a:noFill/>
        </p:spPr>
      </p:pic>
      <p:sp>
        <p:nvSpPr>
          <p:cNvPr id="6" name="Половина рамки 5"/>
          <p:cNvSpPr/>
          <p:nvPr/>
        </p:nvSpPr>
        <p:spPr>
          <a:xfrm>
            <a:off x="4643438" y="1500174"/>
            <a:ext cx="4214842" cy="5000660"/>
          </a:xfrm>
          <a:prstGeom prst="halfFram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с. 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221</a:t>
            </a:r>
            <a:endParaRPr lang="ru-RU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составить развёрнутый план по теме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«Виды банковских услуг»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47212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Закрепляем: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8643998" cy="48577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Какие услуги предоставляют гражданам банки?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2) Какие виды вкладов предлагаются клиентам при открытии счета в банке?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3) За что банк выплачивает процент вкладчикам?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4) На каких условиях можно получить банковский кредит?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5) С какой целью клиенты банка берут потребительский кредит?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6) Существуют ли причины, препятствующие получению кредита?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7) Заинтересовано ли государство в развитии форм сбережения и кредитования населения?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Z:\мама\рабочий стол мама\Школа 2008-2011\Матер. по Презинтациям,АНИМАЦИЯ\Буквы и цифры\Другие\slova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1" y="285728"/>
            <a:ext cx="1648569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274638"/>
            <a:ext cx="635793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993300"/>
                </a:solidFill>
              </a:rPr>
              <a:t>Задание на дом: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2285992"/>
            <a:ext cx="4572000" cy="28575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5400" b="1" dirty="0" smtClean="0">
              <a:solidFill>
                <a:srgbClr val="0066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400" b="1" dirty="0" smtClean="0">
                <a:solidFill>
                  <a:srgbClr val="006600"/>
                </a:solidFill>
              </a:rPr>
              <a:t>П.26</a:t>
            </a:r>
            <a:endParaRPr lang="ru-RU" sz="5400" b="1" dirty="0" smtClean="0">
              <a:solidFill>
                <a:srgbClr val="006600"/>
              </a:solidFill>
            </a:endParaRPr>
          </a:p>
          <a:p>
            <a:pPr algn="ctr">
              <a:buNone/>
              <a:defRPr/>
            </a:pPr>
            <a:r>
              <a:rPr lang="ru-RU" sz="3800" b="1" i="1" dirty="0" smtClean="0">
                <a:solidFill>
                  <a:schemeClr val="accent5">
                    <a:lumMod val="50000"/>
                  </a:schemeClr>
                </a:solidFill>
              </a:rPr>
              <a:t>выполнить задания</a:t>
            </a:r>
          </a:p>
          <a:p>
            <a:pPr algn="ctr">
              <a:buNone/>
              <a:defRPr/>
            </a:pPr>
            <a:r>
              <a:rPr lang="ru-RU" sz="3800" b="1" i="1" dirty="0" smtClean="0">
                <a:solidFill>
                  <a:schemeClr val="accent5">
                    <a:lumMod val="50000"/>
                  </a:schemeClr>
                </a:solidFill>
              </a:rPr>
              <a:t> 1 и 3 из рубрики</a:t>
            </a:r>
          </a:p>
          <a:p>
            <a:pPr algn="ctr">
              <a:buNone/>
              <a:defRPr/>
            </a:pPr>
            <a:r>
              <a:rPr lang="ru-RU" sz="3800" b="1" i="1" dirty="0" smtClean="0">
                <a:solidFill>
                  <a:schemeClr val="accent5">
                    <a:lumMod val="50000"/>
                  </a:schemeClr>
                </a:solidFill>
              </a:rPr>
              <a:t> «В классе и дома».</a:t>
            </a:r>
          </a:p>
        </p:txBody>
      </p:sp>
      <p:pic>
        <p:nvPicPr>
          <p:cNvPr id="13316" name="Picture 4" descr="Z:\мама\рабочий стол мама\Школа 2008-2011\Матер. по Презинтациям,АНИМАЦИЯ\Анимация для презентаций\школа\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1785938"/>
            <a:ext cx="25003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786478" cy="12144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I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. Номинальные и реальные доходы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14282" y="1714488"/>
            <a:ext cx="4786346" cy="235745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количество денег, полученное в определённый период независимо от налогообложения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5072066" y="1428736"/>
            <a:ext cx="4071934" cy="2714644"/>
          </a:xfrm>
          <a:prstGeom prst="flowChartMulti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Номинальный	 доход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 rot="1046632">
            <a:off x="2602975" y="4419926"/>
            <a:ext cx="5000660" cy="192882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Как  по-другому  ещё можно назвать номинальный доход?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7" name="Picture 10" descr="Человечек-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962748"/>
            <a:ext cx="1928826" cy="24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ьная выноска 17"/>
          <p:cNvSpPr/>
          <p:nvPr/>
        </p:nvSpPr>
        <p:spPr>
          <a:xfrm rot="1046632">
            <a:off x="2602976" y="4223999"/>
            <a:ext cx="5000660" cy="192882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Источники доходов!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786478" cy="12144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Номинальные и реальные доходы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7" name="Picture 10" descr="Человечек-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3429024" cy="440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ьная выноска 17"/>
          <p:cNvSpPr/>
          <p:nvPr/>
        </p:nvSpPr>
        <p:spPr>
          <a:xfrm rot="1046632">
            <a:off x="3621537" y="1705470"/>
            <a:ext cx="5584237" cy="2617929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Почему денег  всё время не хватает?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6" name="Picture 2" descr="Z:\мама\рабочий стол мама\Школа 2008-2011\Матер. по Презинтациям,АНИМАЦИЯ\Деньги\money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357694"/>
            <a:ext cx="2071702" cy="2232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786478" cy="12144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Номинальные и реальные доходы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14282" y="1714488"/>
            <a:ext cx="4786346" cy="235745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количество товаров и услуг, которое можно купить на располагаемый доход в течение определенного периода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5072066" y="1428736"/>
            <a:ext cx="4071934" cy="2714644"/>
          </a:xfrm>
          <a:prstGeom prst="flowChartMulti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Реальный доход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4286256"/>
            <a:ext cx="3571900" cy="2000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Номинальный доход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86380" y="4357694"/>
            <a:ext cx="3571900" cy="2000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Реальный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доход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143372" y="4643446"/>
            <a:ext cx="1000132" cy="135732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Picture 11" descr="0000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8095" y="4357694"/>
            <a:ext cx="975905" cy="17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786478" cy="12144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Номинальные и реальные доходы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58" y="1571612"/>
            <a:ext cx="3571900" cy="2000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Номинальный доход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86380" y="1500174"/>
            <a:ext cx="3571900" cy="2000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Реальный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доход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143372" y="2000240"/>
            <a:ext cx="1000132" cy="135732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Z:\мама\рабочий стол мама\Школа 2008-2011\Матер. по Презинтациям,АНИМАЦИЯ\Часы\2542491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1122" y="3714751"/>
            <a:ext cx="2169572" cy="2807073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214282" y="4143380"/>
            <a:ext cx="3000396" cy="20002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Доходы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5643570" y="4000504"/>
            <a:ext cx="3286148" cy="2214578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Цены на товары и услуги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518637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Инфляция- это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1"/>
            <a:ext cx="6543692" cy="15430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…процесс обесценивая денег, который появляется в виде долговременного повышения цен на товары и услуги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2" descr="Z:\мама\рабочий стол мама\Школа 2008-2011\Матер. по Презинтациям,АНИМАЦИЯ\Часы\2542491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1428760" cy="1848582"/>
          </a:xfrm>
          <a:prstGeom prst="rect">
            <a:avLst/>
          </a:prstGeom>
          <a:noFill/>
        </p:spPr>
      </p:pic>
      <p:pic>
        <p:nvPicPr>
          <p:cNvPr id="1026" name="Picture 2" descr="Z:\мама\рабочий стол мама\Школа 2008-2011\Матер. по Презинтациям,АНИМАЦИЯ\Часы\93620608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214685"/>
            <a:ext cx="1928823" cy="3214711"/>
          </a:xfrm>
          <a:prstGeom prst="rect">
            <a:avLst/>
          </a:prstGeom>
          <a:noFill/>
        </p:spPr>
      </p:pic>
      <p:sp>
        <p:nvSpPr>
          <p:cNvPr id="6" name="Диагональная полоса 5"/>
          <p:cNvSpPr/>
          <p:nvPr/>
        </p:nvSpPr>
        <p:spPr>
          <a:xfrm>
            <a:off x="357158" y="3571876"/>
            <a:ext cx="2428892" cy="2714644"/>
          </a:xfrm>
          <a:prstGeom prst="diagStri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Вчера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>
            <a:off x="6286512" y="3643314"/>
            <a:ext cx="2428892" cy="2714644"/>
          </a:xfrm>
          <a:prstGeom prst="diagStri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Сегодня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Z:\мама\рабочий стол мама\Школа 2008-2011\Матер. по Презинтациям,АНИМАЦИЯ\Деньги\money1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786322"/>
            <a:ext cx="285750" cy="1143000"/>
          </a:xfrm>
          <a:prstGeom prst="rect">
            <a:avLst/>
          </a:prstGeom>
          <a:noFill/>
        </p:spPr>
      </p:pic>
      <p:pic>
        <p:nvPicPr>
          <p:cNvPr id="13" name="Picture 6" descr="Z:\мама\рабочий стол мама\Школа 2008-2011\Матер. по Презинтациям,АНИМАЦИЯ\Деньги\money1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4929198"/>
            <a:ext cx="285750" cy="1143000"/>
          </a:xfrm>
          <a:prstGeom prst="rect">
            <a:avLst/>
          </a:prstGeom>
          <a:noFill/>
        </p:spPr>
      </p:pic>
      <p:pic>
        <p:nvPicPr>
          <p:cNvPr id="14" name="Picture 6" descr="Z:\мама\рабочий стол мама\Школа 2008-2011\Матер. по Презинтациям,АНИМАЦИЯ\Деньги\money1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9652" y="4929198"/>
            <a:ext cx="2857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…таким образом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half" idx="1"/>
          </p:nvPr>
        </p:nvSpPr>
        <p:spPr>
          <a:xfrm>
            <a:off x="3500430" y="1500174"/>
            <a:ext cx="4429156" cy="7143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Bookman Old Style" pitchFamily="18" charset="0"/>
              </a:rPr>
              <a:t>темп роста номинального дохода 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3571868" y="3071810"/>
            <a:ext cx="4500594" cy="78581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100" b="1" i="1" dirty="0" smtClean="0">
                <a:latin typeface="Bookman Old Style" pitchFamily="18" charset="0"/>
              </a:rPr>
              <a:t>темп </a:t>
            </a:r>
            <a:r>
              <a:rPr lang="ru-RU" b="1" i="1" dirty="0" smtClean="0">
                <a:latin typeface="Bookman Old Style" pitchFamily="18" charset="0"/>
              </a:rPr>
              <a:t>роста</a:t>
            </a:r>
            <a:r>
              <a:rPr lang="ru-RU" sz="3100" b="1" i="1" dirty="0" smtClean="0">
                <a:latin typeface="Bookman Old Style" pitchFamily="18" charset="0"/>
              </a:rPr>
              <a:t> уровня цен</a:t>
            </a:r>
          </a:p>
          <a:p>
            <a:pPr algn="ctr"/>
            <a:endParaRPr lang="ru-RU" dirty="0"/>
          </a:p>
        </p:txBody>
      </p:sp>
      <p:sp>
        <p:nvSpPr>
          <p:cNvPr id="15" name="Равно 14"/>
          <p:cNvSpPr/>
          <p:nvPr/>
        </p:nvSpPr>
        <p:spPr>
          <a:xfrm>
            <a:off x="357158" y="1500174"/>
            <a:ext cx="3143272" cy="242889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Bookman Old Style" pitchFamily="18" charset="0"/>
              </a:rPr>
              <a:t>Реальный доход</a:t>
            </a:r>
            <a:endParaRPr lang="ru-RU" sz="28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Деление 15"/>
          <p:cNvSpPr/>
          <p:nvPr/>
        </p:nvSpPr>
        <p:spPr>
          <a:xfrm>
            <a:off x="4000496" y="2285992"/>
            <a:ext cx="3714776" cy="928694"/>
          </a:xfrm>
          <a:prstGeom prst="mathDivid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типовой процесс 21"/>
          <p:cNvSpPr/>
          <p:nvPr/>
        </p:nvSpPr>
        <p:spPr>
          <a:xfrm>
            <a:off x="2071670" y="4000504"/>
            <a:ext cx="6858048" cy="2428892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при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увеличении дохода на 20 %, а росте цен на 30 %,  мы получим: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120/130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x 100 % = 7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,7 %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23" name="Picture 8" descr="AG0002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4143380"/>
            <a:ext cx="150582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Задачи государства: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5984" y="1600200"/>
            <a:ext cx="6643734" cy="44005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снижать уровень инфляции;</a:t>
            </a:r>
          </a:p>
          <a:p>
            <a:pPr>
              <a:buNone/>
            </a:pPr>
            <a:endParaRPr lang="ru-RU" sz="4400" b="1" i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поддерживать рост реальных доходов населения</a:t>
            </a:r>
          </a:p>
          <a:p>
            <a:pPr>
              <a:buFont typeface="Wingdings" pitchFamily="2" charset="2"/>
              <a:buChar char="Ø"/>
            </a:pPr>
            <a:endParaRPr lang="ru-RU" sz="4400" b="1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37" descr="39d9fc251bfb6691f195990a903c79d7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643050"/>
            <a:ext cx="1989629" cy="143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00504"/>
            <a:ext cx="1989629" cy="143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47212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Закрепляем: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58204" cy="9715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Инфляция — это…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34" y="2428868"/>
            <a:ext cx="7643866" cy="37862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а)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кратковременное (сезонное) повышение общего уровня цен на большую часть товаров и услуг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б)массовый выброс товаров на рынки сбыта для сбивания цен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в)долговременное повышение общего уровня цен на товары и услуги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г)	повышение цен на социально значимые виды товаров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Z:\мама\рабочий стол мама\Школа 2008-2011\Матер. по Презинтациям,АНИМАЦИЯ\Буквы и цифры\Другие\slova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1" y="285728"/>
            <a:ext cx="1648569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Arial Black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414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«Инфляция и семейная экономика» </vt:lpstr>
      <vt:lpstr>I. Номинальные и реальные доходы</vt:lpstr>
      <vt:lpstr>Номинальные и реальные доходы</vt:lpstr>
      <vt:lpstr>Номинальные и реальные доходы</vt:lpstr>
      <vt:lpstr>Номинальные и реальные доходы</vt:lpstr>
      <vt:lpstr>Инфляция- это</vt:lpstr>
      <vt:lpstr>…таким образом</vt:lpstr>
      <vt:lpstr>Задачи государства:</vt:lpstr>
      <vt:lpstr>Закрепляем:</vt:lpstr>
      <vt:lpstr>Закрепляем:</vt:lpstr>
      <vt:lpstr>II. Формы сбережения граждан</vt:lpstr>
      <vt:lpstr>Виды сбережений:</vt:lpstr>
      <vt:lpstr>Закрепляем:</vt:lpstr>
      <vt:lpstr>Банковские услуги</vt:lpstr>
      <vt:lpstr>Закрепляем:</vt:lpstr>
      <vt:lpstr>Задание на дом: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«Инфляция и семейная экономика» </dc:title>
  <dc:creator>Admin</dc:creator>
  <cp:lastModifiedBy>nout</cp:lastModifiedBy>
  <cp:revision>25</cp:revision>
  <dcterms:created xsi:type="dcterms:W3CDTF">2012-03-14T16:08:01Z</dcterms:created>
  <dcterms:modified xsi:type="dcterms:W3CDTF">2020-05-03T18:34:25Z</dcterms:modified>
</cp:coreProperties>
</file>