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86" r:id="rId3"/>
    <p:sldId id="299" r:id="rId4"/>
    <p:sldId id="302" r:id="rId5"/>
    <p:sldId id="303" r:id="rId6"/>
    <p:sldId id="304" r:id="rId7"/>
    <p:sldId id="305" r:id="rId8"/>
    <p:sldId id="306" r:id="rId9"/>
    <p:sldId id="266" r:id="rId10"/>
    <p:sldId id="26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CDAEC"/>
    <a:srgbClr val="C6D9F1"/>
    <a:srgbClr val="E5DCF2"/>
    <a:srgbClr val="D1B9FD"/>
    <a:srgbClr val="D2C6FE"/>
    <a:srgbClr val="A95DF5"/>
    <a:srgbClr val="D9C6FE"/>
    <a:srgbClr val="AC55ED"/>
    <a:srgbClr val="D7C8FC"/>
    <a:srgbClr val="9E58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99" autoAdjust="0"/>
    <p:restoredTop sz="95681" autoAdjust="0"/>
  </p:normalViewPr>
  <p:slideViewPr>
    <p:cSldViewPr>
      <p:cViewPr>
        <p:scale>
          <a:sx n="50" d="100"/>
          <a:sy n="50" d="100"/>
        </p:scale>
        <p:origin x="-1956" y="-5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8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700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C9B225-5EFA-48B1-8FB3-6D60A59A3036}" type="datetimeFigureOut">
              <a:rPr lang="ru-RU" smtClean="0"/>
              <a:t>21.09.2012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61E2C-2AD3-4BB1-988E-BEFFAD97DA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0545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61E2C-2AD3-4BB1-988E-BEFFAD97DA8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83389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61E2C-2AD3-4BB1-988E-BEFFAD97DA82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83389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FEC1E-233B-47AF-B297-C44C993EC026}" type="datetime1">
              <a:rPr lang="ru-RU" smtClean="0"/>
              <a:t>21.09.2012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024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F2241-4D0A-4847-B416-0190A9836A3A}" type="datetime1">
              <a:rPr lang="ru-RU" smtClean="0"/>
              <a:t>21.09.2012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269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C5DEC-AC5D-4BD1-9A2F-E96CF10575BE}" type="datetime1">
              <a:rPr lang="ru-RU" smtClean="0"/>
              <a:t>21.09.2012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5165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91271-ECDF-4E0D-95AF-26F723CAA663}" type="datetime1">
              <a:rPr lang="ru-RU" smtClean="0"/>
              <a:t>21.09.2012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0738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5F90C-14BE-41C9-B29E-632C3B157209}" type="datetime1">
              <a:rPr lang="ru-RU" smtClean="0"/>
              <a:t>21.09.2012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7949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BA7F4-768C-4595-A5CA-58F49532CDEF}" type="datetime1">
              <a:rPr lang="ru-RU" smtClean="0"/>
              <a:t>21.09.2012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2857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DAC11-2776-4FC9-AA95-DA4718CBE983}" type="datetime1">
              <a:rPr lang="ru-RU" smtClean="0"/>
              <a:t>21.09.2012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2653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79B46-D5E9-47EE-B0C0-0DAC3F8D8D5D}" type="datetime1">
              <a:rPr lang="ru-RU" smtClean="0"/>
              <a:t>21.09.2012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230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3B1BB-70BE-4F78-ACC8-D4E5E9933E3A}" type="datetime1">
              <a:rPr lang="ru-RU" smtClean="0"/>
              <a:t>21.09.2012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86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4319D-59BD-4ECC-9689-71417CCB5EBC}" type="datetime1">
              <a:rPr lang="ru-RU" smtClean="0"/>
              <a:t>21.09.2012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4202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A1365-2641-4DFE-BFEF-9F1183A6CFB3}" type="datetime1">
              <a:rPr lang="ru-RU" smtClean="0"/>
              <a:t>21.09.2012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7722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9DA45B-9E6E-47DA-96E6-9BD72F886D5F}" type="datetime1">
              <a:rPr lang="ru-RU" smtClean="0"/>
              <a:t>21.09.2012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B8631F-C964-47B5-B9E2-AC2B6FDB9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0921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75000">
                <a:srgbClr val="A95DF5"/>
              </a:gs>
              <a:gs pos="0">
                <a:srgbClr val="D1B9FD"/>
              </a:gs>
            </a:gsLst>
            <a:path path="circle">
              <a:fillToRect l="100000" t="100000"/>
            </a:path>
            <a:tileRect r="-100000" b="-100000"/>
          </a:gradFill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grpSp>
        <p:nvGrpSpPr>
          <p:cNvPr id="26" name="Группа 25"/>
          <p:cNvGrpSpPr/>
          <p:nvPr/>
        </p:nvGrpSpPr>
        <p:grpSpPr>
          <a:xfrm>
            <a:off x="-63043512" y="12620"/>
            <a:ext cx="73152000" cy="6858000"/>
            <a:chOff x="-63043512" y="12620"/>
            <a:chExt cx="73152000" cy="6858000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-26467512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-17323512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-44755512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-35611512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-63043512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-53899512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-8179512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964488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</p:grpSp>
      <p:sp>
        <p:nvSpPr>
          <p:cNvPr id="4" name="Заголовок 1"/>
          <p:cNvSpPr txBox="1">
            <a:spLocks/>
          </p:cNvSpPr>
          <p:nvPr/>
        </p:nvSpPr>
        <p:spPr>
          <a:xfrm>
            <a:off x="685800" y="0"/>
            <a:ext cx="7772400" cy="6858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>
                <a:solidFill>
                  <a:schemeClr val="bg1"/>
                </a:solidFill>
                <a:latin typeface="PF Din Text Cond Pro" pitchFamily="2" charset="0"/>
              </a:rPr>
              <a:t>Чужая речь</a:t>
            </a:r>
            <a:endParaRPr lang="ru-RU">
              <a:solidFill>
                <a:schemeClr val="bg1"/>
              </a:solidFill>
              <a:latin typeface="PF Din Text Cond Pro" pitchFamily="2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85800" y="4581128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>
              <a:latin typeface="PF Din Text Cond Pro" pitchFamily="2" charset="0"/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© InfoUrok.ru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5755375"/>
      </p:ext>
    </p:extLst>
  </p:cSld>
  <p:clrMapOvr>
    <a:masterClrMapping/>
  </p:clrMapOvr>
  <p:transition spd="slow" advClick="0" advTm="10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1.85185E-6 L 6.25295 -1.85185E-6 " pathEditMode="relative" rAng="0" ptsTypes="AA">
                                      <p:cBhvr>
                                        <p:cTn id="6" dur="1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263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0" objId="27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21095"/>
      </p:ext>
    </p:extLst>
  </p:cSld>
  <p:clrMapOvr>
    <a:masterClrMapping/>
  </p:clrMapOvr>
  <p:transition spd="slow" advClick="0" advTm="1000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mtClean="0">
                <a:latin typeface="PF Din Text Cond Pro" pitchFamily="2" charset="0"/>
              </a:rPr>
              <a:t>Чужая речь</a:t>
            </a:r>
            <a:endParaRPr lang="ru-RU">
              <a:latin typeface="PF Din Text Cond Pro" pitchFamily="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604664"/>
          </a:xfrm>
        </p:spPr>
        <p:txBody>
          <a:bodyPr anchor="ctr"/>
          <a:lstStyle/>
          <a:p>
            <a:pPr marL="0" indent="0" algn="ctr">
              <a:buNone/>
            </a:pPr>
            <a:r>
              <a:rPr lang="ru-RU" smtClean="0">
                <a:solidFill>
                  <a:srgbClr val="00B050"/>
                </a:solidFill>
                <a:latin typeface="PF Din Text Cond Pro" pitchFamily="2" charset="0"/>
              </a:rPr>
              <a:t>Чужие слова </a:t>
            </a:r>
            <a:r>
              <a:rPr lang="ru-RU" smtClean="0">
                <a:latin typeface="PF Din Text Cond Pro" pitchFamily="2" charset="0"/>
              </a:rPr>
              <a:t>в повествовании автора.</a:t>
            </a:r>
            <a:endParaRPr lang="ru-RU" sz="2400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33" name="Объект 2"/>
          <p:cNvSpPr txBox="1">
            <a:spLocks/>
          </p:cNvSpPr>
          <p:nvPr/>
        </p:nvSpPr>
        <p:spPr>
          <a:xfrm>
            <a:off x="457200" y="2809528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Вводятся с помощью </a:t>
            </a:r>
            <a:r>
              <a:rPr lang="ru-RU" smtClean="0">
                <a:solidFill>
                  <a:srgbClr val="00B050"/>
                </a:solidFill>
                <a:latin typeface="PF Din Text Cond Pro" pitchFamily="2" charset="0"/>
              </a:rPr>
              <a:t>слов автора</a:t>
            </a:r>
            <a:r>
              <a:rPr lang="ru-RU" smtClean="0">
                <a:latin typeface="PF Din Text Cond Pro" pitchFamily="2" charset="0"/>
              </a:rPr>
              <a:t> (авторских слов).</a:t>
            </a:r>
            <a:endParaRPr lang="ru-RU" sz="2400">
              <a:solidFill>
                <a:srgbClr val="00B050"/>
              </a:solidFill>
              <a:latin typeface="PF Din Text Cond Pro" pitchFamily="2" charset="0"/>
            </a:endParaRPr>
          </a:p>
        </p:txBody>
      </p:sp>
      <p:cxnSp>
        <p:nvCxnSpPr>
          <p:cNvPr id="38" name="Прямая со стрелкой 37"/>
          <p:cNvCxnSpPr>
            <a:stCxn id="42" idx="0"/>
            <a:endCxn id="33" idx="2"/>
          </p:cNvCxnSpPr>
          <p:nvPr/>
        </p:nvCxnSpPr>
        <p:spPr>
          <a:xfrm flipV="1">
            <a:off x="2514600" y="3414192"/>
            <a:ext cx="2057400" cy="446856"/>
          </a:xfrm>
          <a:prstGeom prst="straightConnector1">
            <a:avLst/>
          </a:prstGeom>
          <a:ln w="28575">
            <a:solidFill>
              <a:srgbClr val="00B05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Объект 2"/>
          <p:cNvSpPr txBox="1">
            <a:spLocks/>
          </p:cNvSpPr>
          <p:nvPr/>
        </p:nvSpPr>
        <p:spPr>
          <a:xfrm>
            <a:off x="457200" y="3861048"/>
            <a:ext cx="41148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лицо, автор слов</a:t>
            </a:r>
            <a:endParaRPr lang="ru-RU" sz="2400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43" name="Объект 2"/>
          <p:cNvSpPr txBox="1">
            <a:spLocks/>
          </p:cNvSpPr>
          <p:nvPr/>
        </p:nvSpPr>
        <p:spPr>
          <a:xfrm>
            <a:off x="4539382" y="3861048"/>
            <a:ext cx="41148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процессы речи, действия</a:t>
            </a:r>
            <a:endParaRPr lang="ru-RU" sz="2400">
              <a:solidFill>
                <a:srgbClr val="00B050"/>
              </a:solidFill>
              <a:latin typeface="PF Din Text Cond Pro" pitchFamily="2" charset="0"/>
            </a:endParaRPr>
          </a:p>
        </p:txBody>
      </p:sp>
      <p:cxnSp>
        <p:nvCxnSpPr>
          <p:cNvPr id="44" name="Прямая со стрелкой 43"/>
          <p:cNvCxnSpPr>
            <a:stCxn id="43" idx="0"/>
            <a:endCxn id="33" idx="2"/>
          </p:cNvCxnSpPr>
          <p:nvPr/>
        </p:nvCxnSpPr>
        <p:spPr>
          <a:xfrm flipH="1" flipV="1">
            <a:off x="4572000" y="3414192"/>
            <a:ext cx="2024782" cy="446856"/>
          </a:xfrm>
          <a:prstGeom prst="straightConnector1">
            <a:avLst/>
          </a:prstGeom>
          <a:ln w="28575">
            <a:solidFill>
              <a:srgbClr val="00B05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Объект 2"/>
          <p:cNvSpPr txBox="1">
            <a:spLocks/>
          </p:cNvSpPr>
          <p:nvPr/>
        </p:nvSpPr>
        <p:spPr>
          <a:xfrm>
            <a:off x="457200" y="4454958"/>
            <a:ext cx="41148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400" smtClean="0">
                <a:solidFill>
                  <a:srgbClr val="00B050"/>
                </a:solidFill>
                <a:latin typeface="PF Din Text Cond Pro" pitchFamily="2" charset="0"/>
              </a:rPr>
              <a:t>я, ты, он, Елена</a:t>
            </a:r>
            <a:endParaRPr lang="ru-RU" sz="2400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46" name="Объект 2"/>
          <p:cNvSpPr txBox="1">
            <a:spLocks/>
          </p:cNvSpPr>
          <p:nvPr/>
        </p:nvSpPr>
        <p:spPr>
          <a:xfrm>
            <a:off x="4539382" y="4454958"/>
            <a:ext cx="41148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400" smtClean="0">
                <a:solidFill>
                  <a:srgbClr val="00B050"/>
                </a:solidFill>
                <a:latin typeface="PF Din Text Cond Pro" pitchFamily="2" charset="0"/>
              </a:rPr>
              <a:t>сказать, подумать, улыбнуться</a:t>
            </a:r>
            <a:endParaRPr lang="ru-RU" sz="2400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47" name="Объект 2"/>
          <p:cNvSpPr txBox="1">
            <a:spLocks/>
          </p:cNvSpPr>
          <p:nvPr/>
        </p:nvSpPr>
        <p:spPr>
          <a:xfrm>
            <a:off x="2514600" y="3335288"/>
            <a:ext cx="41148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400" smtClean="0">
                <a:solidFill>
                  <a:srgbClr val="00B050"/>
                </a:solidFill>
                <a:latin typeface="PF Din Text Cond Pro" pitchFamily="2" charset="0"/>
              </a:rPr>
              <a:t>указывают</a:t>
            </a:r>
            <a:endParaRPr lang="ru-RU" sz="2400">
              <a:solidFill>
                <a:srgbClr val="00B050"/>
              </a:solidFill>
              <a:latin typeface="PF Din Text Cond Pro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22966036"/>
      </p:ext>
    </p:extLst>
  </p:cSld>
  <p:clrMapOvr>
    <a:masterClrMapping/>
  </p:clrMapOvr>
  <p:transition spd="slow" advTm="60837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33" grpId="0"/>
      <p:bldP spid="33" grpId="1"/>
      <p:bldP spid="42" grpId="0"/>
      <p:bldP spid="42" grpId="1"/>
      <p:bldP spid="43" grpId="0"/>
      <p:bldP spid="43" grpId="1"/>
      <p:bldP spid="45" grpId="0"/>
      <p:bldP spid="45" grpId="1"/>
      <p:bldP spid="46" grpId="0"/>
      <p:bldP spid="46" grpId="1"/>
      <p:bldP spid="47" grpId="0"/>
      <p:bldP spid="47" grpId="1"/>
    </p:bldLst>
  </p:timing>
  <p:extLst mod="1">
    <p:ext uri="{E180D4A7-C9FB-4DFB-919C-405C955672EB}">
      <p14:showEvtLst xmlns:p14="http://schemas.microsoft.com/office/powerpoint/2010/main">
        <p14:playEvt time="0" objId="5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mtClean="0">
                <a:latin typeface="PF Din Text Cond Pro" pitchFamily="2" charset="0"/>
              </a:rPr>
              <a:t>Чужая речь</a:t>
            </a:r>
            <a:endParaRPr lang="ru-RU">
              <a:latin typeface="PF Din Text Cond Pro" pitchFamily="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604664"/>
          </a:xfrm>
        </p:spPr>
        <p:txBody>
          <a:bodyPr anchor="ctr"/>
          <a:lstStyle/>
          <a:p>
            <a:pPr marL="0" indent="0" algn="ctr">
              <a:buNone/>
            </a:pPr>
            <a:r>
              <a:rPr lang="ru-RU" smtClean="0">
                <a:solidFill>
                  <a:srgbClr val="00B050"/>
                </a:solidFill>
                <a:latin typeface="PF Din Text Cond Pro" pitchFamily="2" charset="0"/>
              </a:rPr>
              <a:t>Чужие слова </a:t>
            </a:r>
            <a:r>
              <a:rPr lang="ru-RU" smtClean="0">
                <a:latin typeface="PF Din Text Cond Pro" pitchFamily="2" charset="0"/>
              </a:rPr>
              <a:t>в повествовании автора.</a:t>
            </a:r>
            <a:endParaRPr lang="ru-RU" sz="2400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grpSp>
        <p:nvGrpSpPr>
          <p:cNvPr id="23" name="Группа 22"/>
          <p:cNvGrpSpPr/>
          <p:nvPr/>
        </p:nvGrpSpPr>
        <p:grpSpPr>
          <a:xfrm>
            <a:off x="3949328" y="8246392"/>
            <a:ext cx="2232248" cy="45719"/>
            <a:chOff x="4250432" y="4869160"/>
            <a:chExt cx="4605667" cy="48192"/>
          </a:xfrm>
        </p:grpSpPr>
        <p:cxnSp>
          <p:nvCxnSpPr>
            <p:cNvPr id="25" name="Прямая соединительная линия 24"/>
            <p:cNvCxnSpPr/>
            <p:nvPr/>
          </p:nvCxnSpPr>
          <p:spPr>
            <a:xfrm>
              <a:off x="4250432" y="4869160"/>
              <a:ext cx="4605667" cy="0"/>
            </a:xfrm>
            <a:prstGeom prst="line">
              <a:avLst/>
            </a:prstGeom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/>
            <p:cNvCxnSpPr/>
            <p:nvPr/>
          </p:nvCxnSpPr>
          <p:spPr>
            <a:xfrm>
              <a:off x="4250432" y="4917352"/>
              <a:ext cx="4605667" cy="0"/>
            </a:xfrm>
            <a:prstGeom prst="line">
              <a:avLst/>
            </a:prstGeom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0" name="Прямая соединительная линия 29"/>
          <p:cNvCxnSpPr/>
          <p:nvPr/>
        </p:nvCxnSpPr>
        <p:spPr>
          <a:xfrm>
            <a:off x="4994065" y="8268016"/>
            <a:ext cx="963431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Объект 2"/>
          <p:cNvSpPr txBox="1">
            <a:spLocks/>
          </p:cNvSpPr>
          <p:nvPr/>
        </p:nvSpPr>
        <p:spPr>
          <a:xfrm>
            <a:off x="457200" y="2202953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Способы передачи:</a:t>
            </a:r>
            <a:endParaRPr lang="ru-RU" sz="2400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20" name="Объект 2"/>
          <p:cNvSpPr txBox="1">
            <a:spLocks/>
          </p:cNvSpPr>
          <p:nvPr/>
        </p:nvSpPr>
        <p:spPr>
          <a:xfrm>
            <a:off x="457200" y="2799633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dirty="0" smtClean="0">
                <a:latin typeface="PF Din Text Cond Pro" pitchFamily="2" charset="0"/>
              </a:rPr>
              <a:t>прямая речь</a:t>
            </a:r>
            <a:r>
              <a:rPr lang="ru-RU" sz="2400" dirty="0" smtClean="0">
                <a:latin typeface="PF Din Text Cond Pro" pitchFamily="2" charset="0"/>
              </a:rPr>
              <a:t> – предл. с прямой речью – </a:t>
            </a:r>
            <a:r>
              <a:rPr lang="ru-RU" sz="2400" dirty="0" smtClean="0">
                <a:solidFill>
                  <a:srgbClr val="00B050"/>
                </a:solidFill>
                <a:latin typeface="PF Din Text Cond Pro" pitchFamily="2" charset="0"/>
              </a:rPr>
              <a:t>без изменений</a:t>
            </a:r>
            <a:r>
              <a:rPr lang="ru-RU" sz="2400" dirty="0" smtClean="0">
                <a:latin typeface="PF Din Text Cond Pro" pitchFamily="2" charset="0"/>
              </a:rPr>
              <a:t>;</a:t>
            </a:r>
            <a:endParaRPr lang="ru-RU" sz="2400" dirty="0">
              <a:latin typeface="PF Din Text Cond Pro" pitchFamily="2" charset="0"/>
            </a:endParaRPr>
          </a:p>
        </p:txBody>
      </p:sp>
      <p:sp>
        <p:nvSpPr>
          <p:cNvPr id="27" name="Заголовок 1"/>
          <p:cNvSpPr txBox="1">
            <a:spLocks/>
          </p:cNvSpPr>
          <p:nvPr/>
        </p:nvSpPr>
        <p:spPr>
          <a:xfrm>
            <a:off x="467544" y="5240858"/>
            <a:ext cx="8208912" cy="8395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  <a:t>Вадим попросил</a:t>
            </a:r>
            <a:r>
              <a:rPr lang="ru-RU" sz="3200" b="1">
                <a:solidFill>
                  <a:srgbClr val="0070C0"/>
                </a:solidFill>
                <a:latin typeface="Propisi" pitchFamily="2" charset="0"/>
              </a:rPr>
              <a:t>: </a:t>
            </a:r>
            <a:r>
              <a:rPr lang="en-US" sz="3200" b="1" smtClean="0">
                <a:solidFill>
                  <a:srgbClr val="0070C0"/>
                </a:solidFill>
                <a:latin typeface="Propisi" pitchFamily="2" charset="0"/>
              </a:rPr>
              <a:t>„</a:t>
            </a:r>
            <a:r>
              <a:rPr lang="ru-RU" sz="3200" b="1" smtClean="0">
                <a:solidFill>
                  <a:srgbClr val="00B050"/>
                </a:solidFill>
                <a:latin typeface="Propisi" pitchFamily="2" charset="0"/>
              </a:rPr>
              <a:t>Таня</a:t>
            </a:r>
            <a:r>
              <a:rPr lang="ru-RU" sz="3200" b="1">
                <a:solidFill>
                  <a:srgbClr val="00B050"/>
                </a:solidFill>
                <a:latin typeface="Propisi" pitchFamily="2" charset="0"/>
              </a:rPr>
              <a:t>, передай-ка мне </a:t>
            </a:r>
            <a:r>
              <a:rPr lang="ru-RU" sz="3200" b="1" smtClean="0">
                <a:solidFill>
                  <a:srgbClr val="00B050"/>
                </a:solidFill>
                <a:latin typeface="Propisi" pitchFamily="2" charset="0"/>
              </a:rPr>
              <a:t>учебник</a:t>
            </a:r>
            <a: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  <a:t>“.</a:t>
            </a:r>
            <a:endParaRPr lang="ru-RU" sz="3200" b="1">
              <a:solidFill>
                <a:srgbClr val="0070C0"/>
              </a:solidFill>
              <a:latin typeface="Propisi" pitchFamily="2" charset="0"/>
            </a:endParaRPr>
          </a:p>
        </p:txBody>
      </p:sp>
      <p:sp>
        <p:nvSpPr>
          <p:cNvPr id="31" name="Объект 2"/>
          <p:cNvSpPr txBox="1">
            <a:spLocks/>
          </p:cNvSpPr>
          <p:nvPr/>
        </p:nvSpPr>
        <p:spPr>
          <a:xfrm>
            <a:off x="7561844" y="5226818"/>
            <a:ext cx="1114612" cy="302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400" smtClean="0">
                <a:solidFill>
                  <a:schemeClr val="bg1"/>
                </a:solidFill>
                <a:latin typeface="PF Din Text Cond Pro" pitchFamily="2" charset="0"/>
              </a:rPr>
              <a:t>слова автора</a:t>
            </a:r>
            <a:endParaRPr lang="ru-RU" sz="1400">
              <a:solidFill>
                <a:schemeClr val="bg1"/>
              </a:solidFill>
              <a:latin typeface="PF Din Text Cond Pro" pitchFamily="2" charset="0"/>
            </a:endParaRPr>
          </a:p>
        </p:txBody>
      </p:sp>
      <p:sp>
        <p:nvSpPr>
          <p:cNvPr id="32" name="Объект 2"/>
          <p:cNvSpPr txBox="1">
            <a:spLocks/>
          </p:cNvSpPr>
          <p:nvPr/>
        </p:nvSpPr>
        <p:spPr>
          <a:xfrm>
            <a:off x="4923543" y="5226818"/>
            <a:ext cx="1013284" cy="302332"/>
          </a:xfrm>
          <a:prstGeom prst="rect">
            <a:avLst/>
          </a:prstGeom>
          <a:solidFill>
            <a:srgbClr val="00B050"/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400" smtClean="0">
                <a:solidFill>
                  <a:schemeClr val="bg1"/>
                </a:solidFill>
                <a:latin typeface="PF Din Text Cond Pro" pitchFamily="2" charset="0"/>
              </a:rPr>
              <a:t>прямая речь</a:t>
            </a:r>
            <a:endParaRPr lang="ru-RU" sz="1400">
              <a:solidFill>
                <a:schemeClr val="bg1"/>
              </a:solidFill>
              <a:latin typeface="PF Din Text Cond Pro" pitchFamily="2" charset="0"/>
            </a:endParaRPr>
          </a:p>
        </p:txBody>
      </p:sp>
      <p:sp>
        <p:nvSpPr>
          <p:cNvPr id="34" name="Объект 2"/>
          <p:cNvSpPr txBox="1">
            <a:spLocks/>
          </p:cNvSpPr>
          <p:nvPr/>
        </p:nvSpPr>
        <p:spPr>
          <a:xfrm>
            <a:off x="6037816" y="5226818"/>
            <a:ext cx="1427727" cy="30233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400" smtClean="0">
                <a:solidFill>
                  <a:schemeClr val="bg1"/>
                </a:solidFill>
                <a:latin typeface="PF Din Text Cond Pro" pitchFamily="2" charset="0"/>
              </a:rPr>
              <a:t>смысл чужой речи</a:t>
            </a:r>
            <a:endParaRPr lang="ru-RU" sz="1400">
              <a:solidFill>
                <a:schemeClr val="bg1"/>
              </a:solidFill>
              <a:latin typeface="PF Din Text Cond Pro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12336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6349"/>
    </mc:Choice>
    <mc:Fallback xmlns="">
      <p:transition advTm="263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20" grpId="0"/>
      <p:bldP spid="27" grpId="0"/>
      <p:bldP spid="27" grpId="1"/>
      <p:bldP spid="31" grpId="0" animBg="1"/>
      <p:bldP spid="32" grpId="0" animBg="1"/>
      <p:bldP spid="34" grpId="0" animBg="1"/>
    </p:bldLst>
  </p:timing>
  <p:extLst mod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mtClean="0">
                <a:latin typeface="PF Din Text Cond Pro" pitchFamily="2" charset="0"/>
              </a:rPr>
              <a:t>Чужая речь</a:t>
            </a:r>
            <a:endParaRPr lang="ru-RU">
              <a:latin typeface="PF Din Text Cond Pro" pitchFamily="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604664"/>
          </a:xfrm>
        </p:spPr>
        <p:txBody>
          <a:bodyPr anchor="ctr"/>
          <a:lstStyle/>
          <a:p>
            <a:pPr marL="0" indent="0" algn="ctr">
              <a:buNone/>
            </a:pPr>
            <a:r>
              <a:rPr lang="ru-RU" smtClean="0">
                <a:solidFill>
                  <a:srgbClr val="00B050"/>
                </a:solidFill>
                <a:latin typeface="PF Din Text Cond Pro" pitchFamily="2" charset="0"/>
              </a:rPr>
              <a:t>Чужие слова </a:t>
            </a:r>
            <a:r>
              <a:rPr lang="ru-RU" smtClean="0">
                <a:latin typeface="PF Din Text Cond Pro" pitchFamily="2" charset="0"/>
              </a:rPr>
              <a:t>в повествовании автора.</a:t>
            </a:r>
            <a:endParaRPr lang="ru-RU" sz="2400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grpSp>
        <p:nvGrpSpPr>
          <p:cNvPr id="23" name="Группа 22"/>
          <p:cNvGrpSpPr/>
          <p:nvPr/>
        </p:nvGrpSpPr>
        <p:grpSpPr>
          <a:xfrm>
            <a:off x="3949328" y="8246392"/>
            <a:ext cx="2232248" cy="45719"/>
            <a:chOff x="4250432" y="4869160"/>
            <a:chExt cx="4605667" cy="48192"/>
          </a:xfrm>
        </p:grpSpPr>
        <p:cxnSp>
          <p:nvCxnSpPr>
            <p:cNvPr id="25" name="Прямая соединительная линия 24"/>
            <p:cNvCxnSpPr/>
            <p:nvPr/>
          </p:nvCxnSpPr>
          <p:spPr>
            <a:xfrm>
              <a:off x="4250432" y="4869160"/>
              <a:ext cx="4605667" cy="0"/>
            </a:xfrm>
            <a:prstGeom prst="line">
              <a:avLst/>
            </a:prstGeom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/>
            <p:cNvCxnSpPr/>
            <p:nvPr/>
          </p:nvCxnSpPr>
          <p:spPr>
            <a:xfrm>
              <a:off x="4250432" y="4917352"/>
              <a:ext cx="4605667" cy="0"/>
            </a:xfrm>
            <a:prstGeom prst="line">
              <a:avLst/>
            </a:prstGeom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0" name="Прямая соединительная линия 29"/>
          <p:cNvCxnSpPr/>
          <p:nvPr/>
        </p:nvCxnSpPr>
        <p:spPr>
          <a:xfrm>
            <a:off x="4994065" y="8268016"/>
            <a:ext cx="963431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Объект 2"/>
          <p:cNvSpPr txBox="1">
            <a:spLocks/>
          </p:cNvSpPr>
          <p:nvPr/>
        </p:nvSpPr>
        <p:spPr>
          <a:xfrm>
            <a:off x="457200" y="2202953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Способы передачи:</a:t>
            </a:r>
            <a:endParaRPr lang="ru-RU" sz="2400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20" name="Объект 2"/>
          <p:cNvSpPr txBox="1">
            <a:spLocks/>
          </p:cNvSpPr>
          <p:nvPr/>
        </p:nvSpPr>
        <p:spPr>
          <a:xfrm>
            <a:off x="457200" y="2799633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dirty="0" smtClean="0">
                <a:latin typeface="PF Din Text Cond Pro" pitchFamily="2" charset="0"/>
              </a:rPr>
              <a:t>прямая речь</a:t>
            </a:r>
            <a:r>
              <a:rPr lang="ru-RU" sz="2400" dirty="0" smtClean="0">
                <a:latin typeface="PF Din Text Cond Pro" pitchFamily="2" charset="0"/>
              </a:rPr>
              <a:t> – предл. с прямой речью – </a:t>
            </a:r>
            <a:r>
              <a:rPr lang="ru-RU" sz="2400" dirty="0" smtClean="0">
                <a:solidFill>
                  <a:srgbClr val="00B050"/>
                </a:solidFill>
                <a:latin typeface="PF Din Text Cond Pro" pitchFamily="2" charset="0"/>
              </a:rPr>
              <a:t>без изменений</a:t>
            </a:r>
            <a:r>
              <a:rPr lang="ru-RU" sz="2400" dirty="0" smtClean="0">
                <a:latin typeface="PF Din Text Cond Pro" pitchFamily="2" charset="0"/>
              </a:rPr>
              <a:t>;</a:t>
            </a:r>
            <a:endParaRPr lang="ru-RU" sz="2400" dirty="0">
              <a:latin typeface="PF Din Text Cond Pro" pitchFamily="2" charset="0"/>
            </a:endParaRPr>
          </a:p>
        </p:txBody>
      </p:sp>
      <p:sp>
        <p:nvSpPr>
          <p:cNvPr id="21" name="Объект 2"/>
          <p:cNvSpPr txBox="1">
            <a:spLocks/>
          </p:cNvSpPr>
          <p:nvPr/>
        </p:nvSpPr>
        <p:spPr>
          <a:xfrm>
            <a:off x="457200" y="3396654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dirty="0" smtClean="0">
                <a:latin typeface="PF Din Text Cond Pro" pitchFamily="2" charset="0"/>
              </a:rPr>
              <a:t>косвенная речь</a:t>
            </a:r>
            <a:r>
              <a:rPr lang="ru-RU" sz="2400" dirty="0" smtClean="0">
                <a:latin typeface="PF Din Text Cond Pro" pitchFamily="2" charset="0"/>
              </a:rPr>
              <a:t> – сложноподчинённое предл. –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PF Din Text Cond Pro" pitchFamily="2" charset="0"/>
              </a:rPr>
              <a:t>с изменением</a:t>
            </a:r>
            <a:r>
              <a:rPr lang="ru-RU" sz="2400" dirty="0" smtClean="0">
                <a:latin typeface="PF Din Text Cond Pro" pitchFamily="2" charset="0"/>
              </a:rPr>
              <a:t>;</a:t>
            </a:r>
            <a:endParaRPr lang="ru-RU" sz="2400" dirty="0">
              <a:latin typeface="PF Din Text Cond Pro" pitchFamily="2" charset="0"/>
            </a:endParaRPr>
          </a:p>
        </p:txBody>
      </p:sp>
      <p:sp>
        <p:nvSpPr>
          <p:cNvPr id="27" name="Заголовок 1"/>
          <p:cNvSpPr txBox="1">
            <a:spLocks/>
          </p:cNvSpPr>
          <p:nvPr/>
        </p:nvSpPr>
        <p:spPr>
          <a:xfrm>
            <a:off x="467544" y="5240858"/>
            <a:ext cx="8208912" cy="8395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  <a:t>Вадим </a:t>
            </a:r>
            <a:r>
              <a:rPr lang="ru-RU" sz="3200" b="1" smtClean="0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  <a:t>попросил</a:t>
            </a:r>
            <a: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  <a:t>, чтобы </a:t>
            </a:r>
            <a:r>
              <a:rPr lang="ru-RU" sz="3200" b="1" smtClean="0">
                <a:solidFill>
                  <a:schemeClr val="accent6">
                    <a:lumMod val="75000"/>
                  </a:schemeClr>
                </a:solidFill>
                <a:latin typeface="Propisi" pitchFamily="2" charset="0"/>
              </a:rPr>
              <a:t>Таня передала ему учебник</a:t>
            </a:r>
            <a: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  <a:t>.</a:t>
            </a:r>
            <a:endParaRPr lang="ru-RU" sz="3200" b="1">
              <a:solidFill>
                <a:srgbClr val="0070C0"/>
              </a:solidFill>
              <a:latin typeface="Propisi" pitchFamily="2" charset="0"/>
            </a:endParaRPr>
          </a:p>
        </p:txBody>
      </p:sp>
      <p:sp>
        <p:nvSpPr>
          <p:cNvPr id="31" name="Объект 2"/>
          <p:cNvSpPr txBox="1">
            <a:spLocks/>
          </p:cNvSpPr>
          <p:nvPr/>
        </p:nvSpPr>
        <p:spPr>
          <a:xfrm>
            <a:off x="7561844" y="5213170"/>
            <a:ext cx="1114612" cy="302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400" smtClean="0">
                <a:solidFill>
                  <a:schemeClr val="bg1"/>
                </a:solidFill>
                <a:latin typeface="PF Din Text Cond Pro" pitchFamily="2" charset="0"/>
              </a:rPr>
              <a:t>слова автора</a:t>
            </a:r>
            <a:endParaRPr lang="ru-RU" sz="1400">
              <a:solidFill>
                <a:schemeClr val="bg1"/>
              </a:solidFill>
              <a:latin typeface="PF Din Text Cond Pro" pitchFamily="2" charset="0"/>
            </a:endParaRPr>
          </a:p>
        </p:txBody>
      </p:sp>
      <p:sp>
        <p:nvSpPr>
          <p:cNvPr id="32" name="Объект 2"/>
          <p:cNvSpPr txBox="1">
            <a:spLocks/>
          </p:cNvSpPr>
          <p:nvPr/>
        </p:nvSpPr>
        <p:spPr>
          <a:xfrm>
            <a:off x="4923543" y="5213170"/>
            <a:ext cx="1013284" cy="302332"/>
          </a:xfrm>
          <a:prstGeom prst="rect">
            <a:avLst/>
          </a:prstGeom>
          <a:solidFill>
            <a:srgbClr val="00B050"/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400" smtClean="0">
                <a:solidFill>
                  <a:schemeClr val="bg1"/>
                </a:solidFill>
                <a:latin typeface="PF Din Text Cond Pro" pitchFamily="2" charset="0"/>
              </a:rPr>
              <a:t>прямая речь</a:t>
            </a:r>
            <a:endParaRPr lang="ru-RU" sz="1400">
              <a:solidFill>
                <a:schemeClr val="bg1"/>
              </a:solidFill>
              <a:latin typeface="PF Din Text Cond Pro" pitchFamily="2" charset="0"/>
            </a:endParaRPr>
          </a:p>
        </p:txBody>
      </p:sp>
      <p:sp>
        <p:nvSpPr>
          <p:cNvPr id="34" name="Объект 2"/>
          <p:cNvSpPr txBox="1">
            <a:spLocks/>
          </p:cNvSpPr>
          <p:nvPr/>
        </p:nvSpPr>
        <p:spPr>
          <a:xfrm>
            <a:off x="6037816" y="5213170"/>
            <a:ext cx="1427727" cy="30233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400" smtClean="0">
                <a:solidFill>
                  <a:schemeClr val="bg1"/>
                </a:solidFill>
                <a:latin typeface="PF Din Text Cond Pro" pitchFamily="2" charset="0"/>
              </a:rPr>
              <a:t>смысл чужой речи</a:t>
            </a:r>
            <a:endParaRPr lang="ru-RU" sz="1400">
              <a:solidFill>
                <a:schemeClr val="bg1"/>
              </a:solidFill>
              <a:latin typeface="PF Din Text Cond Pro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49257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1303"/>
    </mc:Choice>
    <mc:Fallback xmlns="">
      <p:transition advTm="213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7" grpId="0"/>
      <p:bldP spid="27" grpId="1"/>
    </p:bldLst>
  </p:timing>
  <p:extLst mod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mtClean="0">
                <a:latin typeface="PF Din Text Cond Pro" pitchFamily="2" charset="0"/>
              </a:rPr>
              <a:t>Чужая речь</a:t>
            </a:r>
            <a:endParaRPr lang="ru-RU">
              <a:latin typeface="PF Din Text Cond Pro" pitchFamily="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604664"/>
          </a:xfrm>
        </p:spPr>
        <p:txBody>
          <a:bodyPr anchor="ctr"/>
          <a:lstStyle/>
          <a:p>
            <a:pPr marL="0" indent="0" algn="ctr">
              <a:buNone/>
            </a:pPr>
            <a:r>
              <a:rPr lang="ru-RU" smtClean="0">
                <a:solidFill>
                  <a:srgbClr val="00B050"/>
                </a:solidFill>
                <a:latin typeface="PF Din Text Cond Pro" pitchFamily="2" charset="0"/>
              </a:rPr>
              <a:t>Чужие слова </a:t>
            </a:r>
            <a:r>
              <a:rPr lang="ru-RU" smtClean="0">
                <a:latin typeface="PF Din Text Cond Pro" pitchFamily="2" charset="0"/>
              </a:rPr>
              <a:t>в повествовании автора.</a:t>
            </a:r>
            <a:endParaRPr lang="ru-RU" sz="2400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grpSp>
        <p:nvGrpSpPr>
          <p:cNvPr id="23" name="Группа 22"/>
          <p:cNvGrpSpPr/>
          <p:nvPr/>
        </p:nvGrpSpPr>
        <p:grpSpPr>
          <a:xfrm>
            <a:off x="3949328" y="8246392"/>
            <a:ext cx="2232248" cy="45719"/>
            <a:chOff x="4250432" y="4869160"/>
            <a:chExt cx="4605667" cy="48192"/>
          </a:xfrm>
        </p:grpSpPr>
        <p:cxnSp>
          <p:nvCxnSpPr>
            <p:cNvPr id="25" name="Прямая соединительная линия 24"/>
            <p:cNvCxnSpPr/>
            <p:nvPr/>
          </p:nvCxnSpPr>
          <p:spPr>
            <a:xfrm>
              <a:off x="4250432" y="4869160"/>
              <a:ext cx="4605667" cy="0"/>
            </a:xfrm>
            <a:prstGeom prst="line">
              <a:avLst/>
            </a:prstGeom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/>
            <p:cNvCxnSpPr/>
            <p:nvPr/>
          </p:nvCxnSpPr>
          <p:spPr>
            <a:xfrm>
              <a:off x="4250432" y="4917352"/>
              <a:ext cx="4605667" cy="0"/>
            </a:xfrm>
            <a:prstGeom prst="line">
              <a:avLst/>
            </a:prstGeom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0" name="Прямая соединительная линия 29"/>
          <p:cNvCxnSpPr/>
          <p:nvPr/>
        </p:nvCxnSpPr>
        <p:spPr>
          <a:xfrm>
            <a:off x="4994065" y="8268016"/>
            <a:ext cx="963431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Объект 2"/>
          <p:cNvSpPr txBox="1">
            <a:spLocks/>
          </p:cNvSpPr>
          <p:nvPr/>
        </p:nvSpPr>
        <p:spPr>
          <a:xfrm>
            <a:off x="457200" y="2202953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Способы передачи:</a:t>
            </a:r>
            <a:endParaRPr lang="ru-RU" sz="2400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20" name="Объект 2"/>
          <p:cNvSpPr txBox="1">
            <a:spLocks/>
          </p:cNvSpPr>
          <p:nvPr/>
        </p:nvSpPr>
        <p:spPr>
          <a:xfrm>
            <a:off x="457200" y="2799633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smtClean="0">
                <a:latin typeface="PF Din Text Cond Pro" pitchFamily="2" charset="0"/>
              </a:rPr>
              <a:t>прямая речь</a:t>
            </a:r>
            <a:r>
              <a:rPr lang="ru-RU" sz="2400" smtClean="0">
                <a:latin typeface="PF Din Text Cond Pro" pitchFamily="2" charset="0"/>
              </a:rPr>
              <a:t> – предл. с прямой речью – </a:t>
            </a:r>
            <a:r>
              <a:rPr lang="ru-RU" sz="2400" smtClean="0">
                <a:solidFill>
                  <a:srgbClr val="00B050"/>
                </a:solidFill>
                <a:latin typeface="PF Din Text Cond Pro" pitchFamily="2" charset="0"/>
              </a:rPr>
              <a:t>без изменений</a:t>
            </a:r>
            <a:r>
              <a:rPr lang="ru-RU" sz="2400" smtClean="0">
                <a:latin typeface="PF Din Text Cond Pro" pitchFamily="2" charset="0"/>
              </a:rPr>
              <a:t>;</a:t>
            </a:r>
            <a:endParaRPr lang="ru-RU" sz="2400">
              <a:latin typeface="PF Din Text Cond Pro" pitchFamily="2" charset="0"/>
            </a:endParaRPr>
          </a:p>
        </p:txBody>
      </p:sp>
      <p:sp>
        <p:nvSpPr>
          <p:cNvPr id="21" name="Объект 2"/>
          <p:cNvSpPr txBox="1">
            <a:spLocks/>
          </p:cNvSpPr>
          <p:nvPr/>
        </p:nvSpPr>
        <p:spPr>
          <a:xfrm>
            <a:off x="457200" y="3396654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smtClean="0">
                <a:latin typeface="PF Din Text Cond Pro" pitchFamily="2" charset="0"/>
              </a:rPr>
              <a:t>косвенная речь</a:t>
            </a:r>
            <a:r>
              <a:rPr lang="ru-RU" sz="2400" smtClean="0">
                <a:latin typeface="PF Din Text Cond Pro" pitchFamily="2" charset="0"/>
              </a:rPr>
              <a:t> – сложноподчинённое предл. – </a:t>
            </a:r>
            <a:r>
              <a:rPr lang="ru-RU" sz="2400" smtClean="0">
                <a:solidFill>
                  <a:schemeClr val="accent6">
                    <a:lumMod val="75000"/>
                  </a:schemeClr>
                </a:solidFill>
                <a:latin typeface="PF Din Text Cond Pro" pitchFamily="2" charset="0"/>
              </a:rPr>
              <a:t>с изменением</a:t>
            </a:r>
            <a:r>
              <a:rPr lang="ru-RU" sz="2400" smtClean="0">
                <a:latin typeface="PF Din Text Cond Pro" pitchFamily="2" charset="0"/>
              </a:rPr>
              <a:t>;</a:t>
            </a:r>
            <a:endParaRPr lang="ru-RU" sz="2400">
              <a:latin typeface="PF Din Text Cond Pro" pitchFamily="2" charset="0"/>
            </a:endParaRPr>
          </a:p>
        </p:txBody>
      </p:sp>
      <p:sp>
        <p:nvSpPr>
          <p:cNvPr id="22" name="Объект 2"/>
          <p:cNvSpPr txBox="1">
            <a:spLocks/>
          </p:cNvSpPr>
          <p:nvPr/>
        </p:nvSpPr>
        <p:spPr>
          <a:xfrm>
            <a:off x="457200" y="4003842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smtClean="0">
                <a:latin typeface="PF Din Text Cond Pro" pitchFamily="2" charset="0"/>
              </a:rPr>
              <a:t>простые предл. с дополнением </a:t>
            </a:r>
            <a:r>
              <a:rPr lang="ru-RU" sz="2400" smtClean="0">
                <a:latin typeface="PF Din Text Cond Pro" pitchFamily="2" charset="0"/>
              </a:rPr>
              <a:t>– </a:t>
            </a:r>
            <a:r>
              <a:rPr lang="ru-RU" sz="2400" smtClean="0">
                <a:solidFill>
                  <a:schemeClr val="accent6">
                    <a:lumMod val="75000"/>
                  </a:schemeClr>
                </a:solidFill>
                <a:latin typeface="PF Din Text Cond Pro" pitchFamily="2" charset="0"/>
              </a:rPr>
              <a:t>называние темы</a:t>
            </a:r>
            <a:r>
              <a:rPr lang="ru-RU" sz="2400" smtClean="0">
                <a:latin typeface="PF Din Text Cond Pro" pitchFamily="2" charset="0"/>
              </a:rPr>
              <a:t>;</a:t>
            </a:r>
            <a:endParaRPr lang="ru-RU" sz="2400">
              <a:latin typeface="PF Din Text Cond Pro" pitchFamily="2" charset="0"/>
            </a:endParaRPr>
          </a:p>
        </p:txBody>
      </p:sp>
      <p:sp>
        <p:nvSpPr>
          <p:cNvPr id="27" name="Заголовок 1"/>
          <p:cNvSpPr txBox="1">
            <a:spLocks/>
          </p:cNvSpPr>
          <p:nvPr/>
        </p:nvSpPr>
        <p:spPr>
          <a:xfrm>
            <a:off x="467544" y="5240858"/>
            <a:ext cx="8208912" cy="8395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smtClean="0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  <a:t>Долго рассказывал он</a:t>
            </a:r>
            <a: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  <a:t> </a:t>
            </a:r>
            <a:r>
              <a:rPr lang="ru-RU" sz="3200" b="1" smtClean="0">
                <a:solidFill>
                  <a:schemeClr val="accent6">
                    <a:lumMod val="75000"/>
                  </a:schemeClr>
                </a:solidFill>
                <a:latin typeface="Propisi" pitchFamily="2" charset="0"/>
              </a:rPr>
              <a:t>о судьбах своих военных товарищей</a:t>
            </a:r>
            <a: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  <a:t>.</a:t>
            </a:r>
            <a:endParaRPr lang="ru-RU" sz="3200" b="1">
              <a:solidFill>
                <a:srgbClr val="0070C0"/>
              </a:solidFill>
              <a:latin typeface="Propisi" pitchFamily="2" charset="0"/>
            </a:endParaRPr>
          </a:p>
        </p:txBody>
      </p:sp>
      <p:sp>
        <p:nvSpPr>
          <p:cNvPr id="31" name="Объект 2"/>
          <p:cNvSpPr txBox="1">
            <a:spLocks/>
          </p:cNvSpPr>
          <p:nvPr/>
        </p:nvSpPr>
        <p:spPr>
          <a:xfrm>
            <a:off x="7561844" y="5213170"/>
            <a:ext cx="1114612" cy="302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400" smtClean="0">
                <a:solidFill>
                  <a:schemeClr val="bg1"/>
                </a:solidFill>
                <a:latin typeface="PF Din Text Cond Pro" pitchFamily="2" charset="0"/>
              </a:rPr>
              <a:t>слова автора</a:t>
            </a:r>
            <a:endParaRPr lang="ru-RU" sz="1400">
              <a:solidFill>
                <a:schemeClr val="bg1"/>
              </a:solidFill>
              <a:latin typeface="PF Din Text Cond Pro" pitchFamily="2" charset="0"/>
            </a:endParaRPr>
          </a:p>
        </p:txBody>
      </p:sp>
      <p:sp>
        <p:nvSpPr>
          <p:cNvPr id="32" name="Объект 2"/>
          <p:cNvSpPr txBox="1">
            <a:spLocks/>
          </p:cNvSpPr>
          <p:nvPr/>
        </p:nvSpPr>
        <p:spPr>
          <a:xfrm>
            <a:off x="4923543" y="5213170"/>
            <a:ext cx="1013284" cy="302332"/>
          </a:xfrm>
          <a:prstGeom prst="rect">
            <a:avLst/>
          </a:prstGeom>
          <a:solidFill>
            <a:srgbClr val="00B050"/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400" smtClean="0">
                <a:solidFill>
                  <a:schemeClr val="bg1"/>
                </a:solidFill>
                <a:latin typeface="PF Din Text Cond Pro" pitchFamily="2" charset="0"/>
              </a:rPr>
              <a:t>прямая речь</a:t>
            </a:r>
            <a:endParaRPr lang="ru-RU" sz="1400">
              <a:solidFill>
                <a:schemeClr val="bg1"/>
              </a:solidFill>
              <a:latin typeface="PF Din Text Cond Pro" pitchFamily="2" charset="0"/>
            </a:endParaRPr>
          </a:p>
        </p:txBody>
      </p:sp>
      <p:sp>
        <p:nvSpPr>
          <p:cNvPr id="34" name="Объект 2"/>
          <p:cNvSpPr txBox="1">
            <a:spLocks/>
          </p:cNvSpPr>
          <p:nvPr/>
        </p:nvSpPr>
        <p:spPr>
          <a:xfrm>
            <a:off x="6037816" y="5213170"/>
            <a:ext cx="1427727" cy="30233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400" smtClean="0">
                <a:solidFill>
                  <a:schemeClr val="bg1"/>
                </a:solidFill>
                <a:latin typeface="PF Din Text Cond Pro" pitchFamily="2" charset="0"/>
              </a:rPr>
              <a:t>смысл чужой речи</a:t>
            </a:r>
            <a:endParaRPr lang="ru-RU" sz="1400">
              <a:solidFill>
                <a:schemeClr val="bg1"/>
              </a:solidFill>
              <a:latin typeface="PF Din Text Cond Pro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96852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9992"/>
    </mc:Choice>
    <mc:Fallback xmlns="">
      <p:transition advTm="199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7" grpId="0"/>
      <p:bldP spid="27" grpId="1"/>
    </p:bldLst>
  </p:timing>
  <p:extLst mod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mtClean="0">
                <a:latin typeface="PF Din Text Cond Pro" pitchFamily="2" charset="0"/>
              </a:rPr>
              <a:t>Чужая речь</a:t>
            </a:r>
            <a:endParaRPr lang="ru-RU">
              <a:latin typeface="PF Din Text Cond Pro" pitchFamily="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604664"/>
          </a:xfrm>
        </p:spPr>
        <p:txBody>
          <a:bodyPr anchor="ctr"/>
          <a:lstStyle/>
          <a:p>
            <a:pPr marL="0" indent="0" algn="ctr">
              <a:buNone/>
            </a:pPr>
            <a:r>
              <a:rPr lang="ru-RU" smtClean="0">
                <a:solidFill>
                  <a:srgbClr val="00B050"/>
                </a:solidFill>
                <a:latin typeface="PF Din Text Cond Pro" pitchFamily="2" charset="0"/>
              </a:rPr>
              <a:t>Чужие слова </a:t>
            </a:r>
            <a:r>
              <a:rPr lang="ru-RU" smtClean="0">
                <a:latin typeface="PF Din Text Cond Pro" pitchFamily="2" charset="0"/>
              </a:rPr>
              <a:t>в повествовании автора.</a:t>
            </a:r>
            <a:endParaRPr lang="ru-RU" sz="2400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grpSp>
        <p:nvGrpSpPr>
          <p:cNvPr id="23" name="Группа 22"/>
          <p:cNvGrpSpPr/>
          <p:nvPr/>
        </p:nvGrpSpPr>
        <p:grpSpPr>
          <a:xfrm>
            <a:off x="3949328" y="8246392"/>
            <a:ext cx="2232248" cy="45719"/>
            <a:chOff x="4250432" y="4869160"/>
            <a:chExt cx="4605667" cy="48192"/>
          </a:xfrm>
        </p:grpSpPr>
        <p:cxnSp>
          <p:nvCxnSpPr>
            <p:cNvPr id="25" name="Прямая соединительная линия 24"/>
            <p:cNvCxnSpPr/>
            <p:nvPr/>
          </p:nvCxnSpPr>
          <p:spPr>
            <a:xfrm>
              <a:off x="4250432" y="4869160"/>
              <a:ext cx="4605667" cy="0"/>
            </a:xfrm>
            <a:prstGeom prst="line">
              <a:avLst/>
            </a:prstGeom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/>
            <p:cNvCxnSpPr/>
            <p:nvPr/>
          </p:nvCxnSpPr>
          <p:spPr>
            <a:xfrm>
              <a:off x="4250432" y="4917352"/>
              <a:ext cx="4605667" cy="0"/>
            </a:xfrm>
            <a:prstGeom prst="line">
              <a:avLst/>
            </a:prstGeom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0" name="Прямая соединительная линия 29"/>
          <p:cNvCxnSpPr/>
          <p:nvPr/>
        </p:nvCxnSpPr>
        <p:spPr>
          <a:xfrm>
            <a:off x="4994065" y="8268016"/>
            <a:ext cx="963431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Объект 2"/>
          <p:cNvSpPr txBox="1">
            <a:spLocks/>
          </p:cNvSpPr>
          <p:nvPr/>
        </p:nvSpPr>
        <p:spPr>
          <a:xfrm>
            <a:off x="457200" y="2202953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Способы передачи:</a:t>
            </a:r>
            <a:endParaRPr lang="ru-RU" sz="2400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20" name="Объект 2"/>
          <p:cNvSpPr txBox="1">
            <a:spLocks/>
          </p:cNvSpPr>
          <p:nvPr/>
        </p:nvSpPr>
        <p:spPr>
          <a:xfrm>
            <a:off x="457200" y="2799633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smtClean="0">
                <a:latin typeface="PF Din Text Cond Pro" pitchFamily="2" charset="0"/>
              </a:rPr>
              <a:t>прямая речь</a:t>
            </a:r>
            <a:r>
              <a:rPr lang="ru-RU" sz="2400" smtClean="0">
                <a:latin typeface="PF Din Text Cond Pro" pitchFamily="2" charset="0"/>
              </a:rPr>
              <a:t> – предл. с прямой речью – </a:t>
            </a:r>
            <a:r>
              <a:rPr lang="ru-RU" sz="2400" smtClean="0">
                <a:solidFill>
                  <a:srgbClr val="00B050"/>
                </a:solidFill>
                <a:latin typeface="PF Din Text Cond Pro" pitchFamily="2" charset="0"/>
              </a:rPr>
              <a:t>без изменений</a:t>
            </a:r>
            <a:r>
              <a:rPr lang="ru-RU" sz="2400" smtClean="0">
                <a:latin typeface="PF Din Text Cond Pro" pitchFamily="2" charset="0"/>
              </a:rPr>
              <a:t>;</a:t>
            </a:r>
            <a:endParaRPr lang="ru-RU" sz="2400">
              <a:latin typeface="PF Din Text Cond Pro" pitchFamily="2" charset="0"/>
            </a:endParaRPr>
          </a:p>
        </p:txBody>
      </p:sp>
      <p:sp>
        <p:nvSpPr>
          <p:cNvPr id="21" name="Объект 2"/>
          <p:cNvSpPr txBox="1">
            <a:spLocks/>
          </p:cNvSpPr>
          <p:nvPr/>
        </p:nvSpPr>
        <p:spPr>
          <a:xfrm>
            <a:off x="457200" y="3396654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smtClean="0">
                <a:latin typeface="PF Din Text Cond Pro" pitchFamily="2" charset="0"/>
              </a:rPr>
              <a:t>косвенная речь</a:t>
            </a:r>
            <a:r>
              <a:rPr lang="ru-RU" sz="2400" smtClean="0">
                <a:latin typeface="PF Din Text Cond Pro" pitchFamily="2" charset="0"/>
              </a:rPr>
              <a:t> – сложноподчинённое предл. – </a:t>
            </a:r>
            <a:r>
              <a:rPr lang="ru-RU" sz="2400" smtClean="0">
                <a:solidFill>
                  <a:schemeClr val="accent6">
                    <a:lumMod val="75000"/>
                  </a:schemeClr>
                </a:solidFill>
                <a:latin typeface="PF Din Text Cond Pro" pitchFamily="2" charset="0"/>
              </a:rPr>
              <a:t>с изменением</a:t>
            </a:r>
            <a:r>
              <a:rPr lang="ru-RU" sz="2400" smtClean="0">
                <a:latin typeface="PF Din Text Cond Pro" pitchFamily="2" charset="0"/>
              </a:rPr>
              <a:t>;</a:t>
            </a:r>
            <a:endParaRPr lang="ru-RU" sz="2400">
              <a:latin typeface="PF Din Text Cond Pro" pitchFamily="2" charset="0"/>
            </a:endParaRPr>
          </a:p>
        </p:txBody>
      </p:sp>
      <p:sp>
        <p:nvSpPr>
          <p:cNvPr id="22" name="Объект 2"/>
          <p:cNvSpPr txBox="1">
            <a:spLocks/>
          </p:cNvSpPr>
          <p:nvPr/>
        </p:nvSpPr>
        <p:spPr>
          <a:xfrm>
            <a:off x="457200" y="4003842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smtClean="0">
                <a:latin typeface="PF Din Text Cond Pro" pitchFamily="2" charset="0"/>
              </a:rPr>
              <a:t>простые предл. с дополнением </a:t>
            </a:r>
            <a:r>
              <a:rPr lang="ru-RU" sz="2400" smtClean="0">
                <a:latin typeface="PF Din Text Cond Pro" pitchFamily="2" charset="0"/>
              </a:rPr>
              <a:t>– </a:t>
            </a:r>
            <a:r>
              <a:rPr lang="ru-RU" sz="2400" smtClean="0">
                <a:solidFill>
                  <a:schemeClr val="accent6">
                    <a:lumMod val="75000"/>
                  </a:schemeClr>
                </a:solidFill>
                <a:latin typeface="PF Din Text Cond Pro" pitchFamily="2" charset="0"/>
              </a:rPr>
              <a:t>называние темы</a:t>
            </a:r>
            <a:r>
              <a:rPr lang="ru-RU" sz="2400" smtClean="0">
                <a:latin typeface="PF Din Text Cond Pro" pitchFamily="2" charset="0"/>
              </a:rPr>
              <a:t>;</a:t>
            </a:r>
            <a:endParaRPr lang="ru-RU" sz="2400">
              <a:latin typeface="PF Din Text Cond Pro" pitchFamily="2" charset="0"/>
            </a:endParaRPr>
          </a:p>
        </p:txBody>
      </p:sp>
      <p:sp>
        <p:nvSpPr>
          <p:cNvPr id="24" name="Объект 2"/>
          <p:cNvSpPr txBox="1">
            <a:spLocks/>
          </p:cNvSpPr>
          <p:nvPr/>
        </p:nvSpPr>
        <p:spPr>
          <a:xfrm>
            <a:off x="457200" y="4608506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smtClean="0">
                <a:latin typeface="PF Din Text Cond Pro" pitchFamily="2" charset="0"/>
              </a:rPr>
              <a:t>предл. с вводными словами</a:t>
            </a:r>
            <a:r>
              <a:rPr lang="ru-RU" sz="2400" smtClean="0">
                <a:latin typeface="PF Din Text Cond Pro" pitchFamily="2" charset="0"/>
              </a:rPr>
              <a:t> – </a:t>
            </a:r>
            <a:r>
              <a:rPr lang="ru-RU" sz="2400" smtClean="0">
                <a:solidFill>
                  <a:schemeClr val="accent6">
                    <a:lumMod val="75000"/>
                  </a:schemeClr>
                </a:solidFill>
                <a:latin typeface="PF Din Text Cond Pro" pitchFamily="2" charset="0"/>
              </a:rPr>
              <a:t>передача смысла с изменением</a:t>
            </a:r>
            <a:r>
              <a:rPr lang="ru-RU" sz="2400" smtClean="0">
                <a:latin typeface="PF Din Text Cond Pro" pitchFamily="2" charset="0"/>
              </a:rPr>
              <a:t>.</a:t>
            </a:r>
            <a:endParaRPr lang="ru-RU" sz="2400">
              <a:latin typeface="PF Din Text Cond Pro" pitchFamily="2" charset="0"/>
            </a:endParaRPr>
          </a:p>
        </p:txBody>
      </p:sp>
      <p:sp>
        <p:nvSpPr>
          <p:cNvPr id="27" name="Заголовок 1"/>
          <p:cNvSpPr txBox="1">
            <a:spLocks/>
          </p:cNvSpPr>
          <p:nvPr/>
        </p:nvSpPr>
        <p:spPr>
          <a:xfrm>
            <a:off x="467544" y="5240858"/>
            <a:ext cx="8208912" cy="8395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smtClean="0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  <a:t>Как говорят поэты</a:t>
            </a:r>
            <a: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  <a:t>,</a:t>
            </a:r>
            <a:r>
              <a:rPr lang="ru-RU" sz="3200" b="1" smtClean="0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  <a:t> </a:t>
            </a:r>
            <a:r>
              <a:rPr lang="ru-RU" sz="3200" b="1" smtClean="0">
                <a:solidFill>
                  <a:schemeClr val="accent6">
                    <a:lumMod val="75000"/>
                  </a:schemeClr>
                </a:solidFill>
                <a:latin typeface="Propisi" pitchFamily="2" charset="0"/>
              </a:rPr>
              <a:t>началась осень жизни</a:t>
            </a:r>
            <a: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  <a:t>.</a:t>
            </a:r>
            <a:endParaRPr lang="ru-RU" sz="3200" b="1">
              <a:solidFill>
                <a:srgbClr val="0070C0"/>
              </a:solidFill>
              <a:latin typeface="Propisi" pitchFamily="2" charset="0"/>
            </a:endParaRPr>
          </a:p>
        </p:txBody>
      </p:sp>
      <p:sp>
        <p:nvSpPr>
          <p:cNvPr id="31" name="Объект 2"/>
          <p:cNvSpPr txBox="1">
            <a:spLocks/>
          </p:cNvSpPr>
          <p:nvPr/>
        </p:nvSpPr>
        <p:spPr>
          <a:xfrm>
            <a:off x="7561844" y="5213170"/>
            <a:ext cx="1114612" cy="302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400" smtClean="0">
                <a:solidFill>
                  <a:schemeClr val="bg1"/>
                </a:solidFill>
                <a:latin typeface="PF Din Text Cond Pro" pitchFamily="2" charset="0"/>
              </a:rPr>
              <a:t>слова автора</a:t>
            </a:r>
            <a:endParaRPr lang="ru-RU" sz="1400">
              <a:solidFill>
                <a:schemeClr val="bg1"/>
              </a:solidFill>
              <a:latin typeface="PF Din Text Cond Pro" pitchFamily="2" charset="0"/>
            </a:endParaRPr>
          </a:p>
        </p:txBody>
      </p:sp>
      <p:sp>
        <p:nvSpPr>
          <p:cNvPr id="32" name="Объект 2"/>
          <p:cNvSpPr txBox="1">
            <a:spLocks/>
          </p:cNvSpPr>
          <p:nvPr/>
        </p:nvSpPr>
        <p:spPr>
          <a:xfrm>
            <a:off x="4923543" y="5213170"/>
            <a:ext cx="1013284" cy="302332"/>
          </a:xfrm>
          <a:prstGeom prst="rect">
            <a:avLst/>
          </a:prstGeom>
          <a:solidFill>
            <a:srgbClr val="00B050"/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400" dirty="0" smtClean="0">
                <a:solidFill>
                  <a:schemeClr val="bg1"/>
                </a:solidFill>
                <a:latin typeface="PF Din Text Cond Pro" pitchFamily="2" charset="0"/>
              </a:rPr>
              <a:t>прямая речь</a:t>
            </a:r>
            <a:endParaRPr lang="ru-RU" sz="1400" dirty="0">
              <a:solidFill>
                <a:schemeClr val="bg1"/>
              </a:solidFill>
              <a:latin typeface="PF Din Text Cond Pro" pitchFamily="2" charset="0"/>
            </a:endParaRPr>
          </a:p>
        </p:txBody>
      </p:sp>
      <p:sp>
        <p:nvSpPr>
          <p:cNvPr id="34" name="Объект 2"/>
          <p:cNvSpPr txBox="1">
            <a:spLocks/>
          </p:cNvSpPr>
          <p:nvPr/>
        </p:nvSpPr>
        <p:spPr>
          <a:xfrm>
            <a:off x="6037816" y="5213170"/>
            <a:ext cx="1427727" cy="30233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400" smtClean="0">
                <a:solidFill>
                  <a:schemeClr val="bg1"/>
                </a:solidFill>
                <a:latin typeface="PF Din Text Cond Pro" pitchFamily="2" charset="0"/>
              </a:rPr>
              <a:t>смысл чужой речи</a:t>
            </a:r>
            <a:endParaRPr lang="ru-RU" sz="1400">
              <a:solidFill>
                <a:schemeClr val="bg1"/>
              </a:solidFill>
              <a:latin typeface="PF Din Text Cond Pro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87375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3564"/>
    </mc:Choice>
    <mc:Fallback xmlns="">
      <p:transition advTm="235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7" grpId="0"/>
      <p:bldP spid="27" grpId="1"/>
      <p:bldP spid="31" grpId="0" animBg="1"/>
      <p:bldP spid="32" grpId="0" animBg="1"/>
      <p:bldP spid="34" grpId="0" animBg="1"/>
    </p:bldLst>
  </p:timing>
  <p:extLst mod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mtClean="0">
                <a:latin typeface="PF Din Text Cond Pro" pitchFamily="2" charset="0"/>
              </a:rPr>
              <a:t>Чужая речь</a:t>
            </a:r>
            <a:endParaRPr lang="ru-RU">
              <a:latin typeface="PF Din Text Cond Pro" pitchFamily="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604664"/>
          </a:xfrm>
        </p:spPr>
        <p:txBody>
          <a:bodyPr anchor="ctr"/>
          <a:lstStyle/>
          <a:p>
            <a:pPr marL="0" indent="0" algn="ctr">
              <a:buNone/>
            </a:pPr>
            <a:r>
              <a:rPr lang="ru-RU" smtClean="0">
                <a:solidFill>
                  <a:srgbClr val="00B050"/>
                </a:solidFill>
                <a:latin typeface="PF Din Text Cond Pro" pitchFamily="2" charset="0"/>
              </a:rPr>
              <a:t>Чужие слова </a:t>
            </a:r>
            <a:r>
              <a:rPr lang="ru-RU" smtClean="0">
                <a:latin typeface="PF Din Text Cond Pro" pitchFamily="2" charset="0"/>
              </a:rPr>
              <a:t>в повествовании автора.</a:t>
            </a:r>
            <a:endParaRPr lang="ru-RU" sz="2400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grpSp>
        <p:nvGrpSpPr>
          <p:cNvPr id="23" name="Группа 22"/>
          <p:cNvGrpSpPr/>
          <p:nvPr/>
        </p:nvGrpSpPr>
        <p:grpSpPr>
          <a:xfrm>
            <a:off x="3949328" y="8246392"/>
            <a:ext cx="2232248" cy="45719"/>
            <a:chOff x="4250432" y="4869160"/>
            <a:chExt cx="4605667" cy="48192"/>
          </a:xfrm>
        </p:grpSpPr>
        <p:cxnSp>
          <p:nvCxnSpPr>
            <p:cNvPr id="25" name="Прямая соединительная линия 24"/>
            <p:cNvCxnSpPr/>
            <p:nvPr/>
          </p:nvCxnSpPr>
          <p:spPr>
            <a:xfrm>
              <a:off x="4250432" y="4869160"/>
              <a:ext cx="4605667" cy="0"/>
            </a:xfrm>
            <a:prstGeom prst="line">
              <a:avLst/>
            </a:prstGeom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/>
            <p:cNvCxnSpPr/>
            <p:nvPr/>
          </p:nvCxnSpPr>
          <p:spPr>
            <a:xfrm>
              <a:off x="4250432" y="4917352"/>
              <a:ext cx="4605667" cy="0"/>
            </a:xfrm>
            <a:prstGeom prst="line">
              <a:avLst/>
            </a:prstGeom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0" name="Прямая соединительная линия 29"/>
          <p:cNvCxnSpPr/>
          <p:nvPr/>
        </p:nvCxnSpPr>
        <p:spPr>
          <a:xfrm>
            <a:off x="4994065" y="8268016"/>
            <a:ext cx="963431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Объект 2"/>
          <p:cNvSpPr txBox="1">
            <a:spLocks/>
          </p:cNvSpPr>
          <p:nvPr/>
        </p:nvSpPr>
        <p:spPr>
          <a:xfrm>
            <a:off x="457200" y="2202953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Способы передачи:</a:t>
            </a:r>
            <a:endParaRPr lang="ru-RU" sz="2400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20" name="Объект 2"/>
          <p:cNvSpPr txBox="1">
            <a:spLocks/>
          </p:cNvSpPr>
          <p:nvPr/>
        </p:nvSpPr>
        <p:spPr>
          <a:xfrm>
            <a:off x="457200" y="2799633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smtClean="0">
                <a:latin typeface="PF Din Text Cond Pro" pitchFamily="2" charset="0"/>
              </a:rPr>
              <a:t>прямая речь</a:t>
            </a:r>
            <a:r>
              <a:rPr lang="ru-RU" sz="2400" smtClean="0">
                <a:latin typeface="PF Din Text Cond Pro" pitchFamily="2" charset="0"/>
              </a:rPr>
              <a:t> – предл. с прямой речью – </a:t>
            </a:r>
            <a:r>
              <a:rPr lang="ru-RU" sz="2400" smtClean="0">
                <a:solidFill>
                  <a:srgbClr val="00B050"/>
                </a:solidFill>
                <a:latin typeface="PF Din Text Cond Pro" pitchFamily="2" charset="0"/>
              </a:rPr>
              <a:t>без изменений</a:t>
            </a:r>
            <a:r>
              <a:rPr lang="ru-RU" sz="2400" smtClean="0">
                <a:latin typeface="PF Din Text Cond Pro" pitchFamily="2" charset="0"/>
              </a:rPr>
              <a:t>;</a:t>
            </a:r>
            <a:endParaRPr lang="ru-RU" sz="2400">
              <a:latin typeface="PF Din Text Cond Pro" pitchFamily="2" charset="0"/>
            </a:endParaRPr>
          </a:p>
        </p:txBody>
      </p:sp>
      <p:sp>
        <p:nvSpPr>
          <p:cNvPr id="21" name="Объект 2"/>
          <p:cNvSpPr txBox="1">
            <a:spLocks/>
          </p:cNvSpPr>
          <p:nvPr/>
        </p:nvSpPr>
        <p:spPr>
          <a:xfrm>
            <a:off x="457200" y="3396654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smtClean="0">
                <a:latin typeface="PF Din Text Cond Pro" pitchFamily="2" charset="0"/>
              </a:rPr>
              <a:t>косвенная речь</a:t>
            </a:r>
            <a:r>
              <a:rPr lang="ru-RU" sz="2400" smtClean="0">
                <a:latin typeface="PF Din Text Cond Pro" pitchFamily="2" charset="0"/>
              </a:rPr>
              <a:t> – сложноподчинённое предл. – </a:t>
            </a:r>
            <a:r>
              <a:rPr lang="ru-RU" sz="2400" smtClean="0">
                <a:solidFill>
                  <a:schemeClr val="accent6">
                    <a:lumMod val="75000"/>
                  </a:schemeClr>
                </a:solidFill>
                <a:latin typeface="PF Din Text Cond Pro" pitchFamily="2" charset="0"/>
              </a:rPr>
              <a:t>с изменением</a:t>
            </a:r>
            <a:r>
              <a:rPr lang="ru-RU" sz="2400" smtClean="0">
                <a:latin typeface="PF Din Text Cond Pro" pitchFamily="2" charset="0"/>
              </a:rPr>
              <a:t>;</a:t>
            </a:r>
            <a:endParaRPr lang="ru-RU" sz="2400">
              <a:latin typeface="PF Din Text Cond Pro" pitchFamily="2" charset="0"/>
            </a:endParaRPr>
          </a:p>
        </p:txBody>
      </p:sp>
      <p:sp>
        <p:nvSpPr>
          <p:cNvPr id="22" name="Объект 2"/>
          <p:cNvSpPr txBox="1">
            <a:spLocks/>
          </p:cNvSpPr>
          <p:nvPr/>
        </p:nvSpPr>
        <p:spPr>
          <a:xfrm>
            <a:off x="457200" y="4003842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smtClean="0">
                <a:latin typeface="PF Din Text Cond Pro" pitchFamily="2" charset="0"/>
              </a:rPr>
              <a:t>простые предл. с дополнением </a:t>
            </a:r>
            <a:r>
              <a:rPr lang="ru-RU" sz="2400" smtClean="0">
                <a:latin typeface="PF Din Text Cond Pro" pitchFamily="2" charset="0"/>
              </a:rPr>
              <a:t>– </a:t>
            </a:r>
            <a:r>
              <a:rPr lang="ru-RU" sz="2400" smtClean="0">
                <a:solidFill>
                  <a:schemeClr val="accent6">
                    <a:lumMod val="75000"/>
                  </a:schemeClr>
                </a:solidFill>
                <a:latin typeface="PF Din Text Cond Pro" pitchFamily="2" charset="0"/>
              </a:rPr>
              <a:t>называние темы</a:t>
            </a:r>
            <a:r>
              <a:rPr lang="ru-RU" sz="2400" smtClean="0">
                <a:latin typeface="PF Din Text Cond Pro" pitchFamily="2" charset="0"/>
              </a:rPr>
              <a:t>;</a:t>
            </a:r>
            <a:endParaRPr lang="ru-RU" sz="2400">
              <a:latin typeface="PF Din Text Cond Pro" pitchFamily="2" charset="0"/>
            </a:endParaRPr>
          </a:p>
        </p:txBody>
      </p:sp>
      <p:sp>
        <p:nvSpPr>
          <p:cNvPr id="24" name="Объект 2"/>
          <p:cNvSpPr txBox="1">
            <a:spLocks/>
          </p:cNvSpPr>
          <p:nvPr/>
        </p:nvSpPr>
        <p:spPr>
          <a:xfrm>
            <a:off x="457200" y="4608506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smtClean="0">
                <a:latin typeface="PF Din Text Cond Pro" pitchFamily="2" charset="0"/>
              </a:rPr>
              <a:t>предл. с вводными словами</a:t>
            </a:r>
            <a:r>
              <a:rPr lang="ru-RU" sz="2400" smtClean="0">
                <a:latin typeface="PF Din Text Cond Pro" pitchFamily="2" charset="0"/>
              </a:rPr>
              <a:t> – </a:t>
            </a:r>
            <a:r>
              <a:rPr lang="ru-RU" sz="2400" smtClean="0">
                <a:solidFill>
                  <a:schemeClr val="accent6">
                    <a:lumMod val="75000"/>
                  </a:schemeClr>
                </a:solidFill>
                <a:latin typeface="PF Din Text Cond Pro" pitchFamily="2" charset="0"/>
              </a:rPr>
              <a:t>передача смысла с изменением</a:t>
            </a:r>
            <a:r>
              <a:rPr lang="ru-RU" sz="2400" smtClean="0">
                <a:latin typeface="PF Din Text Cond Pro" pitchFamily="2" charset="0"/>
              </a:rPr>
              <a:t>.</a:t>
            </a:r>
            <a:endParaRPr lang="ru-RU" sz="2400">
              <a:latin typeface="PF Din Text Cond Pro" pitchFamily="2" charset="0"/>
            </a:endParaRPr>
          </a:p>
        </p:txBody>
      </p:sp>
      <p:sp>
        <p:nvSpPr>
          <p:cNvPr id="5" name="Левая круглая скобка 4"/>
          <p:cNvSpPr/>
          <p:nvPr/>
        </p:nvSpPr>
        <p:spPr>
          <a:xfrm>
            <a:off x="281473" y="4306174"/>
            <a:ext cx="172423" cy="604664"/>
          </a:xfrm>
          <a:prstGeom prst="leftBracket">
            <a:avLst/>
          </a:prstGeom>
          <a:ln w="28575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Левая круглая скобка 18"/>
          <p:cNvSpPr/>
          <p:nvPr/>
        </p:nvSpPr>
        <p:spPr>
          <a:xfrm>
            <a:off x="281473" y="3708298"/>
            <a:ext cx="172423" cy="604664"/>
          </a:xfrm>
          <a:prstGeom prst="leftBracket">
            <a:avLst/>
          </a:prstGeom>
          <a:ln w="28575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Левая круглая скобка 27"/>
          <p:cNvSpPr/>
          <p:nvPr/>
        </p:nvSpPr>
        <p:spPr>
          <a:xfrm>
            <a:off x="281473" y="3103634"/>
            <a:ext cx="172423" cy="604664"/>
          </a:xfrm>
          <a:prstGeom prst="leftBracket">
            <a:avLst/>
          </a:prstGeom>
          <a:ln w="28575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14067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4489"/>
    </mc:Choice>
    <mc:Fallback xmlns="">
      <p:transition advTm="244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20" grpId="0"/>
      <p:bldP spid="21" grpId="0"/>
      <p:bldP spid="22" grpId="0"/>
      <p:bldP spid="24" grpId="0"/>
      <p:bldP spid="5" grpId="0" animBg="1"/>
      <p:bldP spid="5" grpId="1" animBg="1"/>
      <p:bldP spid="19" grpId="0" animBg="1"/>
      <p:bldP spid="19" grpId="1" animBg="1"/>
      <p:bldP spid="28" grpId="0" animBg="1"/>
      <p:bldP spid="28" grpId="1" animBg="1"/>
    </p:bldLst>
  </p:timing>
  <p:extLst mod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mtClean="0">
                <a:latin typeface="PF Din Text Cond Pro" pitchFamily="2" charset="0"/>
              </a:rPr>
              <a:t>Чужая речь</a:t>
            </a:r>
            <a:endParaRPr lang="ru-RU">
              <a:latin typeface="PF Din Text Cond Pro" pitchFamily="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604664"/>
          </a:xfrm>
        </p:spPr>
        <p:txBody>
          <a:bodyPr anchor="ctr"/>
          <a:lstStyle/>
          <a:p>
            <a:pPr marL="0" indent="0" algn="ctr">
              <a:buNone/>
            </a:pPr>
            <a:r>
              <a:rPr lang="ru-RU" smtClean="0">
                <a:solidFill>
                  <a:srgbClr val="00B050"/>
                </a:solidFill>
                <a:latin typeface="PF Din Text Cond Pro" pitchFamily="2" charset="0"/>
              </a:rPr>
              <a:t>Чужие слова </a:t>
            </a:r>
            <a:r>
              <a:rPr lang="ru-RU" smtClean="0">
                <a:latin typeface="PF Din Text Cond Pro" pitchFamily="2" charset="0"/>
              </a:rPr>
              <a:t>в повествовании автора.</a:t>
            </a:r>
            <a:endParaRPr lang="ru-RU" sz="2400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grpSp>
        <p:nvGrpSpPr>
          <p:cNvPr id="23" name="Группа 22"/>
          <p:cNvGrpSpPr/>
          <p:nvPr/>
        </p:nvGrpSpPr>
        <p:grpSpPr>
          <a:xfrm>
            <a:off x="3949328" y="8246392"/>
            <a:ext cx="2232248" cy="45719"/>
            <a:chOff x="4250432" y="4869160"/>
            <a:chExt cx="4605667" cy="48192"/>
          </a:xfrm>
        </p:grpSpPr>
        <p:cxnSp>
          <p:nvCxnSpPr>
            <p:cNvPr id="25" name="Прямая соединительная линия 24"/>
            <p:cNvCxnSpPr/>
            <p:nvPr/>
          </p:nvCxnSpPr>
          <p:spPr>
            <a:xfrm>
              <a:off x="4250432" y="4869160"/>
              <a:ext cx="4605667" cy="0"/>
            </a:xfrm>
            <a:prstGeom prst="line">
              <a:avLst/>
            </a:prstGeom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/>
            <p:cNvCxnSpPr/>
            <p:nvPr/>
          </p:nvCxnSpPr>
          <p:spPr>
            <a:xfrm>
              <a:off x="4250432" y="4917352"/>
              <a:ext cx="4605667" cy="0"/>
            </a:xfrm>
            <a:prstGeom prst="line">
              <a:avLst/>
            </a:prstGeom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0" name="Прямая соединительная линия 29"/>
          <p:cNvCxnSpPr/>
          <p:nvPr/>
        </p:nvCxnSpPr>
        <p:spPr>
          <a:xfrm>
            <a:off x="4994065" y="8268016"/>
            <a:ext cx="963431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Объект 2"/>
          <p:cNvSpPr txBox="1">
            <a:spLocks/>
          </p:cNvSpPr>
          <p:nvPr/>
        </p:nvSpPr>
        <p:spPr>
          <a:xfrm>
            <a:off x="457200" y="2202953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Вводится с помощью слов автора:</a:t>
            </a:r>
            <a:endParaRPr lang="ru-RU" sz="2400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20" name="Объект 2"/>
          <p:cNvSpPr txBox="1">
            <a:spLocks/>
          </p:cNvSpPr>
          <p:nvPr/>
        </p:nvSpPr>
        <p:spPr>
          <a:xfrm>
            <a:off x="457200" y="2799633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smtClean="0">
                <a:latin typeface="PF Din Text Cond Pro" pitchFamily="2" charset="0"/>
              </a:rPr>
              <a:t>прямая речь</a:t>
            </a:r>
            <a:r>
              <a:rPr lang="ru-RU" sz="2400" smtClean="0">
                <a:latin typeface="PF Din Text Cond Pro" pitchFamily="2" charset="0"/>
              </a:rPr>
              <a:t> – предл. с прямой речью – без изменений;</a:t>
            </a:r>
            <a:endParaRPr lang="ru-RU" sz="2400">
              <a:latin typeface="PF Din Text Cond Pro" pitchFamily="2" charset="0"/>
            </a:endParaRPr>
          </a:p>
        </p:txBody>
      </p:sp>
      <p:sp>
        <p:nvSpPr>
          <p:cNvPr id="21" name="Объект 2"/>
          <p:cNvSpPr txBox="1">
            <a:spLocks/>
          </p:cNvSpPr>
          <p:nvPr/>
        </p:nvSpPr>
        <p:spPr>
          <a:xfrm>
            <a:off x="457200" y="3396654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smtClean="0">
                <a:latin typeface="PF Din Text Cond Pro" pitchFamily="2" charset="0"/>
              </a:rPr>
              <a:t>косвенная речь</a:t>
            </a:r>
            <a:r>
              <a:rPr lang="ru-RU" sz="2400" smtClean="0">
                <a:latin typeface="PF Din Text Cond Pro" pitchFamily="2" charset="0"/>
              </a:rPr>
              <a:t> – сложноподчинённое предл. – с изменением;</a:t>
            </a:r>
            <a:endParaRPr lang="ru-RU" sz="2400">
              <a:latin typeface="PF Din Text Cond Pro" pitchFamily="2" charset="0"/>
            </a:endParaRPr>
          </a:p>
        </p:txBody>
      </p:sp>
      <p:sp>
        <p:nvSpPr>
          <p:cNvPr id="22" name="Объект 2"/>
          <p:cNvSpPr txBox="1">
            <a:spLocks/>
          </p:cNvSpPr>
          <p:nvPr/>
        </p:nvSpPr>
        <p:spPr>
          <a:xfrm>
            <a:off x="457200" y="4003842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smtClean="0">
                <a:latin typeface="PF Din Text Cond Pro" pitchFamily="2" charset="0"/>
              </a:rPr>
              <a:t>простые предл. с дополнением </a:t>
            </a:r>
            <a:r>
              <a:rPr lang="ru-RU" sz="2400" smtClean="0">
                <a:latin typeface="PF Din Text Cond Pro" pitchFamily="2" charset="0"/>
              </a:rPr>
              <a:t>– называние темы;</a:t>
            </a:r>
            <a:endParaRPr lang="ru-RU" sz="2400">
              <a:latin typeface="PF Din Text Cond Pro" pitchFamily="2" charset="0"/>
            </a:endParaRPr>
          </a:p>
        </p:txBody>
      </p:sp>
      <p:sp>
        <p:nvSpPr>
          <p:cNvPr id="24" name="Объект 2"/>
          <p:cNvSpPr txBox="1">
            <a:spLocks/>
          </p:cNvSpPr>
          <p:nvPr/>
        </p:nvSpPr>
        <p:spPr>
          <a:xfrm>
            <a:off x="457200" y="4608506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smtClean="0">
                <a:latin typeface="PF Din Text Cond Pro" pitchFamily="2" charset="0"/>
              </a:rPr>
              <a:t>предл. с вводными словами</a:t>
            </a:r>
            <a:r>
              <a:rPr lang="ru-RU" sz="2400" smtClean="0">
                <a:latin typeface="PF Din Text Cond Pro" pitchFamily="2" charset="0"/>
              </a:rPr>
              <a:t> – передача смысла с изменением.</a:t>
            </a:r>
            <a:endParaRPr lang="ru-RU" sz="2400">
              <a:latin typeface="PF Din Text Cond Pro" pitchFamily="2" charset="0"/>
            </a:endParaRPr>
          </a:p>
        </p:txBody>
      </p:sp>
      <p:sp>
        <p:nvSpPr>
          <p:cNvPr id="5" name="Левая круглая скобка 4"/>
          <p:cNvSpPr/>
          <p:nvPr/>
        </p:nvSpPr>
        <p:spPr>
          <a:xfrm>
            <a:off x="281473" y="4306174"/>
            <a:ext cx="172423" cy="604664"/>
          </a:xfrm>
          <a:prstGeom prst="leftBracket">
            <a:avLst/>
          </a:prstGeom>
          <a:ln w="28575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Левая круглая скобка 18"/>
          <p:cNvSpPr/>
          <p:nvPr/>
        </p:nvSpPr>
        <p:spPr>
          <a:xfrm>
            <a:off x="281473" y="3708298"/>
            <a:ext cx="172423" cy="604664"/>
          </a:xfrm>
          <a:prstGeom prst="leftBracket">
            <a:avLst/>
          </a:prstGeom>
          <a:ln w="28575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Левая круглая скобка 27"/>
          <p:cNvSpPr/>
          <p:nvPr/>
        </p:nvSpPr>
        <p:spPr>
          <a:xfrm>
            <a:off x="281473" y="3103634"/>
            <a:ext cx="172423" cy="604664"/>
          </a:xfrm>
          <a:prstGeom prst="leftBracket">
            <a:avLst/>
          </a:prstGeom>
          <a:ln w="28575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38369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8493"/>
    </mc:Choice>
    <mc:Fallback xmlns="">
      <p:transition advTm="384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20" grpId="0"/>
      <p:bldP spid="21" grpId="0"/>
      <p:bldP spid="22" grpId="0"/>
      <p:bldP spid="24" grpId="0"/>
      <p:bldP spid="5" grpId="0" animBg="1"/>
      <p:bldP spid="19" grpId="0" animBg="1"/>
      <p:bldP spid="28" grpId="0" animBg="1"/>
    </p:bldLst>
  </p:timing>
  <p:extLst mod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75000">
                <a:srgbClr val="A95DF5"/>
              </a:gs>
              <a:gs pos="0">
                <a:srgbClr val="D1B9FD"/>
              </a:gs>
            </a:gsLst>
            <a:path path="circle">
              <a:fillToRect l="100000" t="100000"/>
            </a:path>
            <a:tileRect r="-100000" b="-100000"/>
          </a:gradFill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grpSp>
        <p:nvGrpSpPr>
          <p:cNvPr id="10" name="Группа 9"/>
          <p:cNvGrpSpPr/>
          <p:nvPr/>
        </p:nvGrpSpPr>
        <p:grpSpPr>
          <a:xfrm>
            <a:off x="-63043512" y="12620"/>
            <a:ext cx="73152000" cy="6858000"/>
            <a:chOff x="-63043512" y="12620"/>
            <a:chExt cx="73152000" cy="6858000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-26467512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-17323512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-44755512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-35611512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-63043512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-53899512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-8179512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964488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</p:grpSp>
      <p:sp>
        <p:nvSpPr>
          <p:cNvPr id="4" name="Заголовок 1"/>
          <p:cNvSpPr txBox="1">
            <a:spLocks/>
          </p:cNvSpPr>
          <p:nvPr/>
        </p:nvSpPr>
        <p:spPr>
          <a:xfrm>
            <a:off x="685800" y="0"/>
            <a:ext cx="7772400" cy="6858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E5DCF2"/>
                </a:solidFill>
                <a:latin typeface="PF Din Text Cond Pro" pitchFamily="2" charset="0"/>
              </a:rPr>
              <a:t>www.</a:t>
            </a:r>
            <a:r>
              <a:rPr lang="en-US" dirty="0" smtClean="0">
                <a:solidFill>
                  <a:schemeClr val="bg1"/>
                </a:solidFill>
                <a:latin typeface="PF Din Text Cond Pro" pitchFamily="2" charset="0"/>
              </a:rPr>
              <a:t>InfoUrok</a:t>
            </a:r>
            <a:r>
              <a:rPr lang="en-US" dirty="0" smtClean="0">
                <a:solidFill>
                  <a:srgbClr val="E5DCF2"/>
                </a:solidFill>
                <a:latin typeface="PF Din Text Cond Pro" pitchFamily="2" charset="0"/>
              </a:rPr>
              <a:t>.ru</a:t>
            </a:r>
            <a:endParaRPr lang="ru-RU" dirty="0">
              <a:solidFill>
                <a:srgbClr val="E5DCF2"/>
              </a:solidFill>
              <a:latin typeface="PF Din Text Cond Pro" pitchFamily="2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85800" y="4581128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>
              <a:latin typeface="PF Din Text Cond Pro" pitchFamily="2" charset="0"/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© InfoUrok.ru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5805219"/>
      </p:ext>
    </p:extLst>
  </p:cSld>
  <p:clrMapOvr>
    <a:masterClrMapping/>
  </p:clrMapOvr>
  <p:transition spd="slow" advClick="0" advTm="10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1.85185E-6 L 6.25295 -1.85185E-6 " pathEditMode="relative" rAng="0" ptsTypes="AA">
                                      <p:cBhvr>
                                        <p:cTn id="6" dur="1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263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0" objId="7"/>
      </p14:showEvtLst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4|7|15.2|1.6|14.7|15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2.8|9.8|11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11.1|7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8.4|8.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0|11.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8.5|4.1|4.3|4.4|6.7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28575">
          <a:solidFill>
            <a:schemeClr val="tx1">
              <a:lumMod val="50000"/>
              <a:lumOff val="50000"/>
            </a:schemeClr>
          </a:solidFill>
        </a:ln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3858</TotalTime>
  <Words>387</Words>
  <Application>Microsoft Office PowerPoint</Application>
  <PresentationFormat>Экран (4:3)</PresentationFormat>
  <Paragraphs>74</Paragraphs>
  <Slides>10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Чужая речь</vt:lpstr>
      <vt:lpstr>Чужая речь</vt:lpstr>
      <vt:lpstr>Чужая речь</vt:lpstr>
      <vt:lpstr>Чужая речь</vt:lpstr>
      <vt:lpstr>Чужая речь</vt:lpstr>
      <vt:lpstr>Чужая речь</vt:lpstr>
      <vt:lpstr>Чужая речь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Раздва Тричетыре Пякть</dc:title>
  <dc:creator>Katlianik</dc:creator>
  <cp:lastModifiedBy>Admin</cp:lastModifiedBy>
  <cp:revision>92</cp:revision>
  <dcterms:created xsi:type="dcterms:W3CDTF">2011-12-08T07:08:27Z</dcterms:created>
  <dcterms:modified xsi:type="dcterms:W3CDTF">2012-09-21T12:14:42Z</dcterms:modified>
</cp:coreProperties>
</file>