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86" r:id="rId3"/>
    <p:sldId id="299" r:id="rId4"/>
    <p:sldId id="302" r:id="rId5"/>
    <p:sldId id="303" r:id="rId6"/>
    <p:sldId id="304" r:id="rId7"/>
    <p:sldId id="305" r:id="rId8"/>
    <p:sldId id="306" r:id="rId9"/>
    <p:sldId id="266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DAEC"/>
    <a:srgbClr val="C6D9F1"/>
    <a:srgbClr val="E5DCF2"/>
    <a:srgbClr val="D1B9FD"/>
    <a:srgbClr val="D2C6FE"/>
    <a:srgbClr val="A95DF5"/>
    <a:srgbClr val="D9C6FE"/>
    <a:srgbClr val="AC55ED"/>
    <a:srgbClr val="D7C8FC"/>
    <a:srgbClr val="9E58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9" autoAdjust="0"/>
    <p:restoredTop sz="95681" autoAdjust="0"/>
  </p:normalViewPr>
  <p:slideViewPr>
    <p:cSldViewPr>
      <p:cViewPr>
        <p:scale>
          <a:sx n="50" d="100"/>
          <a:sy n="50" d="100"/>
        </p:scale>
        <p:origin x="-1956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700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9B225-5EFA-48B1-8FB3-6D60A59A3036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61E2C-2AD3-4BB1-988E-BEFFAD97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EC1E-233B-47AF-B297-C44C993EC026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2241-4D0A-4847-B416-0190A9836A3A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5DEC-AC5D-4BD1-9A2F-E96CF10575BE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16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1271-ECDF-4E0D-95AF-26F723CAA663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3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F90C-14BE-41C9-B29E-632C3B157209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4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A7F4-768C-4595-A5CA-58F49532CDEF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85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AC11-2776-4FC9-AA95-DA4718CBE983}" type="datetime1">
              <a:rPr lang="ru-RU" smtClean="0"/>
              <a:t>21.09.2012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5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9B46-D5E9-47EE-B0C0-0DAC3F8D8D5D}" type="datetime1">
              <a:rPr lang="ru-RU" smtClean="0"/>
              <a:t>21.09.2012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3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B1BB-70BE-4F78-ACC8-D4E5E9933E3A}" type="datetime1">
              <a:rPr lang="ru-RU" smtClean="0"/>
              <a:t>21.09.2012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319D-59BD-4ECC-9689-71417CCB5EBC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20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1365-2641-4DFE-BFEF-9F1183A6CFB3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A45B-9E6E-47DA-96E6-9BD72F886D5F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2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>
                <a:solidFill>
                  <a:schemeClr val="bg1"/>
                </a:solidFill>
                <a:latin typeface="PF Din Text Cond Pro" pitchFamily="2" charset="0"/>
              </a:rPr>
              <a:t>Чужая речь</a:t>
            </a:r>
            <a:endParaRPr lang="ru-RU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55375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27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1095"/>
      </p:ext>
    </p:extLst>
  </p:cSld>
  <p:clrMapOvr>
    <a:masterClrMapping/>
  </p:clrMapOvr>
  <p:transition spd="slow" advClick="0" advTm="1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Чужая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Чужие слова </a:t>
            </a:r>
            <a:r>
              <a:rPr lang="ru-RU" smtClean="0">
                <a:latin typeface="PF Din Text Cond Pro" pitchFamily="2" charset="0"/>
              </a:rPr>
              <a:t>в повествовании автора.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3" name="Объект 2"/>
          <p:cNvSpPr txBox="1">
            <a:spLocks/>
          </p:cNvSpPr>
          <p:nvPr/>
        </p:nvSpPr>
        <p:spPr>
          <a:xfrm>
            <a:off x="457200" y="2809528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Вводятся с помощью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слов автора</a:t>
            </a:r>
            <a:r>
              <a:rPr lang="ru-RU" smtClean="0">
                <a:latin typeface="PF Din Text Cond Pro" pitchFamily="2" charset="0"/>
              </a:rPr>
              <a:t> (авторских слов).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cxnSp>
        <p:nvCxnSpPr>
          <p:cNvPr id="38" name="Прямая со стрелкой 37"/>
          <p:cNvCxnSpPr>
            <a:stCxn id="42" idx="0"/>
            <a:endCxn id="33" idx="2"/>
          </p:cNvCxnSpPr>
          <p:nvPr/>
        </p:nvCxnSpPr>
        <p:spPr>
          <a:xfrm flipV="1">
            <a:off x="2514600" y="3414192"/>
            <a:ext cx="2057400" cy="446856"/>
          </a:xfrm>
          <a:prstGeom prst="straightConnector1">
            <a:avLst/>
          </a:prstGeom>
          <a:ln w="28575"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Объект 2"/>
          <p:cNvSpPr txBox="1">
            <a:spLocks/>
          </p:cNvSpPr>
          <p:nvPr/>
        </p:nvSpPr>
        <p:spPr>
          <a:xfrm>
            <a:off x="457200" y="3861048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лицо, автор слов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3" name="Объект 2"/>
          <p:cNvSpPr txBox="1">
            <a:spLocks/>
          </p:cNvSpPr>
          <p:nvPr/>
        </p:nvSpPr>
        <p:spPr>
          <a:xfrm>
            <a:off x="4539382" y="3861048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процессы речи, действия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cxnSp>
        <p:nvCxnSpPr>
          <p:cNvPr id="44" name="Прямая со стрелкой 43"/>
          <p:cNvCxnSpPr>
            <a:stCxn id="43" idx="0"/>
            <a:endCxn id="33" idx="2"/>
          </p:cNvCxnSpPr>
          <p:nvPr/>
        </p:nvCxnSpPr>
        <p:spPr>
          <a:xfrm flipH="1" flipV="1">
            <a:off x="4572000" y="3414192"/>
            <a:ext cx="2024782" cy="446856"/>
          </a:xfrm>
          <a:prstGeom prst="straightConnector1">
            <a:avLst/>
          </a:prstGeom>
          <a:ln w="28575">
            <a:solidFill>
              <a:srgbClr val="00B050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Объект 2"/>
          <p:cNvSpPr txBox="1">
            <a:spLocks/>
          </p:cNvSpPr>
          <p:nvPr/>
        </p:nvSpPr>
        <p:spPr>
          <a:xfrm>
            <a:off x="457200" y="4454958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я, ты, он, Елена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6" name="Объект 2"/>
          <p:cNvSpPr txBox="1">
            <a:spLocks/>
          </p:cNvSpPr>
          <p:nvPr/>
        </p:nvSpPr>
        <p:spPr>
          <a:xfrm>
            <a:off x="4539382" y="4454958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сказать, подумать, улыбнуться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7" name="Объект 2"/>
          <p:cNvSpPr txBox="1">
            <a:spLocks/>
          </p:cNvSpPr>
          <p:nvPr/>
        </p:nvSpPr>
        <p:spPr>
          <a:xfrm>
            <a:off x="2514600" y="3335288"/>
            <a:ext cx="4114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указывают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22966036"/>
      </p:ext>
    </p:extLst>
  </p:cSld>
  <p:clrMapOvr>
    <a:masterClrMapping/>
  </p:clrMapOvr>
  <p:transition spd="slow" advTm="6083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3" grpId="0"/>
      <p:bldP spid="33" grpId="1"/>
      <p:bldP spid="42" grpId="0"/>
      <p:bldP spid="42" grpId="1"/>
      <p:bldP spid="43" grpId="0"/>
      <p:bldP spid="43" grpId="1"/>
      <p:bldP spid="45" grpId="0"/>
      <p:bldP spid="45" grpId="1"/>
      <p:bldP spid="46" grpId="0"/>
      <p:bldP spid="46" grpId="1"/>
      <p:bldP spid="47" grpId="0"/>
      <p:bldP spid="47" grpId="1"/>
    </p:bldLst>
  </p:timing>
  <p:extLst mod="1">
    <p:ext uri="{E180D4A7-C9FB-4DFB-919C-405C955672EB}">
      <p14:showEvtLst xmlns:p14="http://schemas.microsoft.com/office/powerpoint/2010/main">
        <p14:playEvt time="0" objId="5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Чужая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Чужие слова </a:t>
            </a:r>
            <a:r>
              <a:rPr lang="ru-RU" smtClean="0">
                <a:latin typeface="PF Din Text Cond Pro" pitchFamily="2" charset="0"/>
              </a:rPr>
              <a:t>в повествовании автора.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3949328" y="8246392"/>
            <a:ext cx="2232248" cy="45719"/>
            <a:chOff x="4250432" y="4869160"/>
            <a:chExt cx="4605667" cy="48192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4994065" y="8268016"/>
            <a:ext cx="963431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бъект 2"/>
          <p:cNvSpPr txBox="1">
            <a:spLocks/>
          </p:cNvSpPr>
          <p:nvPr/>
        </p:nvSpPr>
        <p:spPr>
          <a:xfrm>
            <a:off x="457200" y="220295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79963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latin typeface="PF Din Text Cond Pro" pitchFamily="2" charset="0"/>
              </a:rPr>
              <a:t>прямая речь</a:t>
            </a:r>
            <a:r>
              <a:rPr lang="ru-RU" sz="2400" dirty="0" smtClean="0">
                <a:latin typeface="PF Din Text Cond Pro" pitchFamily="2" charset="0"/>
              </a:rPr>
              <a:t> – предл. с прямой речью – </a:t>
            </a:r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</a:rPr>
              <a:t>без изменений</a:t>
            </a:r>
            <a:r>
              <a:rPr lang="ru-RU" sz="2400" dirty="0" smtClean="0">
                <a:latin typeface="PF Din Text Cond Pro" pitchFamily="2" charset="0"/>
              </a:rPr>
              <a:t>;</a:t>
            </a:r>
            <a:endParaRPr lang="ru-RU" sz="2400" dirty="0">
              <a:latin typeface="PF Din Text Cond Pro" pitchFamily="2" charset="0"/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467544" y="5240858"/>
            <a:ext cx="8208912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Вадим попросил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: </a:t>
            </a:r>
            <a:r>
              <a:rPr lang="en-US" sz="3200" b="1" smtClean="0">
                <a:solidFill>
                  <a:srgbClr val="0070C0"/>
                </a:solidFill>
                <a:latin typeface="Propisi" pitchFamily="2" charset="0"/>
              </a:rPr>
              <a:t>„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Таня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, передай-ка мне </a:t>
            </a:r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учебник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“.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1" name="Объект 2"/>
          <p:cNvSpPr txBox="1">
            <a:spLocks/>
          </p:cNvSpPr>
          <p:nvPr/>
        </p:nvSpPr>
        <p:spPr>
          <a:xfrm>
            <a:off x="7561844" y="5226818"/>
            <a:ext cx="1114612" cy="302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слова автора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32" name="Объект 2"/>
          <p:cNvSpPr txBox="1">
            <a:spLocks/>
          </p:cNvSpPr>
          <p:nvPr/>
        </p:nvSpPr>
        <p:spPr>
          <a:xfrm>
            <a:off x="4923543" y="5226818"/>
            <a:ext cx="1013284" cy="302332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прямая речь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34" name="Объект 2"/>
          <p:cNvSpPr txBox="1">
            <a:spLocks/>
          </p:cNvSpPr>
          <p:nvPr/>
        </p:nvSpPr>
        <p:spPr>
          <a:xfrm>
            <a:off x="6037816" y="5226818"/>
            <a:ext cx="1427727" cy="302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смысл чужой речи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12336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6349"/>
    </mc:Choice>
    <mc:Fallback xmlns="">
      <p:transition advTm="263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0" grpId="0"/>
      <p:bldP spid="27" grpId="0"/>
      <p:bldP spid="27" grpId="1"/>
      <p:bldP spid="31" grpId="0" animBg="1"/>
      <p:bldP spid="32" grpId="0" animBg="1"/>
      <p:bldP spid="34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Чужая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Чужие слова </a:t>
            </a:r>
            <a:r>
              <a:rPr lang="ru-RU" smtClean="0">
                <a:latin typeface="PF Din Text Cond Pro" pitchFamily="2" charset="0"/>
              </a:rPr>
              <a:t>в повествовании автора.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3949328" y="8246392"/>
            <a:ext cx="2232248" cy="45719"/>
            <a:chOff x="4250432" y="4869160"/>
            <a:chExt cx="4605667" cy="48192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4994065" y="8268016"/>
            <a:ext cx="963431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бъект 2"/>
          <p:cNvSpPr txBox="1">
            <a:spLocks/>
          </p:cNvSpPr>
          <p:nvPr/>
        </p:nvSpPr>
        <p:spPr>
          <a:xfrm>
            <a:off x="457200" y="220295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79963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latin typeface="PF Din Text Cond Pro" pitchFamily="2" charset="0"/>
              </a:rPr>
              <a:t>прямая речь</a:t>
            </a:r>
            <a:r>
              <a:rPr lang="ru-RU" sz="2400" dirty="0" smtClean="0">
                <a:latin typeface="PF Din Text Cond Pro" pitchFamily="2" charset="0"/>
              </a:rPr>
              <a:t> – предл. с прямой речью – </a:t>
            </a:r>
            <a:r>
              <a:rPr lang="ru-RU" sz="2400" dirty="0" smtClean="0">
                <a:solidFill>
                  <a:srgbClr val="00B050"/>
                </a:solidFill>
                <a:latin typeface="PF Din Text Cond Pro" pitchFamily="2" charset="0"/>
              </a:rPr>
              <a:t>без изменений</a:t>
            </a:r>
            <a:r>
              <a:rPr lang="ru-RU" sz="2400" dirty="0" smtClean="0">
                <a:latin typeface="PF Din Text Cond Pro" pitchFamily="2" charset="0"/>
              </a:rPr>
              <a:t>;</a:t>
            </a:r>
            <a:endParaRPr lang="ru-RU" sz="2400" dirty="0"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57200" y="339665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 smtClean="0">
                <a:latin typeface="PF Din Text Cond Pro" pitchFamily="2" charset="0"/>
              </a:rPr>
              <a:t>косвенная речь</a:t>
            </a:r>
            <a:r>
              <a:rPr lang="ru-RU" sz="2400" dirty="0" smtClean="0">
                <a:latin typeface="PF Din Text Cond Pro" pitchFamily="2" charset="0"/>
              </a:rPr>
              <a:t> – сложноподчинённое предл. – </a:t>
            </a:r>
            <a:r>
              <a:rPr lang="ru-RU" sz="2400" dirty="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 изменением</a:t>
            </a:r>
            <a:r>
              <a:rPr lang="ru-RU" sz="2400" dirty="0" smtClean="0">
                <a:latin typeface="PF Din Text Cond Pro" pitchFamily="2" charset="0"/>
              </a:rPr>
              <a:t>;</a:t>
            </a:r>
            <a:endParaRPr lang="ru-RU" sz="2400" dirty="0">
              <a:latin typeface="PF Din Text Cond Pro" pitchFamily="2" charset="0"/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467544" y="5240858"/>
            <a:ext cx="8208912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Вадим 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попросил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 чтобы 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Таня передала ему учебник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1" name="Объект 2"/>
          <p:cNvSpPr txBox="1">
            <a:spLocks/>
          </p:cNvSpPr>
          <p:nvPr/>
        </p:nvSpPr>
        <p:spPr>
          <a:xfrm>
            <a:off x="7561844" y="5213170"/>
            <a:ext cx="1114612" cy="302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слова автора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32" name="Объект 2"/>
          <p:cNvSpPr txBox="1">
            <a:spLocks/>
          </p:cNvSpPr>
          <p:nvPr/>
        </p:nvSpPr>
        <p:spPr>
          <a:xfrm>
            <a:off x="4923543" y="5213170"/>
            <a:ext cx="1013284" cy="302332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прямая речь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34" name="Объект 2"/>
          <p:cNvSpPr txBox="1">
            <a:spLocks/>
          </p:cNvSpPr>
          <p:nvPr/>
        </p:nvSpPr>
        <p:spPr>
          <a:xfrm>
            <a:off x="6037816" y="5213170"/>
            <a:ext cx="1427727" cy="302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смысл чужой речи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4925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1303"/>
    </mc:Choice>
    <mc:Fallback xmlns="">
      <p:transition advTm="2130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7" grpId="0"/>
      <p:bldP spid="27" grpId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Чужая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Чужие слова </a:t>
            </a:r>
            <a:r>
              <a:rPr lang="ru-RU" smtClean="0">
                <a:latin typeface="PF Din Text Cond Pro" pitchFamily="2" charset="0"/>
              </a:rPr>
              <a:t>в повествовании автора.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3949328" y="8246392"/>
            <a:ext cx="2232248" cy="45719"/>
            <a:chOff x="4250432" y="4869160"/>
            <a:chExt cx="4605667" cy="48192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4994065" y="8268016"/>
            <a:ext cx="963431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бъект 2"/>
          <p:cNvSpPr txBox="1">
            <a:spLocks/>
          </p:cNvSpPr>
          <p:nvPr/>
        </p:nvSpPr>
        <p:spPr>
          <a:xfrm>
            <a:off x="457200" y="220295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79963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прямая речь</a:t>
            </a:r>
            <a:r>
              <a:rPr lang="ru-RU" sz="2400" smtClean="0">
                <a:latin typeface="PF Din Text Cond Pro" pitchFamily="2" charset="0"/>
              </a:rPr>
              <a:t> – предл. с прямой речью – </a:t>
            </a: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без изменений</a:t>
            </a:r>
            <a:r>
              <a:rPr lang="ru-RU" sz="2400" smtClean="0">
                <a:latin typeface="PF Din Text Cond Pro" pitchFamily="2" charset="0"/>
              </a:rPr>
              <a:t>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57200" y="339665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косвенная речь</a:t>
            </a:r>
            <a:r>
              <a:rPr lang="ru-RU" sz="2400" smtClean="0">
                <a:latin typeface="PF Din Text Cond Pro" pitchFamily="2" charset="0"/>
              </a:rPr>
              <a:t> – сложноподчинённое предл. – </a:t>
            </a: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 изменением</a:t>
            </a:r>
            <a:r>
              <a:rPr lang="ru-RU" sz="2400" smtClean="0">
                <a:latin typeface="PF Din Text Cond Pro" pitchFamily="2" charset="0"/>
              </a:rPr>
              <a:t>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03842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простые предл. с дополнением </a:t>
            </a:r>
            <a:r>
              <a:rPr lang="ru-RU" sz="2400" smtClean="0">
                <a:latin typeface="PF Din Text Cond Pro" pitchFamily="2" charset="0"/>
              </a:rPr>
              <a:t>– </a:t>
            </a: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называние темы</a:t>
            </a:r>
            <a:r>
              <a:rPr lang="ru-RU" sz="2400" smtClean="0">
                <a:latin typeface="PF Din Text Cond Pro" pitchFamily="2" charset="0"/>
              </a:rPr>
              <a:t>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467544" y="5240858"/>
            <a:ext cx="8208912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Долго рассказывал он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о судьбах своих военных товарищей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1" name="Объект 2"/>
          <p:cNvSpPr txBox="1">
            <a:spLocks/>
          </p:cNvSpPr>
          <p:nvPr/>
        </p:nvSpPr>
        <p:spPr>
          <a:xfrm>
            <a:off x="7561844" y="5213170"/>
            <a:ext cx="1114612" cy="302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слова автора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32" name="Объект 2"/>
          <p:cNvSpPr txBox="1">
            <a:spLocks/>
          </p:cNvSpPr>
          <p:nvPr/>
        </p:nvSpPr>
        <p:spPr>
          <a:xfrm>
            <a:off x="4923543" y="5213170"/>
            <a:ext cx="1013284" cy="302332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прямая речь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34" name="Объект 2"/>
          <p:cNvSpPr txBox="1">
            <a:spLocks/>
          </p:cNvSpPr>
          <p:nvPr/>
        </p:nvSpPr>
        <p:spPr>
          <a:xfrm>
            <a:off x="6037816" y="5213170"/>
            <a:ext cx="1427727" cy="302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смысл чужой речи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685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9992"/>
    </mc:Choice>
    <mc:Fallback xmlns="">
      <p:transition advTm="1999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7" grpId="0"/>
      <p:bldP spid="27" grpId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Чужая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Чужие слова </a:t>
            </a:r>
            <a:r>
              <a:rPr lang="ru-RU" smtClean="0">
                <a:latin typeface="PF Din Text Cond Pro" pitchFamily="2" charset="0"/>
              </a:rPr>
              <a:t>в повествовании автора.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3949328" y="8246392"/>
            <a:ext cx="2232248" cy="45719"/>
            <a:chOff x="4250432" y="4869160"/>
            <a:chExt cx="4605667" cy="48192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4994065" y="8268016"/>
            <a:ext cx="963431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бъект 2"/>
          <p:cNvSpPr txBox="1">
            <a:spLocks/>
          </p:cNvSpPr>
          <p:nvPr/>
        </p:nvSpPr>
        <p:spPr>
          <a:xfrm>
            <a:off x="457200" y="220295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79963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прямая речь</a:t>
            </a:r>
            <a:r>
              <a:rPr lang="ru-RU" sz="2400" smtClean="0">
                <a:latin typeface="PF Din Text Cond Pro" pitchFamily="2" charset="0"/>
              </a:rPr>
              <a:t> – предл. с прямой речью – </a:t>
            </a: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без изменений</a:t>
            </a:r>
            <a:r>
              <a:rPr lang="ru-RU" sz="2400" smtClean="0">
                <a:latin typeface="PF Din Text Cond Pro" pitchFamily="2" charset="0"/>
              </a:rPr>
              <a:t>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57200" y="339665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косвенная речь</a:t>
            </a:r>
            <a:r>
              <a:rPr lang="ru-RU" sz="2400" smtClean="0">
                <a:latin typeface="PF Din Text Cond Pro" pitchFamily="2" charset="0"/>
              </a:rPr>
              <a:t> – сложноподчинённое предл. – </a:t>
            </a: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 изменением</a:t>
            </a:r>
            <a:r>
              <a:rPr lang="ru-RU" sz="2400" smtClean="0">
                <a:latin typeface="PF Din Text Cond Pro" pitchFamily="2" charset="0"/>
              </a:rPr>
              <a:t>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03842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простые предл. с дополнением </a:t>
            </a:r>
            <a:r>
              <a:rPr lang="ru-RU" sz="2400" smtClean="0">
                <a:latin typeface="PF Din Text Cond Pro" pitchFamily="2" charset="0"/>
              </a:rPr>
              <a:t>– </a:t>
            </a: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называние темы</a:t>
            </a:r>
            <a:r>
              <a:rPr lang="ru-RU" sz="2400" smtClean="0">
                <a:latin typeface="PF Din Text Cond Pro" pitchFamily="2" charset="0"/>
              </a:rPr>
              <a:t>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457200" y="4608506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предл. с вводными словами</a:t>
            </a:r>
            <a:r>
              <a:rPr lang="ru-RU" sz="2400" smtClean="0">
                <a:latin typeface="PF Din Text Cond Pro" pitchFamily="2" charset="0"/>
              </a:rPr>
              <a:t> – </a:t>
            </a: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передача смысла с изменением</a:t>
            </a:r>
            <a:r>
              <a:rPr lang="ru-RU" sz="2400" smtClean="0">
                <a:latin typeface="PF Din Text Cond Pro" pitchFamily="2" charset="0"/>
              </a:rPr>
              <a:t>.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7" name="Заголовок 1"/>
          <p:cNvSpPr txBox="1">
            <a:spLocks/>
          </p:cNvSpPr>
          <p:nvPr/>
        </p:nvSpPr>
        <p:spPr>
          <a:xfrm>
            <a:off x="467544" y="5240858"/>
            <a:ext cx="8208912" cy="83954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Как говорят поэты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,</a:t>
            </a:r>
            <a:r>
              <a:rPr lang="ru-RU" sz="3200" b="1" smtClean="0">
                <a:solidFill>
                  <a:schemeClr val="accent4">
                    <a:lumMod val="75000"/>
                  </a:schemeClr>
                </a:solidFill>
                <a:latin typeface="Propisi" pitchFamily="2" charset="0"/>
              </a:rPr>
              <a:t> 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началась осень жизни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31" name="Объект 2"/>
          <p:cNvSpPr txBox="1">
            <a:spLocks/>
          </p:cNvSpPr>
          <p:nvPr/>
        </p:nvSpPr>
        <p:spPr>
          <a:xfrm>
            <a:off x="7561844" y="5213170"/>
            <a:ext cx="1114612" cy="302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слова автора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32" name="Объект 2"/>
          <p:cNvSpPr txBox="1">
            <a:spLocks/>
          </p:cNvSpPr>
          <p:nvPr/>
        </p:nvSpPr>
        <p:spPr>
          <a:xfrm>
            <a:off x="4923543" y="5213170"/>
            <a:ext cx="1013284" cy="302332"/>
          </a:xfrm>
          <a:prstGeom prst="rect">
            <a:avLst/>
          </a:prstGeom>
          <a:solidFill>
            <a:srgbClr val="00B050"/>
          </a:solidFill>
        </p:spPr>
        <p:txBody>
          <a:bodyPr vert="horz" lIns="91440" tIns="45720" rIns="91440" bIns="45720" rtlCol="0" anchor="ctr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dirty="0" smtClean="0">
                <a:solidFill>
                  <a:schemeClr val="bg1"/>
                </a:solidFill>
                <a:latin typeface="PF Din Text Cond Pro" pitchFamily="2" charset="0"/>
              </a:rPr>
              <a:t>прямая речь</a:t>
            </a:r>
            <a:endParaRPr lang="ru-RU" sz="1400" dirty="0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34" name="Объект 2"/>
          <p:cNvSpPr txBox="1">
            <a:spLocks/>
          </p:cNvSpPr>
          <p:nvPr/>
        </p:nvSpPr>
        <p:spPr>
          <a:xfrm>
            <a:off x="6037816" y="5213170"/>
            <a:ext cx="1427727" cy="302332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sz="1400" smtClean="0">
                <a:solidFill>
                  <a:schemeClr val="bg1"/>
                </a:solidFill>
                <a:latin typeface="PF Din Text Cond Pro" pitchFamily="2" charset="0"/>
              </a:rPr>
              <a:t>смысл чужой речи</a:t>
            </a:r>
            <a:endParaRPr lang="ru-RU" sz="1400">
              <a:solidFill>
                <a:schemeClr val="bg1"/>
              </a:solidFill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7375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3564"/>
    </mc:Choice>
    <mc:Fallback xmlns="">
      <p:transition advTm="2356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7" grpId="0"/>
      <p:bldP spid="27" grpId="1"/>
      <p:bldP spid="31" grpId="0" animBg="1"/>
      <p:bldP spid="32" grpId="0" animBg="1"/>
      <p:bldP spid="34" grpId="0" animBg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Чужая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Чужие слова </a:t>
            </a:r>
            <a:r>
              <a:rPr lang="ru-RU" smtClean="0">
                <a:latin typeface="PF Din Text Cond Pro" pitchFamily="2" charset="0"/>
              </a:rPr>
              <a:t>в повествовании автора.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3949328" y="8246392"/>
            <a:ext cx="2232248" cy="45719"/>
            <a:chOff x="4250432" y="4869160"/>
            <a:chExt cx="4605667" cy="48192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4994065" y="8268016"/>
            <a:ext cx="963431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бъект 2"/>
          <p:cNvSpPr txBox="1">
            <a:spLocks/>
          </p:cNvSpPr>
          <p:nvPr/>
        </p:nvSpPr>
        <p:spPr>
          <a:xfrm>
            <a:off x="457200" y="220295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Способы передачи: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79963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прямая речь</a:t>
            </a:r>
            <a:r>
              <a:rPr lang="ru-RU" sz="2400" smtClean="0">
                <a:latin typeface="PF Din Text Cond Pro" pitchFamily="2" charset="0"/>
              </a:rPr>
              <a:t> – предл. с прямой речью – </a:t>
            </a:r>
            <a:r>
              <a:rPr lang="ru-RU" sz="2400" smtClean="0">
                <a:solidFill>
                  <a:srgbClr val="00B050"/>
                </a:solidFill>
                <a:latin typeface="PF Din Text Cond Pro" pitchFamily="2" charset="0"/>
              </a:rPr>
              <a:t>без изменений</a:t>
            </a:r>
            <a:r>
              <a:rPr lang="ru-RU" sz="2400" smtClean="0">
                <a:latin typeface="PF Din Text Cond Pro" pitchFamily="2" charset="0"/>
              </a:rPr>
              <a:t>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57200" y="339665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косвенная речь</a:t>
            </a:r>
            <a:r>
              <a:rPr lang="ru-RU" sz="2400" smtClean="0">
                <a:latin typeface="PF Din Text Cond Pro" pitchFamily="2" charset="0"/>
              </a:rPr>
              <a:t> – сложноподчинённое предл. – </a:t>
            </a: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 изменением</a:t>
            </a:r>
            <a:r>
              <a:rPr lang="ru-RU" sz="2400" smtClean="0">
                <a:latin typeface="PF Din Text Cond Pro" pitchFamily="2" charset="0"/>
              </a:rPr>
              <a:t>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03842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простые предл. с дополнением </a:t>
            </a:r>
            <a:r>
              <a:rPr lang="ru-RU" sz="2400" smtClean="0">
                <a:latin typeface="PF Din Text Cond Pro" pitchFamily="2" charset="0"/>
              </a:rPr>
              <a:t>– </a:t>
            </a: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называние темы</a:t>
            </a:r>
            <a:r>
              <a:rPr lang="ru-RU" sz="2400" smtClean="0">
                <a:latin typeface="PF Din Text Cond Pro" pitchFamily="2" charset="0"/>
              </a:rPr>
              <a:t>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457200" y="4608506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предл. с вводными словами</a:t>
            </a:r>
            <a:r>
              <a:rPr lang="ru-RU" sz="2400" smtClean="0">
                <a:latin typeface="PF Din Text Cond Pro" pitchFamily="2" charset="0"/>
              </a:rPr>
              <a:t> – </a:t>
            </a:r>
            <a:r>
              <a:rPr lang="ru-RU" sz="2400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передача смысла с изменением</a:t>
            </a:r>
            <a:r>
              <a:rPr lang="ru-RU" sz="2400" smtClean="0">
                <a:latin typeface="PF Din Text Cond Pro" pitchFamily="2" charset="0"/>
              </a:rPr>
              <a:t>.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5" name="Левая круглая скобка 4"/>
          <p:cNvSpPr/>
          <p:nvPr/>
        </p:nvSpPr>
        <p:spPr>
          <a:xfrm>
            <a:off x="281473" y="4306174"/>
            <a:ext cx="172423" cy="604664"/>
          </a:xfrm>
          <a:prstGeom prst="leftBracket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Левая круглая скобка 18"/>
          <p:cNvSpPr/>
          <p:nvPr/>
        </p:nvSpPr>
        <p:spPr>
          <a:xfrm>
            <a:off x="281473" y="3708298"/>
            <a:ext cx="172423" cy="604664"/>
          </a:xfrm>
          <a:prstGeom prst="leftBracket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Левая круглая скобка 27"/>
          <p:cNvSpPr/>
          <p:nvPr/>
        </p:nvSpPr>
        <p:spPr>
          <a:xfrm>
            <a:off x="281473" y="3103634"/>
            <a:ext cx="172423" cy="604664"/>
          </a:xfrm>
          <a:prstGeom prst="leftBracket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14067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4489"/>
    </mc:Choice>
    <mc:Fallback xmlns="">
      <p:transition advTm="2448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0" grpId="0"/>
      <p:bldP spid="21" grpId="0"/>
      <p:bldP spid="22" grpId="0"/>
      <p:bldP spid="24" grpId="0"/>
      <p:bldP spid="5" grpId="0" animBg="1"/>
      <p:bldP spid="5" grpId="1" animBg="1"/>
      <p:bldP spid="19" grpId="0" animBg="1"/>
      <p:bldP spid="19" grpId="1" animBg="1"/>
      <p:bldP spid="28" grpId="0" animBg="1"/>
      <p:bldP spid="28" grpId="1" animBg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Чужая речь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4664"/>
          </a:xfrm>
        </p:spPr>
        <p:txBody>
          <a:bodyPr anchor="ctr"/>
          <a:lstStyle/>
          <a:p>
            <a:pPr marL="0" indent="0" algn="ctr">
              <a:buNone/>
            </a:pP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Чужие слова </a:t>
            </a:r>
            <a:r>
              <a:rPr lang="ru-RU" smtClean="0">
                <a:latin typeface="PF Din Text Cond Pro" pitchFamily="2" charset="0"/>
              </a:rPr>
              <a:t>в повествовании автора.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3949328" y="8246392"/>
            <a:ext cx="2232248" cy="45719"/>
            <a:chOff x="4250432" y="4869160"/>
            <a:chExt cx="4605667" cy="48192"/>
          </a:xfrm>
        </p:grpSpPr>
        <p:cxnSp>
          <p:nvCxnSpPr>
            <p:cNvPr id="25" name="Прямая соединительная линия 24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Прямая соединительная линия 29"/>
          <p:cNvCxnSpPr/>
          <p:nvPr/>
        </p:nvCxnSpPr>
        <p:spPr>
          <a:xfrm>
            <a:off x="4994065" y="8268016"/>
            <a:ext cx="963431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бъект 2"/>
          <p:cNvSpPr txBox="1">
            <a:spLocks/>
          </p:cNvSpPr>
          <p:nvPr/>
        </p:nvSpPr>
        <p:spPr>
          <a:xfrm>
            <a:off x="457200" y="220295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Вводится с помощью слов автора:</a:t>
            </a:r>
            <a:endParaRPr lang="ru-RU" sz="2400">
              <a:solidFill>
                <a:srgbClr val="00B050"/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799633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прямая речь</a:t>
            </a:r>
            <a:r>
              <a:rPr lang="ru-RU" sz="2400" smtClean="0">
                <a:latin typeface="PF Din Text Cond Pro" pitchFamily="2" charset="0"/>
              </a:rPr>
              <a:t> – предл. с прямой речью – без изменений;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1" name="Объект 2"/>
          <p:cNvSpPr txBox="1">
            <a:spLocks/>
          </p:cNvSpPr>
          <p:nvPr/>
        </p:nvSpPr>
        <p:spPr>
          <a:xfrm>
            <a:off x="457200" y="3396654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косвенная речь</a:t>
            </a:r>
            <a:r>
              <a:rPr lang="ru-RU" sz="2400" smtClean="0">
                <a:latin typeface="PF Din Text Cond Pro" pitchFamily="2" charset="0"/>
              </a:rPr>
              <a:t> – сложноподчинённое предл. – с изменением;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4003842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простые предл. с дополнением </a:t>
            </a:r>
            <a:r>
              <a:rPr lang="ru-RU" sz="2400" smtClean="0">
                <a:latin typeface="PF Din Text Cond Pro" pitchFamily="2" charset="0"/>
              </a:rPr>
              <a:t>– называние темы;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457200" y="4608506"/>
            <a:ext cx="82296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smtClean="0">
                <a:latin typeface="PF Din Text Cond Pro" pitchFamily="2" charset="0"/>
              </a:rPr>
              <a:t>предл. с вводными словами</a:t>
            </a:r>
            <a:r>
              <a:rPr lang="ru-RU" sz="2400" smtClean="0">
                <a:latin typeface="PF Din Text Cond Pro" pitchFamily="2" charset="0"/>
              </a:rPr>
              <a:t> – передача смысла с изменением.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5" name="Левая круглая скобка 4"/>
          <p:cNvSpPr/>
          <p:nvPr/>
        </p:nvSpPr>
        <p:spPr>
          <a:xfrm>
            <a:off x="281473" y="4306174"/>
            <a:ext cx="172423" cy="604664"/>
          </a:xfrm>
          <a:prstGeom prst="leftBracket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Левая круглая скобка 18"/>
          <p:cNvSpPr/>
          <p:nvPr/>
        </p:nvSpPr>
        <p:spPr>
          <a:xfrm>
            <a:off x="281473" y="3708298"/>
            <a:ext cx="172423" cy="604664"/>
          </a:xfrm>
          <a:prstGeom prst="leftBracket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Левая круглая скобка 27"/>
          <p:cNvSpPr/>
          <p:nvPr/>
        </p:nvSpPr>
        <p:spPr>
          <a:xfrm>
            <a:off x="281473" y="3103634"/>
            <a:ext cx="172423" cy="604664"/>
          </a:xfrm>
          <a:prstGeom prst="leftBracket">
            <a:avLst/>
          </a:prstGeom>
          <a:ln w="2857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3836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8493"/>
    </mc:Choice>
    <mc:Fallback xmlns="">
      <p:transition advTm="384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20" grpId="0"/>
      <p:bldP spid="21" grpId="0"/>
      <p:bldP spid="22" grpId="0"/>
      <p:bldP spid="24" grpId="0"/>
      <p:bldP spid="5" grpId="0" animBg="1"/>
      <p:bldP spid="19" grpId="0" animBg="1"/>
      <p:bldP spid="28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rgbClr val="A95DF5"/>
              </a:gs>
              <a:gs pos="0">
                <a:srgbClr val="D1B9FD"/>
              </a:gs>
            </a:gsLst>
            <a:path path="circle">
              <a:fillToRect l="100000" t="100000"/>
            </a:path>
            <a:tileRect r="-100000" b="-100000"/>
          </a:gradFill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E5DCF2"/>
                </a:solidFill>
                <a:latin typeface="PF Din Text Cond Pro" pitchFamily="2" charset="0"/>
              </a:rPr>
              <a:t>www.</a:t>
            </a:r>
            <a:r>
              <a:rPr lang="en-US" dirty="0" smtClean="0">
                <a:solidFill>
                  <a:schemeClr val="bg1"/>
                </a:solidFill>
                <a:latin typeface="PF Din Text Cond Pro" pitchFamily="2" charset="0"/>
              </a:rPr>
              <a:t>InfoUrok</a:t>
            </a:r>
            <a:r>
              <a:rPr lang="en-US" dirty="0" smtClean="0">
                <a:solidFill>
                  <a:srgbClr val="E5DCF2"/>
                </a:solidFill>
                <a:latin typeface="PF Din Text Cond Pro" pitchFamily="2" charset="0"/>
              </a:rPr>
              <a:t>.ru</a:t>
            </a:r>
            <a:endParaRPr lang="ru-RU" dirty="0">
              <a:solidFill>
                <a:srgbClr val="E5DCF2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05219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7"/>
      </p14:showEvtLst>
    </p:ext>
  </p:extLs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4|7|15.2|1.6|14.7|15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8|9.8|11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1.1|7.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8.4|8.7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10|1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|8.5|4.1|4.3|4.4|6.7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3858</TotalTime>
  <Words>387</Words>
  <Application>Microsoft Office PowerPoint</Application>
  <PresentationFormat>Экран (4:3)</PresentationFormat>
  <Paragraphs>74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Чужая речь</vt:lpstr>
      <vt:lpstr>Чужая речь</vt:lpstr>
      <vt:lpstr>Чужая речь</vt:lpstr>
      <vt:lpstr>Чужая речь</vt:lpstr>
      <vt:lpstr>Чужая речь</vt:lpstr>
      <vt:lpstr>Чужая речь</vt:lpstr>
      <vt:lpstr>Чужая речь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Раздва Тричетыре Пякть</dc:title>
  <dc:creator>Katlianik</dc:creator>
  <cp:lastModifiedBy>Admin</cp:lastModifiedBy>
  <cp:revision>92</cp:revision>
  <dcterms:created xsi:type="dcterms:W3CDTF">2011-12-08T07:08:27Z</dcterms:created>
  <dcterms:modified xsi:type="dcterms:W3CDTF">2012-09-21T12:14:42Z</dcterms:modified>
</cp:coreProperties>
</file>