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57" r:id="rId4"/>
    <p:sldId id="258" r:id="rId5"/>
    <p:sldId id="259" r:id="rId6"/>
    <p:sldId id="271" r:id="rId7"/>
    <p:sldId id="260" r:id="rId8"/>
    <p:sldId id="261" r:id="rId9"/>
    <p:sldId id="262" r:id="rId10"/>
    <p:sldId id="263" r:id="rId11"/>
    <p:sldId id="264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963820B-6B2E-4DDA-A07C-295922972558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BC4E4CA-6110-4010-8DC9-2FE1134177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428736"/>
            <a:ext cx="8321008" cy="5096608"/>
          </a:xfrm>
        </p:spPr>
        <p:txBody>
          <a:bodyPr>
            <a:normAutofit/>
          </a:bodyPr>
          <a:lstStyle/>
          <a:p>
            <a:pPr algn="r"/>
            <a:r>
              <a:rPr lang="ru-RU" b="1" dirty="0" smtClean="0">
                <a:solidFill>
                  <a:srgbClr val="00B050"/>
                </a:solidFill>
              </a:rPr>
              <a:t>Роль государства в экономике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>
                <a:solidFill>
                  <a:srgbClr val="00B050"/>
                </a:solidFill>
              </a:rPr>
              <a:t/>
            </a:r>
            <a:br>
              <a:rPr lang="ru-RU" b="1" dirty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           </a:t>
            </a:r>
            <a:endParaRPr lang="ru-RU" sz="1400" b="1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285728"/>
            <a:ext cx="6400800" cy="78581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Тема урока: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Татьяна\Desktop\images (1).jpg"/>
          <p:cNvPicPr>
            <a:picLocks noChangeAspect="1" noChangeArrowheads="1"/>
          </p:cNvPicPr>
          <p:nvPr/>
        </p:nvPicPr>
        <p:blipFill>
          <a:blip r:embed="rId2" cstate="print"/>
          <a:srcRect r="2703" b="13284"/>
          <a:stretch>
            <a:fillRect/>
          </a:stretch>
        </p:blipFill>
        <p:spPr bwMode="auto">
          <a:xfrm>
            <a:off x="348647" y="2204864"/>
            <a:ext cx="3215241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Государственный бюджет-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pPr>
              <a:buNone/>
            </a:pPr>
            <a:endParaRPr lang="ru-RU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ru-RU" b="1" dirty="0">
              <a:solidFill>
                <a:srgbClr val="00B05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это смета доходов и расходов государства на определенный период времени, составленная с указанием источников поступления государственных  доходов и направлений, каналов расходования денег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5123" name="Picture 3" descr="C:\Documents and Settings\Admin\Рабочий стол\портеф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1357298"/>
            <a:ext cx="3857652" cy="1714502"/>
          </a:xfrm>
          <a:prstGeom prst="cloudCallout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14290"/>
            <a:ext cx="8229600" cy="603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6146" name="Picture 2" descr="C:\Documents and Settings\Admin\Рабочий стол\ведро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28604"/>
            <a:ext cx="1143009" cy="10001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Овал 3"/>
          <p:cNvSpPr/>
          <p:nvPr/>
        </p:nvSpPr>
        <p:spPr>
          <a:xfrm>
            <a:off x="2143108" y="571480"/>
            <a:ext cx="4572032" cy="914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Государственный бюджет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20" y="1571612"/>
            <a:ext cx="2786082" cy="20002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Доходная часть</a:t>
            </a: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Показывает, откуда поступают денежные средства для финансирования всех сфер жизни общества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86446" y="1571612"/>
            <a:ext cx="3000396" cy="19288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Расходная часть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Показывает, на какие цели направляются аккумулированные государством средства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85720" y="2143116"/>
            <a:ext cx="278608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786446" y="2143116"/>
            <a:ext cx="300039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Лента лицом вниз 11"/>
          <p:cNvSpPr/>
          <p:nvPr/>
        </p:nvSpPr>
        <p:spPr>
          <a:xfrm>
            <a:off x="2214546" y="3857628"/>
            <a:ext cx="4643470" cy="612648"/>
          </a:xfrm>
          <a:prstGeom prst="ribbo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источники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2844" y="5143512"/>
            <a:ext cx="1643074" cy="1428760"/>
          </a:xfrm>
          <a:prstGeom prst="wedgeRoundRect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налоги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2071670" y="5143512"/>
            <a:ext cx="2000264" cy="1357322"/>
          </a:xfrm>
          <a:prstGeom prst="wedgeRoundRect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Государственные займы(ценные бумаги, казначейские векселя и др.)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4286248" y="5143512"/>
            <a:ext cx="2428892" cy="1428760"/>
          </a:xfrm>
          <a:prstGeom prst="wedgeRoundRect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Эмиссия(</a:t>
            </a:r>
            <a:r>
              <a:rPr lang="ru-RU" sz="1600" b="1" dirty="0" err="1" smtClean="0">
                <a:solidFill>
                  <a:schemeClr val="tx1"/>
                </a:solidFill>
              </a:rPr>
              <a:t>дополнитель-ный</a:t>
            </a:r>
            <a:r>
              <a:rPr lang="ru-RU" sz="1600" b="1" dirty="0" smtClean="0">
                <a:solidFill>
                  <a:schemeClr val="tx1"/>
                </a:solidFill>
              </a:rPr>
              <a:t> выпуск) бумажных и кредитных денег)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7" name="Скругленная прямоугольная выноска 16"/>
          <p:cNvSpPr/>
          <p:nvPr/>
        </p:nvSpPr>
        <p:spPr>
          <a:xfrm>
            <a:off x="6858016" y="5143512"/>
            <a:ext cx="2071702" cy="1357322"/>
          </a:xfrm>
          <a:prstGeom prst="wedgeRoundRect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Займы у международных организаций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 flipH="1" flipV="1">
            <a:off x="-893007" y="325040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трелка углом вверх 20"/>
          <p:cNvSpPr/>
          <p:nvPr/>
        </p:nvSpPr>
        <p:spPr>
          <a:xfrm rot="10800000">
            <a:off x="1500165" y="928669"/>
            <a:ext cx="714380" cy="642941"/>
          </a:xfrm>
          <a:prstGeom prst="bent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углом вверх 21"/>
          <p:cNvSpPr/>
          <p:nvPr/>
        </p:nvSpPr>
        <p:spPr>
          <a:xfrm flipV="1">
            <a:off x="6715139" y="928667"/>
            <a:ext cx="785819" cy="642944"/>
          </a:xfrm>
          <a:prstGeom prst="bent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/>
          <p:nvPr/>
        </p:nvCxnSpPr>
        <p:spPr>
          <a:xfrm rot="10800000" flipV="1">
            <a:off x="1571604" y="4357694"/>
            <a:ext cx="1857388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>
            <a:off x="3465505" y="4822041"/>
            <a:ext cx="642148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4786314" y="4786322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715008" y="4429132"/>
            <a:ext cx="1500198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6147" name="Picture 3" descr="C:\Documents and Settings\Admin\Рабочий стол\дохолы расход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1857364"/>
            <a:ext cx="2571768" cy="1643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" name="Стрелка вверх 37"/>
          <p:cNvSpPr/>
          <p:nvPr/>
        </p:nvSpPr>
        <p:spPr>
          <a:xfrm flipH="1">
            <a:off x="4357686" y="1500174"/>
            <a:ext cx="142876" cy="2428892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401080" cy="108266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Бюджетная политика включает в себя определение соотношения между доходной и расходной частями государственного бюджета.</a:t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928802"/>
            <a:ext cx="8786874" cy="421484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Выноска-облако 4"/>
          <p:cNvSpPr/>
          <p:nvPr/>
        </p:nvSpPr>
        <p:spPr>
          <a:xfrm>
            <a:off x="5714976" y="1142984"/>
            <a:ext cx="3429024" cy="2071702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Расходы </a:t>
            </a:r>
            <a:r>
              <a:rPr lang="en-US" b="1" dirty="0" smtClean="0">
                <a:solidFill>
                  <a:schemeClr val="tx1"/>
                </a:solidFill>
              </a:rPr>
              <a:t>&gt; </a:t>
            </a:r>
            <a:r>
              <a:rPr lang="ru-RU" b="1" dirty="0" smtClean="0">
                <a:solidFill>
                  <a:schemeClr val="tx1"/>
                </a:solidFill>
              </a:rPr>
              <a:t> доходы</a:t>
            </a:r>
          </a:p>
          <a:p>
            <a:endParaRPr lang="ru-RU" sz="1600" dirty="0"/>
          </a:p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Дефицитный бюджет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2857488" y="4857760"/>
            <a:ext cx="3286148" cy="1643074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Расходы </a:t>
            </a:r>
            <a:r>
              <a:rPr lang="en-US" b="1" dirty="0" smtClean="0">
                <a:solidFill>
                  <a:schemeClr val="tx1"/>
                </a:solidFill>
              </a:rPr>
              <a:t>&lt; </a:t>
            </a:r>
            <a:r>
              <a:rPr lang="ru-RU" b="1" dirty="0" smtClean="0">
                <a:solidFill>
                  <a:schemeClr val="tx1"/>
                </a:solidFill>
              </a:rPr>
              <a:t>доходы</a:t>
            </a:r>
          </a:p>
          <a:p>
            <a:pPr algn="ctr"/>
            <a:endParaRPr lang="ru-RU" b="1" dirty="0"/>
          </a:p>
          <a:p>
            <a:pPr algn="ctr"/>
            <a:r>
              <a:rPr lang="ru-RU" b="1" i="1" dirty="0" err="1" smtClean="0">
                <a:solidFill>
                  <a:srgbClr val="002060"/>
                </a:solidFill>
              </a:rPr>
              <a:t>Профицитный</a:t>
            </a:r>
            <a:r>
              <a:rPr lang="ru-RU" b="1" i="1" dirty="0" smtClean="0">
                <a:solidFill>
                  <a:srgbClr val="002060"/>
                </a:solidFill>
              </a:rPr>
              <a:t> бюджет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8" name="Солнце 7"/>
          <p:cNvSpPr/>
          <p:nvPr/>
        </p:nvSpPr>
        <p:spPr>
          <a:xfrm>
            <a:off x="3000364" y="1643050"/>
            <a:ext cx="3071834" cy="3071834"/>
          </a:xfrm>
          <a:prstGeom prst="sun">
            <a:avLst>
              <a:gd name="adj" fmla="val 22338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варианты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0" y="1357298"/>
            <a:ext cx="3357586" cy="2000264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Расходы = доходы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Сбалансированный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бюджет</a:t>
            </a:r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9219" name="Picture 3" descr="C:\Documents and Settings\Admin\Рабочий стол\глобуси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4714884"/>
            <a:ext cx="2143108" cy="16430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220" name="Picture 4" descr="C:\Documents and Settings\Admin\Рабочий стол\девочка.jpg"/>
          <p:cNvPicPr>
            <a:picLocks noChangeAspect="1" noChangeArrowheads="1"/>
          </p:cNvPicPr>
          <p:nvPr/>
        </p:nvPicPr>
        <p:blipFill>
          <a:blip r:embed="rId3" cstate="print"/>
          <a:srcRect t="4545" r="7407"/>
          <a:stretch>
            <a:fillRect/>
          </a:stretch>
        </p:blipFill>
        <p:spPr bwMode="auto">
          <a:xfrm>
            <a:off x="214282" y="4643446"/>
            <a:ext cx="1500198" cy="15001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Вспомним: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такое экономика?</a:t>
            </a:r>
          </a:p>
          <a:p>
            <a:r>
              <a:rPr lang="ru-RU" dirty="0" smtClean="0"/>
              <a:t>Что изучает экономическая наука?</a:t>
            </a:r>
          </a:p>
          <a:p>
            <a:r>
              <a:rPr lang="ru-RU" dirty="0" smtClean="0"/>
              <a:t>Что такое государство?</a:t>
            </a:r>
          </a:p>
          <a:p>
            <a:r>
              <a:rPr lang="ru-RU" dirty="0" smtClean="0"/>
              <a:t>Из курса истории вспомните, что говорили о роли государства в экономике представители разных политических течений(либералы, консерваторы, радикалы).</a:t>
            </a:r>
            <a:endParaRPr lang="ru-RU" dirty="0"/>
          </a:p>
        </p:txBody>
      </p:sp>
      <p:pic>
        <p:nvPicPr>
          <p:cNvPr id="1026" name="Picture 2" descr="F:\картинки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0"/>
            <a:ext cx="2508498" cy="26580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smtClean="0"/>
              <a:t>Государство- это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>
                <a:solidFill>
                  <a:srgbClr val="00B050"/>
                </a:solidFill>
              </a:rPr>
              <a:t>о</a:t>
            </a:r>
            <a:r>
              <a:rPr lang="ru-RU" sz="4000" b="1" dirty="0" smtClean="0">
                <a:solidFill>
                  <a:srgbClr val="00B050"/>
                </a:solidFill>
              </a:rPr>
              <a:t>рганизация политической власти, осуществляющая управление обществом, охрану его экономической и социальной структуры</a:t>
            </a:r>
            <a:endParaRPr lang="ru-RU" sz="4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Documents and Settings\Admin\Рабочий стол\книж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4000504"/>
            <a:ext cx="2428892" cy="2571768"/>
          </a:xfrm>
          <a:prstGeom prst="flowChartPunchedTape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Точки зрения  о роли государства в экономике: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572560" cy="557214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b="1" dirty="0" smtClean="0"/>
              <a:t>Роль государства состоит в том, что оно должно как можно меньше «править» экономикой, являясь «ночным сторожем» капитализма.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/>
              <a:t>Роль государства должна сводится к поддержанию правил «рыночной игры», например ограничивать власть монополистов на рынке.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/>
              <a:t>Роль государства заключается в том, что оно само должно решать проблему рационального распределения ресурсов</a:t>
            </a:r>
            <a:endParaRPr lang="ru-RU" sz="2800" b="1" dirty="0"/>
          </a:p>
        </p:txBody>
      </p:sp>
      <p:pic>
        <p:nvPicPr>
          <p:cNvPr id="2050" name="Picture 2" descr="C:\Documents and Settings\Admin\Рабочий стол\кур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4857760"/>
            <a:ext cx="2600325" cy="1785940"/>
          </a:xfrm>
          <a:prstGeom prst="ellipse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В итоге стала преобладать следующая точка зрения: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b="1" dirty="0" smtClean="0"/>
              <a:t>Государство должно вмешиваться в экономику лишь тогда, когда рыночные механизмы срабатывают плохо или не работают на пользу общества.</a:t>
            </a:r>
            <a:endParaRPr lang="ru-RU" b="1" dirty="0"/>
          </a:p>
        </p:txBody>
      </p:sp>
      <p:pic>
        <p:nvPicPr>
          <p:cNvPr id="3075" name="Picture 3" descr="C:\Documents and Settings\Admin\Рабочий стол\график.jpg"/>
          <p:cNvPicPr>
            <a:picLocks noChangeAspect="1" noChangeArrowheads="1"/>
          </p:cNvPicPr>
          <p:nvPr/>
        </p:nvPicPr>
        <p:blipFill>
          <a:blip r:embed="rId2" cstate="print"/>
          <a:srcRect l="25469" t="10000"/>
          <a:stretch>
            <a:fillRect/>
          </a:stretch>
        </p:blipFill>
        <p:spPr bwMode="auto">
          <a:xfrm>
            <a:off x="2643174" y="3429000"/>
            <a:ext cx="3786182" cy="3429000"/>
          </a:xfrm>
          <a:prstGeom prst="cloudCallout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Татьяна\Desktop\images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273607" y="823593"/>
            <a:ext cx="1870393" cy="16693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Экономические цели государства: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Обеспечить экономический рост;</a:t>
            </a:r>
          </a:p>
          <a:p>
            <a:r>
              <a:rPr lang="ru-RU" dirty="0" smtClean="0"/>
              <a:t>Создать условия экономической свободы;</a:t>
            </a:r>
          </a:p>
          <a:p>
            <a:r>
              <a:rPr lang="ru-RU" dirty="0" smtClean="0"/>
              <a:t>Обеспечивать экономическую безопасность и эффективность;</a:t>
            </a:r>
          </a:p>
          <a:p>
            <a:r>
              <a:rPr lang="ru-RU" dirty="0" smtClean="0"/>
              <a:t>Заботиться об обеспечении полной занятости;</a:t>
            </a:r>
          </a:p>
          <a:p>
            <a:r>
              <a:rPr lang="ru-RU" dirty="0" smtClean="0"/>
              <a:t>Оказывать помощь тем, кто не может себя полностью обеспечить и т. 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1442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Причины вмешательства государства в экономику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86314" y="3071810"/>
            <a:ext cx="4000528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противодействия монополизму и поощрения конкуренции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86314" y="4143380"/>
            <a:ext cx="4000528" cy="10715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установления правил природопользования для промышленных фирм 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6314" y="1857364"/>
            <a:ext cx="4000528" cy="10715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</a:t>
            </a:r>
            <a:r>
              <a:rPr lang="ru-RU" dirty="0" smtClean="0"/>
              <a:t>окращения масштабной безработицы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86314" y="5286388"/>
            <a:ext cx="4071966" cy="15716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защиты интересов отечественных производителей и обеспечения национальной экономической безопасности в условиях обострившейся конкуренции на мировых рынках 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4282" y="1857364"/>
            <a:ext cx="3857652" cy="10715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редотвращения спада производства и смягчения последствий экономических кризисов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2844" y="3071810"/>
            <a:ext cx="3857652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</a:t>
            </a:r>
            <a:r>
              <a:rPr lang="ru-RU" dirty="0" smtClean="0"/>
              <a:t>тимулирования экономического роста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2844" y="5286388"/>
            <a:ext cx="3857652" cy="15716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вмешательства в те отрасли экономики, которые не являются прибыльными: охрана окружающей среды, строительство автомагистралей , развитие образования и т.д. 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2844" y="4143380"/>
            <a:ext cx="3857652" cy="10572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вмешательства в процесс распределения доходов в целях сглаживания экономического неравенства между людьми  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428860" y="1142984"/>
            <a:ext cx="3571900" cy="50006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необходимость</a:t>
            </a:r>
            <a:endParaRPr lang="ru-RU" sz="2400" b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 flipH="1" flipV="1">
            <a:off x="1821649" y="4250525"/>
            <a:ext cx="52149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9" idx="3"/>
            <a:endCxn id="7" idx="1"/>
          </p:cNvCxnSpPr>
          <p:nvPr/>
        </p:nvCxnSpPr>
        <p:spPr>
          <a:xfrm>
            <a:off x="4071934" y="2393149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10" idx="3"/>
            <a:endCxn id="4" idx="1"/>
          </p:cNvCxnSpPr>
          <p:nvPr/>
        </p:nvCxnSpPr>
        <p:spPr>
          <a:xfrm>
            <a:off x="4000496" y="3529010"/>
            <a:ext cx="78581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2" idx="3"/>
            <a:endCxn id="6" idx="1"/>
          </p:cNvCxnSpPr>
          <p:nvPr/>
        </p:nvCxnSpPr>
        <p:spPr>
          <a:xfrm>
            <a:off x="4000496" y="4672018"/>
            <a:ext cx="785818" cy="71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11" idx="3"/>
            <a:endCxn id="8" idx="1"/>
          </p:cNvCxnSpPr>
          <p:nvPr/>
        </p:nvCxnSpPr>
        <p:spPr>
          <a:xfrm>
            <a:off x="4000496" y="6072194"/>
            <a:ext cx="78581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Что называют государственным регулирование экономики?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pPr>
              <a:buNone/>
            </a:pPr>
            <a:r>
              <a:rPr lang="ru-RU" b="1" i="1" dirty="0">
                <a:solidFill>
                  <a:srgbClr val="00B050"/>
                </a:solidFill>
              </a:rPr>
              <a:t>э</a:t>
            </a:r>
            <a:r>
              <a:rPr lang="ru-RU" b="1" i="1" dirty="0" smtClean="0">
                <a:solidFill>
                  <a:srgbClr val="00B050"/>
                </a:solidFill>
              </a:rPr>
              <a:t>то система экономических, политических юридических(правовых) мер, с помощью которых государство вмешивается в экономические процессы с целью достижения стабилизации и развития(экономического роста) в меняющихся условиях.</a:t>
            </a:r>
            <a:endParaRPr lang="ru-RU" b="1" i="1" dirty="0">
              <a:solidFill>
                <a:srgbClr val="00B050"/>
              </a:solidFill>
            </a:endParaRPr>
          </a:p>
        </p:txBody>
      </p:sp>
      <p:pic>
        <p:nvPicPr>
          <p:cNvPr id="4098" name="Picture 2" descr="C:\Documents and Settings\Admin\Рабочий стол\современный ми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5000636"/>
            <a:ext cx="2500330" cy="1643064"/>
          </a:xfrm>
          <a:prstGeom prst="cloudCallou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Формы государственного регулирования экономики</a:t>
            </a:r>
            <a:endParaRPr lang="ru-RU" sz="3200" b="1" dirty="0"/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5001491" y="2022764"/>
          <a:ext cx="3311236" cy="365760"/>
        </p:xfrm>
        <a:graphic>
          <a:graphicData uri="http://schemas.openxmlformats.org/drawingml/2006/table">
            <a:tbl>
              <a:tblPr/>
              <a:tblGrid>
                <a:gridCol w="3311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5000628" y="1142984"/>
            <a:ext cx="2643206" cy="4286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косвенные</a:t>
            </a:r>
            <a:endParaRPr lang="ru-RU" sz="20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85786" y="1142984"/>
            <a:ext cx="285752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прямые</a:t>
            </a:r>
            <a:endParaRPr lang="ru-RU" sz="20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4348" y="1785926"/>
            <a:ext cx="2928958" cy="7858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Создание государственного сектора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4348" y="4643446"/>
            <a:ext cx="2786082" cy="7858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Защита основ рыночной экономики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00628" y="2643182"/>
            <a:ext cx="3357586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Налоговая политика</a:t>
            </a:r>
          </a:p>
          <a:p>
            <a:pPr algn="ctr"/>
            <a:r>
              <a:rPr lang="ru-RU" sz="1600" b="1" dirty="0" smtClean="0"/>
              <a:t>Регулирование налогов в государственных расходах</a:t>
            </a:r>
            <a:endParaRPr lang="ru-RU" sz="16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48" y="2857496"/>
            <a:ext cx="3000396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Перераспределение ресурсов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4348" y="3786190"/>
            <a:ext cx="3000396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Перераспределение доходов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00628" y="1714488"/>
            <a:ext cx="3357586" cy="78581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Кредитно-денежная политика</a:t>
            </a:r>
          </a:p>
          <a:p>
            <a:pPr algn="ctr"/>
            <a:r>
              <a:rPr lang="ru-RU" sz="1600" b="1" dirty="0" smtClean="0"/>
              <a:t>Регулирование предложения денег в экономике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00628" y="4429132"/>
            <a:ext cx="3429024" cy="135732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Установление законных «правил игры» для всех: например, разработка и принятие антимонопольного законодательства</a:t>
            </a:r>
            <a:endParaRPr lang="ru-RU" sz="16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000628" y="3714752"/>
            <a:ext cx="3429024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внешнеэкономическая политика</a:t>
            </a:r>
          </a:p>
          <a:p>
            <a:pPr algn="ctr"/>
            <a:endParaRPr lang="ru-RU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14348" y="5643578"/>
            <a:ext cx="3000396" cy="10715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Информирование населения через СМИ о состоянии экономики и положении дел на рынке</a:t>
            </a:r>
            <a:endParaRPr lang="ru-RU" b="1" dirty="0"/>
          </a:p>
        </p:txBody>
      </p:sp>
      <p:cxnSp>
        <p:nvCxnSpPr>
          <p:cNvPr id="19" name="Прямая соединительная линия 18"/>
          <p:cNvCxnSpPr>
            <a:stCxn id="11" idx="1"/>
            <a:endCxn id="11" idx="1"/>
          </p:cNvCxnSpPr>
          <p:nvPr/>
        </p:nvCxnSpPr>
        <p:spPr>
          <a:xfrm rot="10800000">
            <a:off x="5000628" y="2107397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000628" y="2000240"/>
            <a:ext cx="3286148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000628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кругленный прямоугольник 26"/>
          <p:cNvSpPr/>
          <p:nvPr/>
        </p:nvSpPr>
        <p:spPr>
          <a:xfrm>
            <a:off x="5000628" y="5943600"/>
            <a:ext cx="3429024" cy="70011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Вмешательство при разрешении экономических споров</a:t>
            </a:r>
            <a:endParaRPr lang="ru-RU" sz="1600" b="1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5400000">
            <a:off x="3358348" y="2642388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endCxn id="11" idx="1"/>
          </p:cNvCxnSpPr>
          <p:nvPr/>
        </p:nvCxnSpPr>
        <p:spPr>
          <a:xfrm flipV="1">
            <a:off x="4714876" y="2107397"/>
            <a:ext cx="285752" cy="35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4714876" y="292893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endCxn id="13" idx="1"/>
          </p:cNvCxnSpPr>
          <p:nvPr/>
        </p:nvCxnSpPr>
        <p:spPr>
          <a:xfrm>
            <a:off x="4714876" y="400050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endCxn id="4" idx="1"/>
          </p:cNvCxnSpPr>
          <p:nvPr/>
        </p:nvCxnSpPr>
        <p:spPr>
          <a:xfrm>
            <a:off x="4714876" y="1285860"/>
            <a:ext cx="28575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-2036015" y="3679033"/>
            <a:ext cx="47863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endCxn id="5" idx="1"/>
          </p:cNvCxnSpPr>
          <p:nvPr/>
        </p:nvCxnSpPr>
        <p:spPr>
          <a:xfrm>
            <a:off x="357158" y="1285860"/>
            <a:ext cx="42862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357158" y="235743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endCxn id="9" idx="1"/>
          </p:cNvCxnSpPr>
          <p:nvPr/>
        </p:nvCxnSpPr>
        <p:spPr>
          <a:xfrm>
            <a:off x="357158" y="3214686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>
            <a:endCxn id="10" idx="1"/>
          </p:cNvCxnSpPr>
          <p:nvPr/>
        </p:nvCxnSpPr>
        <p:spPr>
          <a:xfrm>
            <a:off x="357158" y="414338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>
            <a:endCxn id="7" idx="1"/>
          </p:cNvCxnSpPr>
          <p:nvPr/>
        </p:nvCxnSpPr>
        <p:spPr>
          <a:xfrm flipV="1">
            <a:off x="357158" y="5036355"/>
            <a:ext cx="357190" cy="35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357158" y="6072206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>
            <a:stCxn id="7" idx="3"/>
            <a:endCxn id="12" idx="1"/>
          </p:cNvCxnSpPr>
          <p:nvPr/>
        </p:nvCxnSpPr>
        <p:spPr>
          <a:xfrm>
            <a:off x="3500430" y="5036355"/>
            <a:ext cx="150019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>
            <a:stCxn id="7" idx="3"/>
          </p:cNvCxnSpPr>
          <p:nvPr/>
        </p:nvCxnSpPr>
        <p:spPr>
          <a:xfrm>
            <a:off x="3500430" y="5036355"/>
            <a:ext cx="1500198" cy="9644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>
            <a:stCxn id="7" idx="3"/>
          </p:cNvCxnSpPr>
          <p:nvPr/>
        </p:nvCxnSpPr>
        <p:spPr>
          <a:xfrm>
            <a:off x="3500430" y="5036355"/>
            <a:ext cx="142876" cy="6072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345</TotalTime>
  <Words>483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Franklin Gothic Book</vt:lpstr>
      <vt:lpstr>Franklin Gothic Medium</vt:lpstr>
      <vt:lpstr>Wingdings</vt:lpstr>
      <vt:lpstr>Wingdings 2</vt:lpstr>
      <vt:lpstr>Трек</vt:lpstr>
      <vt:lpstr>Роль государства в экономике                            </vt:lpstr>
      <vt:lpstr>Вспомним:</vt:lpstr>
      <vt:lpstr>Государство- это</vt:lpstr>
      <vt:lpstr>Точки зрения  о роли государства в экономике:</vt:lpstr>
      <vt:lpstr>В итоге стала преобладать следующая точка зрения:</vt:lpstr>
      <vt:lpstr>Экономические цели государства: </vt:lpstr>
      <vt:lpstr>Причины вмешательства государства в экономику</vt:lpstr>
      <vt:lpstr>Что называют государственным регулирование экономики?</vt:lpstr>
      <vt:lpstr>Формы государственного регулирования экономики</vt:lpstr>
      <vt:lpstr>Государственный бюджет-</vt:lpstr>
      <vt:lpstr>Презентация PowerPoint</vt:lpstr>
      <vt:lpstr>Бюджетная политика включает в себя определение соотношения между доходной и расходной частями государственного бюджета.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государства в экономике   8 класс учебник Л.Боголюбова</dc:title>
  <dc:creator>Admin</dc:creator>
  <cp:lastModifiedBy>Adam 7</cp:lastModifiedBy>
  <cp:revision>39</cp:revision>
  <dcterms:created xsi:type="dcterms:W3CDTF">2013-02-01T15:53:34Z</dcterms:created>
  <dcterms:modified xsi:type="dcterms:W3CDTF">2020-05-12T08:34:26Z</dcterms:modified>
</cp:coreProperties>
</file>