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6" r:id="rId2"/>
    <p:sldId id="256" r:id="rId3"/>
    <p:sldId id="257" r:id="rId4"/>
    <p:sldId id="272" r:id="rId5"/>
    <p:sldId id="273" r:id="rId6"/>
    <p:sldId id="264" r:id="rId7"/>
    <p:sldId id="265" r:id="rId8"/>
    <p:sldId id="275" r:id="rId9"/>
    <p:sldId id="267" r:id="rId10"/>
    <p:sldId id="277" r:id="rId11"/>
    <p:sldId id="279" r:id="rId12"/>
    <p:sldId id="280" r:id="rId13"/>
    <p:sldId id="268" r:id="rId14"/>
    <p:sldId id="258" r:id="rId15"/>
    <p:sldId id="281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764E0-C389-429E-8BE9-886D39BDD4B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0E5EB-73B3-4754-B37F-6B8139FCC6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86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E4D75-D0A9-49EA-B6EB-0692B8138590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E4D75-D0A9-49EA-B6EB-0692B8138590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AC06A-0A08-42CE-B009-E7E79BAE5483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A4ACC-FAC5-4327-B91B-DC2521014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14291"/>
            <a:ext cx="7772400" cy="428628"/>
          </a:xfrm>
        </p:spPr>
        <p:txBody>
          <a:bodyPr>
            <a:noAutofit/>
          </a:bodyPr>
          <a:lstStyle/>
          <a:p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928670"/>
            <a:ext cx="6400800" cy="1752600"/>
          </a:xfrm>
        </p:spPr>
        <p:txBody>
          <a:bodyPr/>
          <a:lstStyle/>
          <a:p>
            <a:r>
              <a:rPr lang="ru-RU" sz="4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Письменное деление </a:t>
            </a:r>
            <a:r>
              <a:rPr lang="ru-RU" sz="4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трёхзначное число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643182"/>
            <a:ext cx="227647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4714876" y="5072074"/>
            <a:ext cx="4114784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143240" y="5857892"/>
            <a:ext cx="2286016" cy="35719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 descr="http://school.xvatit.com/images/thumb/4/42/Maths.jpg/722px-Math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572008"/>
            <a:ext cx="2149094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323850" y="404813"/>
            <a:ext cx="1150938" cy="1081087"/>
          </a:xfrm>
          <a:prstGeom prst="ellipse">
            <a:avLst/>
          </a:prstGeom>
          <a:gradFill rotWithShape="1">
            <a:gsLst>
              <a:gs pos="0">
                <a:srgbClr val="EB1D5D"/>
              </a:gs>
              <a:gs pos="100000">
                <a:srgbClr val="EB1D5D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308850" y="5229225"/>
            <a:ext cx="1008063" cy="1008063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5364" name="Picture 4" descr="18m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12875"/>
            <a:ext cx="20161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7019925" y="333375"/>
            <a:ext cx="1584325" cy="1223963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AD298A"/>
              </a:gs>
              <a:gs pos="100000">
                <a:srgbClr val="AD298A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323850" y="4797425"/>
            <a:ext cx="1438275" cy="1584325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49232"/>
      </p:ext>
    </p:extLst>
  </p:cSld>
  <p:clrMapOvr>
    <a:masterClrMapping/>
  </p:clrMapOvr>
  <p:transition advClick="0" advTm="1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031E-6 L 0.74827 -0.0053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13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532 L 0.00018 0.6713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" y="338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2613 L -0.7165 -0.0365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33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00648E-6 L -0.00799 -0.6556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-327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5" grpId="0" animBg="1"/>
      <p:bldP spid="1536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482600" y="2767013"/>
            <a:ext cx="1008063" cy="936625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271865"/>
      </p:ext>
    </p:extLst>
  </p:cSld>
  <p:clrMapOvr>
    <a:masterClrMapping/>
  </p:clrMapOvr>
  <p:transition advClick="0" advTm="1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path" presetSubtype="0" repeatCount="5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1 0.01896 C -0.01961 -0.12902 0.07639 -0.25156 0.19271 -0.25156 C 0.33004 -0.25156 0.37969 -0.11561 0.40018 -0.03445 L 0.42171 0.07283 C 0.44306 0.15376 0.49619 0.28763 0.65087 0.28763 C 0.75 0.28763 0.86198 0.16671 0.86198 0.01896 C 0.86198 -0.12902 0.75 -0.25156 0.65087 -0.25156 C 0.49619 -0.25156 0.44306 -0.11561 0.42171 -0.03445 L 0.40018 0.07283 C 0.37969 0.15376 0.33004 0.28763 0.19271 0.28763 C 0.07639 0.28763 -0.01961 0.16671 -0.01961 0.01896 Z " pathEditMode="relative" rAng="16200000" ptsTypes="ffFffffFfff">
                                      <p:cBhvr>
                                        <p:cTn id="10" dur="3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80" y="-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30648"/>
            <a:ext cx="8229600" cy="8309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ru-RU" sz="4800" dirty="0"/>
              <a:t>Этап применения знаний</a:t>
            </a:r>
            <a:endParaRPr lang="ru-RU" sz="4800" dirty="0">
              <a:solidFill>
                <a:schemeClr val="accent2"/>
              </a:solidFill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3207295" y="2014805"/>
            <a:ext cx="2448272" cy="1800200"/>
          </a:xfrm>
          <a:prstGeom prst="folded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нутый угол 1"/>
          <p:cNvSpPr/>
          <p:nvPr/>
        </p:nvSpPr>
        <p:spPr>
          <a:xfrm rot="20663635">
            <a:off x="893608" y="1978377"/>
            <a:ext cx="2273470" cy="1873056"/>
          </a:xfrm>
          <a:prstGeom prst="foldedCorne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нутый угол 5"/>
          <p:cNvSpPr/>
          <p:nvPr/>
        </p:nvSpPr>
        <p:spPr>
          <a:xfrm rot="621940">
            <a:off x="5496736" y="1763527"/>
            <a:ext cx="2451885" cy="169684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31989" y="429309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1) Терпение </a:t>
            </a:r>
            <a:r>
              <a:rPr lang="ru-RU" b="1" dirty="0"/>
              <a:t>дает умение.</a:t>
            </a:r>
          </a:p>
          <a:p>
            <a:r>
              <a:rPr lang="ru-RU" b="1" dirty="0"/>
              <a:t>2) Это успех.</a:t>
            </a:r>
          </a:p>
          <a:p>
            <a:r>
              <a:rPr lang="ru-RU" b="1" dirty="0"/>
              <a:t>3) Не будь тороплив, а будь терпелив.</a:t>
            </a:r>
          </a:p>
          <a:p>
            <a:r>
              <a:rPr lang="ru-RU" b="1" dirty="0"/>
              <a:t>4) Нерадивый дважды дело делает.</a:t>
            </a:r>
          </a:p>
          <a:p>
            <a:r>
              <a:rPr lang="ru-RU" b="1" dirty="0"/>
              <a:t>5) Перо пишет, а ум водит.	</a:t>
            </a:r>
          </a:p>
          <a:p>
            <a:r>
              <a:rPr lang="ru-RU" b="1" dirty="0"/>
              <a:t>6) Захотел – сделал.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22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683568" y="260648"/>
            <a:ext cx="8229600" cy="1143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ru-RU" sz="4000" dirty="0"/>
              <a:t>Подведение итогов</a:t>
            </a:r>
            <a:endParaRPr lang="ru-RU" sz="4000" dirty="0">
              <a:solidFill>
                <a:schemeClr val="accent2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40056"/>
              </p:ext>
            </p:extLst>
          </p:nvPr>
        </p:nvGraphicFramePr>
        <p:xfrm>
          <a:off x="1259632" y="2492896"/>
          <a:ext cx="6408712" cy="302433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58642"/>
                <a:gridCol w="2833271"/>
                <a:gridCol w="1037134"/>
                <a:gridCol w="1141799"/>
                <a:gridCol w="1037866"/>
              </a:tblGrid>
              <a:tr h="668116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480"/>
                        </a:spcBef>
                        <a:spcAft>
                          <a:spcPts val="600"/>
                        </a:spcAft>
                      </a:pPr>
                      <a:r>
                        <a:rPr lang="ru-RU" sz="12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Этапы урока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480"/>
                        </a:spcBef>
                        <a:spcAft>
                          <a:spcPts val="600"/>
                        </a:spcAft>
                      </a:pPr>
                      <a:r>
                        <a:rPr lang="ru-RU" sz="12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Отлично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480"/>
                        </a:spcBef>
                        <a:spcAft>
                          <a:spcPts val="600"/>
                        </a:spcAft>
                      </a:pPr>
                      <a:r>
                        <a:rPr lang="ru-RU" sz="12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Хорошо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480"/>
                        </a:spcBef>
                        <a:spcAft>
                          <a:spcPts val="600"/>
                        </a:spcAft>
                      </a:pPr>
                      <a:r>
                        <a:rPr lang="ru-RU" sz="12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все получилось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Verdana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Устный счет  (работа в парах)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solidFill>
                            <a:srgbClr val="000000"/>
                          </a:solidFill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solidFill>
                            <a:srgbClr val="000000"/>
                          </a:solidFill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solidFill>
                            <a:srgbClr val="000000"/>
                          </a:solidFill>
                          <a:effectLst/>
                          <a:latin typeface="Tahoma"/>
                          <a:ea typeface="Calibri"/>
                          <a:cs typeface="Times New Roman"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Работа в группе(алгоритм деления)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Выполнение деления ( работа по книге)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Работа в группе (решение задач)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ahom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59632" y="155679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cap="small" dirty="0"/>
              <a:t>Лист самооценки обучающихся               </a:t>
            </a:r>
            <a:endParaRPr lang="ru-RU" dirty="0"/>
          </a:p>
          <a:p>
            <a:r>
              <a:rPr lang="ru-RU" b="1" cap="small" dirty="0" smtClean="0"/>
              <a:t>                                                                                      </a:t>
            </a:r>
            <a:endParaRPr lang="ru-RU" dirty="0"/>
          </a:p>
          <a:p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AutoShape 13"/>
          <p:cNvSpPr>
            <a:spLocks noChangeArrowheads="1"/>
          </p:cNvSpPr>
          <p:nvPr/>
        </p:nvSpPr>
        <p:spPr bwMode="auto">
          <a:xfrm>
            <a:off x="1285852" y="571480"/>
            <a:ext cx="6858021" cy="1500188"/>
          </a:xfrm>
          <a:prstGeom prst="wedgeEllipseCallout">
            <a:avLst>
              <a:gd name="adj1" fmla="val -46153"/>
              <a:gd name="adj2" fmla="val 10550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0" tIns="45711" rIns="91420" bIns="45711"/>
          <a:lstStyle/>
          <a:p>
            <a:pPr algn="ctr">
              <a:defRPr/>
            </a:pP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Домашнее задание</a:t>
            </a:r>
            <a:endParaRPr lang="ru-RU" sz="4000" b="1" dirty="0">
              <a:solidFill>
                <a:schemeClr val="accent6"/>
              </a:solidFill>
            </a:endParaRPr>
          </a:p>
        </p:txBody>
      </p:sp>
      <p:sp>
        <p:nvSpPr>
          <p:cNvPr id="28677" name="Oval 6"/>
          <p:cNvSpPr>
            <a:spLocks noChangeArrowheads="1"/>
          </p:cNvSpPr>
          <p:nvPr/>
        </p:nvSpPr>
        <p:spPr bwMode="auto">
          <a:xfrm>
            <a:off x="1000100" y="3071810"/>
            <a:ext cx="503238" cy="503237"/>
          </a:xfrm>
          <a:prstGeom prst="ellipse">
            <a:avLst/>
          </a:prstGeom>
          <a:solidFill>
            <a:srgbClr val="0099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5C00"/>
            </a:prstShdw>
          </a:effectLst>
        </p:spPr>
        <p:txBody>
          <a:bodyPr wrap="none" lIns="91420" tIns="45711" rIns="91420" bIns="45711" anchor="ctr"/>
          <a:lstStyle/>
          <a:p>
            <a:endParaRPr lang="ru-RU"/>
          </a:p>
        </p:txBody>
      </p:sp>
      <p:sp>
        <p:nvSpPr>
          <p:cNvPr id="28679" name="Text Box 11"/>
          <p:cNvSpPr txBox="1">
            <a:spLocks noChangeArrowheads="1"/>
          </p:cNvSpPr>
          <p:nvPr/>
        </p:nvSpPr>
        <p:spPr bwMode="auto">
          <a:xfrm>
            <a:off x="1691680" y="2928934"/>
            <a:ext cx="4523394" cy="6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r>
              <a:rPr lang="ru-RU" sz="3600" dirty="0"/>
              <a:t>Стр. 73 № 286 № 285</a:t>
            </a:r>
          </a:p>
        </p:txBody>
      </p:sp>
      <p:pic>
        <p:nvPicPr>
          <p:cNvPr id="6146" name="Picture 2" descr="http://doshkillya.ostriv.in.ua/images/publications/4/12538/1345225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2357430"/>
            <a:ext cx="2857500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doshkillya.ostriv.in.ua/images/publications/4/12538/1345225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357430"/>
            <a:ext cx="2857500" cy="4010026"/>
          </a:xfrm>
          <a:prstGeom prst="rect">
            <a:avLst/>
          </a:prstGeom>
          <a:noFill/>
        </p:spPr>
      </p:pic>
      <p:sp>
        <p:nvSpPr>
          <p:cNvPr id="23557" name="AutoShape 13"/>
          <p:cNvSpPr>
            <a:spLocks noChangeArrowheads="1"/>
          </p:cNvSpPr>
          <p:nvPr/>
        </p:nvSpPr>
        <p:spPr bwMode="auto">
          <a:xfrm>
            <a:off x="1115616" y="565733"/>
            <a:ext cx="6858021" cy="1500188"/>
          </a:xfrm>
          <a:prstGeom prst="wedgeEllipseCallout">
            <a:avLst>
              <a:gd name="adj1" fmla="val 20514"/>
              <a:gd name="adj2" fmla="val 9298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0" tIns="45711" rIns="91420" bIns="45711"/>
          <a:lstStyle/>
          <a:p>
            <a:pPr algn="ctr">
              <a:defRPr/>
            </a:pP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Рефлексия</a:t>
            </a:r>
            <a:endParaRPr lang="ru-RU" sz="4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30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xfrm>
            <a:off x="0" y="2714625"/>
            <a:ext cx="9144000" cy="2298700"/>
          </a:xfrm>
        </p:spPr>
        <p:txBody>
          <a:bodyPr/>
          <a:lstStyle/>
          <a:p>
            <a:pPr algn="ctr">
              <a:lnSpc>
                <a:spcPct val="70000"/>
              </a:lnSpc>
              <a:buFont typeface="Wingdings 3" pitchFamily="18" charset="2"/>
              <a:buNone/>
            </a:pPr>
            <a:r>
              <a:rPr lang="ru-RU" sz="4400" b="1" dirty="0" smtClean="0">
                <a:latin typeface="Times New Roman" pitchFamily="18" charset="0"/>
              </a:rPr>
              <a:t>87432 : 2</a:t>
            </a:r>
            <a:r>
              <a:rPr lang="ru-RU" b="1" dirty="0" smtClean="0">
                <a:latin typeface="Times New Roman" pitchFamily="18" charset="0"/>
              </a:rPr>
              <a:t> • </a:t>
            </a:r>
            <a:r>
              <a:rPr lang="ru-RU" sz="4400" b="1" dirty="0" smtClean="0">
                <a:latin typeface="Times New Roman" pitchFamily="18" charset="0"/>
              </a:rPr>
              <a:t>(77 – 77) </a:t>
            </a:r>
            <a:r>
              <a:rPr lang="ru-RU" b="1" dirty="0" smtClean="0">
                <a:latin typeface="Times New Roman" pitchFamily="18" charset="0"/>
              </a:rPr>
              <a:t>•</a:t>
            </a:r>
            <a:r>
              <a:rPr lang="ru-RU" sz="4400" b="1" dirty="0" smtClean="0">
                <a:latin typeface="Times New Roman" pitchFamily="18" charset="0"/>
              </a:rPr>
              <a:t> (456 – 56 : 2)=</a:t>
            </a:r>
          </a:p>
          <a:p>
            <a:pPr algn="ctr">
              <a:lnSpc>
                <a:spcPct val="70000"/>
              </a:lnSpc>
              <a:buFont typeface="Wingdings 3" pitchFamily="18" charset="2"/>
              <a:buNone/>
            </a:pPr>
            <a:endParaRPr lang="ru-RU" sz="4400" b="1" dirty="0" smtClean="0">
              <a:latin typeface="Times New Roman" pitchFamily="18" charset="0"/>
            </a:endParaRPr>
          </a:p>
          <a:p>
            <a:pPr algn="ctr">
              <a:lnSpc>
                <a:spcPct val="70000"/>
              </a:lnSpc>
              <a:buFont typeface="Wingdings 3" pitchFamily="18" charset="2"/>
              <a:buNone/>
            </a:pPr>
            <a:r>
              <a:rPr lang="ru-RU" sz="4400" b="1" dirty="0" smtClean="0">
                <a:latin typeface="Times New Roman" pitchFamily="18" charset="0"/>
              </a:rPr>
              <a:t> = 200</a:t>
            </a:r>
          </a:p>
          <a:p>
            <a:pPr algn="ctr">
              <a:lnSpc>
                <a:spcPct val="70000"/>
              </a:lnSpc>
              <a:buFont typeface="Wingdings" pitchFamily="2" charset="2"/>
              <a:buNone/>
            </a:pPr>
            <a:endParaRPr lang="ru-RU" sz="7200" dirty="0" smtClean="0"/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929058" y="3571876"/>
            <a:ext cx="360363" cy="8651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91420" tIns="45711" rIns="91420" bIns="45711"/>
          <a:lstStyle/>
          <a:p>
            <a:endParaRPr lang="ru-RU"/>
          </a:p>
        </p:txBody>
      </p:sp>
      <p:pic>
        <p:nvPicPr>
          <p:cNvPr id="10242" name="Picture 2" descr="http://doshkillya.ostriv.in.ua/images/publications/4/12538/13452259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3500438"/>
            <a:ext cx="2239844" cy="3143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454111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1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1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Учиться можно только весело… </a:t>
            </a:r>
            <a:br>
              <a:rPr lang="ru-RU" sz="31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Чтобы переваривать знания надо поглощать их с аппетитом». 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            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75179" y="5364505"/>
            <a:ext cx="3356175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Анатоль Франс </a:t>
            </a:r>
          </a:p>
          <a:p>
            <a:r>
              <a:rPr lang="ru-RU" sz="20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smtClean="0"/>
              <a:t>французский</a:t>
            </a:r>
            <a:r>
              <a:rPr lang="ru-RU" sz="2000" dirty="0"/>
              <a:t> </a:t>
            </a:r>
            <a:r>
              <a:rPr lang="ru-RU" sz="2000" dirty="0" smtClean="0"/>
              <a:t>писатель)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654" y="2132857"/>
            <a:ext cx="2126418" cy="28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313" y="357188"/>
            <a:ext cx="8429625" cy="10156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 algn="ctr">
              <a:defRPr/>
            </a:pPr>
            <a:r>
              <a:rPr lang="ru-RU" sz="4000" dirty="0">
                <a:solidFill>
                  <a:schemeClr val="accent2"/>
                </a:solidFill>
              </a:rPr>
              <a:t>Устный </a:t>
            </a:r>
            <a:r>
              <a:rPr lang="ru-RU" sz="4000" dirty="0" smtClean="0">
                <a:solidFill>
                  <a:schemeClr val="accent2"/>
                </a:solidFill>
              </a:rPr>
              <a:t>счет</a:t>
            </a:r>
          </a:p>
          <a:p>
            <a:pPr algn="ctr">
              <a:defRPr/>
            </a:pPr>
            <a:r>
              <a:rPr lang="ru-RU" dirty="0" smtClean="0">
                <a:solidFill>
                  <a:schemeClr val="accent2"/>
                </a:solidFill>
              </a:rPr>
              <a:t>Проверка по эталону 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10242" name="Picture 2" descr="http://doshkillya.ostriv.in.ua/images/publications/4/12538/13452259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3500438"/>
            <a:ext cx="2239844" cy="3143248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81237"/>
            <a:ext cx="890587" cy="87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382" y="2281237"/>
            <a:ext cx="890587" cy="87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869678"/>
              </p:ext>
            </p:extLst>
          </p:nvPr>
        </p:nvGraphicFramePr>
        <p:xfrm>
          <a:off x="827584" y="2235038"/>
          <a:ext cx="6287220" cy="963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220"/>
              </a:tblGrid>
              <a:tr h="9639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Овал 14"/>
          <p:cNvSpPr/>
          <p:nvPr/>
        </p:nvSpPr>
        <p:spPr>
          <a:xfrm>
            <a:off x="2627784" y="2305050"/>
            <a:ext cx="866775" cy="847725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004048" y="2305050"/>
            <a:ext cx="866775" cy="847725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1187624" y="2132856"/>
            <a:ext cx="5040560" cy="1296144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786010"/>
            <a:ext cx="7632848" cy="255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1 вариант                    2 вариант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600" dirty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245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: 35 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                             56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: 4 </a:t>
            </a:r>
            <a:endParaRPr lang="ru-RU" sz="3600" dirty="0">
              <a:ea typeface="Calibri"/>
              <a:cs typeface="Times New Roman"/>
            </a:endParaRPr>
          </a:p>
          <a:p>
            <a:r>
              <a:rPr lang="ru-RU" sz="3600" dirty="0" smtClean="0">
                <a:latin typeface="Times New Roman"/>
                <a:ea typeface="Calibri"/>
              </a:rPr>
              <a:t>  72 </a:t>
            </a:r>
            <a:r>
              <a:rPr lang="ru-RU" sz="3600" dirty="0">
                <a:latin typeface="Times New Roman"/>
                <a:ea typeface="Calibri"/>
              </a:rPr>
              <a:t>: 8 </a:t>
            </a:r>
            <a:r>
              <a:rPr lang="ru-RU" sz="3600" dirty="0" smtClean="0">
                <a:latin typeface="Times New Roman"/>
                <a:ea typeface="Calibri"/>
              </a:rPr>
              <a:t>                                624 </a:t>
            </a:r>
            <a:r>
              <a:rPr lang="ru-RU" sz="3600" dirty="0">
                <a:latin typeface="Times New Roman"/>
                <a:ea typeface="Calibri"/>
              </a:rPr>
              <a:t>: </a:t>
            </a:r>
            <a:r>
              <a:rPr lang="ru-RU" sz="3600" dirty="0" smtClean="0">
                <a:latin typeface="Times New Roman"/>
                <a:ea typeface="Calibri"/>
              </a:rPr>
              <a:t>78</a:t>
            </a:r>
            <a:endParaRPr lang="ru-RU" sz="3600" dirty="0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2"/>
          </p:cNvCxnSpPr>
          <p:nvPr/>
        </p:nvCxnSpPr>
        <p:spPr>
          <a:xfrm>
            <a:off x="4499992" y="1786010"/>
            <a:ext cx="0" cy="25576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92204"/>
            <a:ext cx="8229600" cy="7078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ru-RU" sz="4000" dirty="0" smtClean="0">
                <a:latin typeface="Times New Roman"/>
                <a:ea typeface="Calibri"/>
              </a:rPr>
              <a:t>Индивидуальная </a:t>
            </a:r>
            <a:r>
              <a:rPr lang="ru-RU" sz="4000" dirty="0">
                <a:latin typeface="Times New Roman"/>
                <a:ea typeface="Calibri"/>
              </a:rPr>
              <a:t>работа</a:t>
            </a:r>
            <a:endParaRPr lang="ru-RU" sz="4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55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92204"/>
            <a:ext cx="8229600" cy="7078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ru-RU" sz="4000" dirty="0">
                <a:latin typeface="Times New Roman"/>
                <a:ea typeface="Calibri"/>
              </a:rPr>
              <a:t>Самоопределение к деятельности.</a:t>
            </a:r>
            <a:endParaRPr lang="ru-RU" sz="4000" dirty="0">
              <a:solidFill>
                <a:schemeClr val="accent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75656" y="2492896"/>
            <a:ext cx="23042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8184 : 341 </a:t>
            </a:r>
          </a:p>
        </p:txBody>
      </p:sp>
      <p:sp>
        <p:nvSpPr>
          <p:cNvPr id="4" name="Управляющая кнопка: справка 3">
            <a:hlinkClick r:id="" action="ppaction://noaction" highlightClick="1"/>
          </p:cNvPr>
          <p:cNvSpPr/>
          <p:nvPr/>
        </p:nvSpPr>
        <p:spPr>
          <a:xfrm>
            <a:off x="3851920" y="2348880"/>
            <a:ext cx="936104" cy="108012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24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74248" y="1556792"/>
            <a:ext cx="6769862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sz="4400" dirty="0">
                <a:latin typeface="Times New Roman"/>
                <a:ea typeface="Calibri"/>
                <a:cs typeface="Times New Roman"/>
              </a:rPr>
              <a:t>10304 : 322 </a:t>
            </a:r>
            <a:r>
              <a:rPr lang="ru-RU" sz="4400" dirty="0" smtClean="0">
                <a:latin typeface="Times New Roman"/>
                <a:ea typeface="Calibri"/>
                <a:cs typeface="Times New Roman"/>
              </a:rPr>
              <a:t>      31</a:t>
            </a:r>
            <a:r>
              <a:rPr lang="ru-RU" sz="4400" dirty="0">
                <a:latin typeface="Times New Roman"/>
                <a:ea typeface="Calibri"/>
                <a:cs typeface="Times New Roman"/>
              </a:rPr>
              <a:t> 552 : 986</a:t>
            </a:r>
            <a:r>
              <a:rPr lang="ru-RU" sz="4400" dirty="0" smtClean="0">
                <a:latin typeface="Times New Roman"/>
                <a:ea typeface="Calibri"/>
                <a:cs typeface="Times New Roman"/>
              </a:rPr>
              <a:t>                </a:t>
            </a:r>
            <a:r>
              <a:rPr lang="ru-RU" sz="4400" dirty="0">
                <a:latin typeface="Times New Roman"/>
                <a:ea typeface="Calibri"/>
                <a:cs typeface="Times New Roman"/>
              </a:rPr>
              <a:t>24 465 : </a:t>
            </a:r>
            <a:r>
              <a:rPr lang="ru-RU" sz="4400" dirty="0" smtClean="0">
                <a:latin typeface="Times New Roman"/>
                <a:ea typeface="Calibri"/>
                <a:cs typeface="Times New Roman"/>
              </a:rPr>
              <a:t>233      </a:t>
            </a:r>
            <a:r>
              <a:rPr lang="ru-RU" sz="4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39 729 : 123</a:t>
            </a:r>
            <a:endParaRPr lang="ru-RU" sz="3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4400" dirty="0" smtClean="0">
              <a:latin typeface="Times New Roman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0"/>
            <a:ext cx="8429625" cy="7694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11" rIns="91420" bIns="45711">
            <a:spAutoFit/>
          </a:bodyPr>
          <a:lstStyle/>
          <a:p>
            <a:pPr algn="ctr">
              <a:defRPr/>
            </a:pPr>
            <a:r>
              <a:rPr lang="ru-RU" sz="4400" dirty="0"/>
              <a:t>Чем похожи эти выражения ?</a:t>
            </a:r>
            <a:endParaRPr lang="ru-RU" sz="44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30648"/>
            <a:ext cx="8229600" cy="8309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 algn="ctr">
              <a:defRPr/>
            </a:pPr>
            <a:r>
              <a:rPr lang="ru-RU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урока</a:t>
            </a:r>
            <a:endParaRPr lang="ru-RU" sz="48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1643050"/>
            <a:ext cx="5929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Письменное </a:t>
            </a:r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деление на трехзначное </a:t>
            </a:r>
            <a:r>
              <a:rPr lang="ru-RU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число</a:t>
            </a:r>
            <a:endParaRPr lang="ru-RU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92203"/>
            <a:ext cx="8229600" cy="7078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ru-RU" sz="4000" b="1" dirty="0">
                <a:latin typeface="Times New Roman"/>
                <a:ea typeface="Calibri"/>
              </a:rPr>
              <a:t>Этап актуализации знаний</a:t>
            </a:r>
            <a:endParaRPr lang="ru-RU" sz="4000" dirty="0">
              <a:solidFill>
                <a:schemeClr val="accent2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043608" y="2204864"/>
            <a:ext cx="7143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лгоритм деления: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 Определение первого неполного делимого;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  Определяем количество цифр  в частном;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3.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Подбор цифры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частного.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09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30648"/>
            <a:ext cx="8229600" cy="8309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ru-RU" sz="4800" dirty="0" smtClean="0"/>
              <a:t>Физкультминутка </a:t>
            </a:r>
            <a:r>
              <a:rPr lang="ru-RU" sz="4800" dirty="0"/>
              <a:t>для глаз</a:t>
            </a:r>
            <a:endParaRPr lang="ru-RU" sz="4800" dirty="0">
              <a:solidFill>
                <a:schemeClr val="accent2"/>
              </a:solidFill>
            </a:endParaRPr>
          </a:p>
        </p:txBody>
      </p:sp>
      <p:pic>
        <p:nvPicPr>
          <p:cNvPr id="8" name="Picture 4" descr="18m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12875"/>
            <a:ext cx="20161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205</Words>
  <Application>Microsoft Office PowerPoint</Application>
  <PresentationFormat>Экран (4:3)</PresentationFormat>
  <Paragraphs>76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   «Учиться можно только весело…  Чтобы переваривать знания надо поглощать их с аппетитом».                    </vt:lpstr>
      <vt:lpstr>Презентация PowerPoint</vt:lpstr>
      <vt:lpstr>Индивидуальная работа</vt:lpstr>
      <vt:lpstr>Самоопределение к деятельности.</vt:lpstr>
      <vt:lpstr>Презентация PowerPoint</vt:lpstr>
      <vt:lpstr>Тема урока</vt:lpstr>
      <vt:lpstr>Этап актуализации знаний</vt:lpstr>
      <vt:lpstr>Физкультминутка для глаз</vt:lpstr>
      <vt:lpstr>Презентация PowerPoint</vt:lpstr>
      <vt:lpstr>Презентация PowerPoint</vt:lpstr>
      <vt:lpstr>Этап применения знаний</vt:lpstr>
      <vt:lpstr>Подведение итогов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28</cp:revision>
  <dcterms:created xsi:type="dcterms:W3CDTF">2013-04-21T18:50:43Z</dcterms:created>
  <dcterms:modified xsi:type="dcterms:W3CDTF">2015-04-14T17:18:38Z</dcterms:modified>
</cp:coreProperties>
</file>