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73" r:id="rId2"/>
    <p:sldId id="272" r:id="rId3"/>
    <p:sldId id="268" r:id="rId4"/>
    <p:sldId id="258" r:id="rId5"/>
    <p:sldId id="259" r:id="rId6"/>
    <p:sldId id="274" r:id="rId7"/>
    <p:sldId id="260" r:id="rId8"/>
    <p:sldId id="264" r:id="rId9"/>
    <p:sldId id="270" r:id="rId10"/>
    <p:sldId id="261" r:id="rId11"/>
    <p:sldId id="266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Средний стиль 2 - акцент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Средний стиль 4 - акцент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18" d="100"/>
          <a:sy n="118" d="100"/>
        </p:scale>
        <p:origin x="-1350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1674-8409-4E77-B6F2-384E7542525A}" type="datetimeFigureOut">
              <a:rPr lang="ru-RU" smtClean="0"/>
              <a:pPr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05A66-F9AF-4F58-942C-7FEA2C5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1674-8409-4E77-B6F2-384E7542525A}" type="datetimeFigureOut">
              <a:rPr lang="ru-RU" smtClean="0"/>
              <a:pPr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05A66-F9AF-4F58-942C-7FEA2C5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1674-8409-4E77-B6F2-384E7542525A}" type="datetimeFigureOut">
              <a:rPr lang="ru-RU" smtClean="0"/>
              <a:pPr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05A66-F9AF-4F58-942C-7FEA2C5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1674-8409-4E77-B6F2-384E7542525A}" type="datetimeFigureOut">
              <a:rPr lang="ru-RU" smtClean="0"/>
              <a:pPr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05A66-F9AF-4F58-942C-7FEA2C5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1674-8409-4E77-B6F2-384E7542525A}" type="datetimeFigureOut">
              <a:rPr lang="ru-RU" smtClean="0"/>
              <a:pPr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05A66-F9AF-4F58-942C-7FEA2C5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1674-8409-4E77-B6F2-384E7542525A}" type="datetimeFigureOut">
              <a:rPr lang="ru-RU" smtClean="0"/>
              <a:pPr/>
              <a:t>10.05.2020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05A66-F9AF-4F58-942C-7FEA2C5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1674-8409-4E77-B6F2-384E7542525A}" type="datetimeFigureOut">
              <a:rPr lang="ru-RU" smtClean="0"/>
              <a:pPr/>
              <a:t>10.05.2020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05A66-F9AF-4F58-942C-7FEA2C5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1674-8409-4E77-B6F2-384E7542525A}" type="datetimeFigureOut">
              <a:rPr lang="ru-RU" smtClean="0"/>
              <a:pPr/>
              <a:t>10.05.2020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05A66-F9AF-4F58-942C-7FEA2C5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1674-8409-4E77-B6F2-384E7542525A}" type="datetimeFigureOut">
              <a:rPr lang="ru-RU" smtClean="0"/>
              <a:pPr/>
              <a:t>10.05.2020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05A66-F9AF-4F58-942C-7FEA2C5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1674-8409-4E77-B6F2-384E7542525A}" type="datetimeFigureOut">
              <a:rPr lang="ru-RU" smtClean="0"/>
              <a:pPr/>
              <a:t>10.05.2020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05A66-F9AF-4F58-942C-7FEA2C5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1D1674-8409-4E77-B6F2-384E7542525A}" type="datetimeFigureOut">
              <a:rPr lang="ru-RU" smtClean="0"/>
              <a:pPr/>
              <a:t>10.05.2020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1805A66-F9AF-4F58-942C-7FEA2C5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61D1674-8409-4E77-B6F2-384E7542525A}" type="datetimeFigureOut">
              <a:rPr lang="ru-RU" smtClean="0"/>
              <a:pPr/>
              <a:t>10.05.2020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805A66-F9AF-4F58-942C-7FEA2C5A9A8B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6.gi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Рисунок 5" descr="40-Awesome-Flower-Vectors-Backgrounds-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-26" y="0"/>
            <a:ext cx="9144026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0034" y="2786058"/>
            <a:ext cx="8229600" cy="1143000"/>
          </a:xfrm>
        </p:spPr>
        <p:txBody>
          <a:bodyPr>
            <a:noAutofit/>
          </a:bodyPr>
          <a:lstStyle/>
          <a:p>
            <a:r>
              <a:rPr lang="en-US" sz="138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 Antiqua" pitchFamily="18" charset="0"/>
              </a:rPr>
              <a:t>“Health”</a:t>
            </a:r>
            <a:endParaRPr lang="ru-RU" sz="138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ook Antiqu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40-Awesome-Flower-Vectors-Backgrounds-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26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071670" y="142852"/>
            <a:ext cx="5143536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6000" b="1" dirty="0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lgerian" pitchFamily="82" charset="0"/>
              </a:rPr>
              <a:t>HOMETASK.</a:t>
            </a:r>
            <a:endParaRPr lang="ru-RU" sz="6000" b="1" dirty="0">
              <a:ln w="1905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000100" y="1428736"/>
            <a:ext cx="6786610" cy="461665"/>
          </a:xfrm>
          <a:prstGeom prst="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400" dirty="0" smtClean="0">
                <a:latin typeface="Arial Black" pitchFamily="34" charset="0"/>
              </a:rPr>
              <a:t>               Ex 8-10p 110</a:t>
            </a:r>
            <a:endParaRPr lang="ru-RU" sz="2400" dirty="0">
              <a:latin typeface="Arial Black" pitchFamily="34" charset="0"/>
            </a:endParaRPr>
          </a:p>
        </p:txBody>
      </p:sp>
      <p:pic>
        <p:nvPicPr>
          <p:cNvPr id="8" name="Picture 4" descr="C:\Documents and Settings\Бабинцевы\Мои документы\Мои рисунки\позитив\olvas-3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143240" y="3643314"/>
            <a:ext cx="3571900" cy="2948897"/>
          </a:xfrm>
          <a:prstGeom prst="rect">
            <a:avLst/>
          </a:prstGeom>
          <a:noFill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Рисунок 13" descr="40-Awesome-Flower-Vectors-Backgrounds-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26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357422" y="357166"/>
            <a:ext cx="6429420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600" dirty="0" smtClean="0">
                <a:latin typeface="Arial Black" pitchFamily="34" charset="0"/>
              </a:rPr>
              <a:t>   </a:t>
            </a:r>
            <a:r>
              <a:rPr lang="en-US" sz="4800" b="1" dirty="0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rial Black" pitchFamily="34" charset="0"/>
              </a:rPr>
              <a:t>GOOD  JOB!</a:t>
            </a:r>
            <a:endParaRPr lang="en-US" sz="3600" dirty="0" smtClean="0">
              <a:ln w="19050">
                <a:solidFill>
                  <a:schemeClr val="accent3">
                    <a:lumMod val="50000"/>
                  </a:schemeClr>
                </a:solidFill>
                <a:prstDash val="solid"/>
              </a:ln>
              <a:latin typeface="Arial Black" pitchFamily="34" charset="0"/>
            </a:endParaRPr>
          </a:p>
          <a:p>
            <a:r>
              <a:rPr lang="en-US" sz="3600" dirty="0" smtClean="0"/>
              <a:t>Thank you for a lesson!!!!</a:t>
            </a:r>
            <a:endParaRPr lang="ru-RU" sz="3600" b="1" dirty="0">
              <a:ln w="1905">
                <a:solidFill>
                  <a:schemeClr val="accent2">
                    <a:lumMod val="50000"/>
                  </a:schemeClr>
                </a:solidFill>
              </a:ln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  <a:latin typeface="Arial Black" pitchFamily="34" charset="0"/>
            </a:endParaRPr>
          </a:p>
        </p:txBody>
      </p:sp>
      <p:pic>
        <p:nvPicPr>
          <p:cNvPr id="2050" name="Picture 2" descr="C:\Documents and Settings\Бабинцевы\Мои документы\Мои рисунки\позитив\001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357298"/>
            <a:ext cx="2214578" cy="1714512"/>
          </a:xfrm>
          <a:prstGeom prst="rect">
            <a:avLst/>
          </a:prstGeom>
          <a:noFill/>
        </p:spPr>
      </p:pic>
      <p:pic>
        <p:nvPicPr>
          <p:cNvPr id="2051" name="Picture 3" descr="C:\Documents and Settings\Бабинцевы\Мои документы\Мои рисунки\позитив\0044.gif"/>
          <p:cNvPicPr>
            <a:picLocks noChangeAspect="1" noChangeArrowheads="1" noCrop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642910" y="3286124"/>
            <a:ext cx="2600325" cy="1476375"/>
          </a:xfrm>
          <a:prstGeom prst="rect">
            <a:avLst/>
          </a:prstGeom>
          <a:noFill/>
        </p:spPr>
      </p:pic>
      <p:pic>
        <p:nvPicPr>
          <p:cNvPr id="2052" name="Picture 4" descr="C:\Documents and Settings\Бабинцевы\Мои документы\Мои рисунки\позитив\olvas-3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1928794" y="4786322"/>
            <a:ext cx="2071702" cy="1710360"/>
          </a:xfrm>
          <a:prstGeom prst="rect">
            <a:avLst/>
          </a:prstGeom>
          <a:noFill/>
        </p:spPr>
      </p:pic>
      <p:sp>
        <p:nvSpPr>
          <p:cNvPr id="11" name="TextBox 10"/>
          <p:cNvSpPr txBox="1"/>
          <p:nvPr/>
        </p:nvSpPr>
        <p:spPr>
          <a:xfrm>
            <a:off x="2143108" y="2071678"/>
            <a:ext cx="2571768" cy="830997"/>
          </a:xfrm>
          <a:prstGeom prst="rect">
            <a:avLst/>
          </a:prstGeom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r>
              <a:rPr lang="en-US" sz="24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Candara" pitchFamily="34" charset="0"/>
              </a:rPr>
              <a:t>I did all my best! Excellent!</a:t>
            </a:r>
            <a:endParaRPr lang="ru-RU" sz="24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Candara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071802" y="3500438"/>
            <a:ext cx="3071834" cy="707886"/>
          </a:xfrm>
          <a:prstGeom prst="rect">
            <a:avLst/>
          </a:prstGeom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2000" b="1" dirty="0" smtClean="0">
                <a:ln w="10541" cmpd="sng">
                  <a:solidFill>
                    <a:schemeClr val="tx2">
                      <a:lumMod val="5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latin typeface="Candara" pitchFamily="34" charset="0"/>
              </a:rPr>
              <a:t>I tried as much as I could. Rather good!</a:t>
            </a:r>
            <a:endParaRPr lang="ru-RU" sz="2000" b="1" dirty="0">
              <a:ln w="10541" cmpd="sng">
                <a:solidFill>
                  <a:schemeClr val="tx2">
                    <a:lumMod val="5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latin typeface="Candara" pitchFamily="34" charset="0"/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4143372" y="4857760"/>
            <a:ext cx="3714776" cy="707886"/>
          </a:xfrm>
          <a:prstGeom prst="rect">
            <a:avLst/>
          </a:prstGeom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 rtlCol="0">
            <a:spAutoFit/>
            <a:scene3d>
              <a:camera prst="orthographicFront"/>
              <a:lightRig rig="balanced" dir="t">
                <a:rot lat="0" lon="0" rev="2100000"/>
              </a:lightRig>
            </a:scene3d>
            <a:sp3d extrusionH="57150" prstMaterial="metal">
              <a:bevelT w="38100" h="25400"/>
              <a:contourClr>
                <a:schemeClr val="bg2"/>
              </a:contourClr>
            </a:sp3d>
          </a:bodyPr>
          <a:lstStyle/>
          <a:p>
            <a:r>
              <a:rPr lang="en-US" sz="2000" b="1" dirty="0" smtClean="0">
                <a:ln w="50800"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>
                    <a:shade val="50000"/>
                  </a:schemeClr>
                </a:solidFill>
                <a:latin typeface="Candara" pitchFamily="34" charset="0"/>
              </a:rPr>
              <a:t>I should learn English better! </a:t>
            </a:r>
          </a:p>
          <a:p>
            <a:r>
              <a:rPr lang="en-US" sz="2000" b="1" dirty="0" smtClean="0">
                <a:ln w="50800">
                  <a:solidFill>
                    <a:schemeClr val="tx1">
                      <a:lumMod val="85000"/>
                      <a:lumOff val="15000"/>
                    </a:schemeClr>
                  </a:solidFill>
                </a:ln>
                <a:solidFill>
                  <a:schemeClr val="bg1">
                    <a:shade val="50000"/>
                  </a:schemeClr>
                </a:solidFill>
                <a:latin typeface="Candara" pitchFamily="34" charset="0"/>
              </a:rPr>
              <a:t>Not very well…</a:t>
            </a:r>
            <a:endParaRPr lang="ru-RU" sz="2000" b="1" dirty="0">
              <a:ln w="50800">
                <a:solidFill>
                  <a:schemeClr val="tx1">
                    <a:lumMod val="85000"/>
                    <a:lumOff val="15000"/>
                  </a:schemeClr>
                </a:solidFill>
              </a:ln>
              <a:solidFill>
                <a:schemeClr val="bg1">
                  <a:shade val="50000"/>
                </a:schemeClr>
              </a:solidFill>
              <a:latin typeface="Candara" pitchFamily="34" charset="0"/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0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3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fill="hold"/>
                                        <p:tgtEl>
                                          <p:spTgt spid="205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8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40-Awesome-Flower-Vectors-Backgrounds-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26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158" y="428604"/>
            <a:ext cx="8329642" cy="5697559"/>
          </a:xfrm>
        </p:spPr>
        <p:txBody>
          <a:bodyPr>
            <a:normAutofit fontScale="92500"/>
          </a:bodyPr>
          <a:lstStyle/>
          <a:p>
            <a:pPr lvl="0"/>
            <a:r>
              <a:rPr lang="en-US" b="1" dirty="0" smtClean="0"/>
              <a:t>An apple a day keeps the doctor away</a:t>
            </a:r>
            <a:r>
              <a:rPr lang="ru-RU" b="1" dirty="0" smtClean="0"/>
              <a:t> </a:t>
            </a:r>
            <a:endParaRPr lang="en-US" b="1" dirty="0" smtClean="0"/>
          </a:p>
          <a:p>
            <a:pPr lvl="0">
              <a:buNone/>
            </a:pPr>
            <a:r>
              <a:rPr lang="ru-RU" dirty="0" smtClean="0"/>
              <a:t>(Одно яблоко в день и не надо ходить к доктору)</a:t>
            </a:r>
          </a:p>
          <a:p>
            <a:pPr lvl="0"/>
            <a:r>
              <a:rPr lang="en-US" b="1" dirty="0" smtClean="0"/>
              <a:t>A sound mind in a sound body. </a:t>
            </a:r>
          </a:p>
          <a:p>
            <a:pPr lvl="0">
              <a:buNone/>
            </a:pPr>
            <a:r>
              <a:rPr lang="en-US" dirty="0" smtClean="0"/>
              <a:t> </a:t>
            </a:r>
            <a:r>
              <a:rPr lang="ru-RU" dirty="0" smtClean="0"/>
              <a:t>(В здоровом теле, здоровый дух.)</a:t>
            </a:r>
          </a:p>
          <a:p>
            <a:pPr lvl="0"/>
            <a:r>
              <a:rPr lang="en-US" b="1" dirty="0" smtClean="0"/>
              <a:t>Wealth is nothing without health. </a:t>
            </a:r>
          </a:p>
          <a:p>
            <a:pPr lvl="0">
              <a:buNone/>
            </a:pPr>
            <a:r>
              <a:rPr lang="en-US" dirty="0" smtClean="0"/>
              <a:t>(Богатство без здоровья – ничто)</a:t>
            </a:r>
            <a:endParaRPr lang="ru-RU" dirty="0" smtClean="0"/>
          </a:p>
          <a:p>
            <a:pPr lvl="0"/>
            <a:r>
              <a:rPr lang="en-US" b="1" dirty="0" smtClean="0"/>
              <a:t>The remedy is worse than the disease. </a:t>
            </a:r>
          </a:p>
          <a:p>
            <a:pPr lvl="0">
              <a:buNone/>
            </a:pPr>
            <a:r>
              <a:rPr lang="ru-RU" dirty="0" smtClean="0"/>
              <a:t>(Лекарство хуже болезни.)</a:t>
            </a:r>
          </a:p>
          <a:p>
            <a:pPr lvl="0"/>
            <a:r>
              <a:rPr lang="en-US" b="1" dirty="0" smtClean="0"/>
              <a:t>Bad luck often brings good luck ... </a:t>
            </a:r>
          </a:p>
          <a:p>
            <a:pPr lvl="0">
              <a:buNone/>
            </a:pPr>
            <a:r>
              <a:rPr lang="ru-RU" dirty="0" smtClean="0"/>
              <a:t>(Здоровье не ценится, пока не придет болезнь)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Рисунок 6" descr="40-Awesome-Flower-Vectors-Backgrounds-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26" cy="685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285720" y="357166"/>
            <a:ext cx="8286808" cy="1214446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n-US" sz="7200" b="1" dirty="0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lgerian" pitchFamily="82" charset="0"/>
              </a:rPr>
              <a:t>Today at the lesson we will:</a:t>
            </a:r>
            <a:endParaRPr lang="ru-RU" sz="7200" b="1" dirty="0">
              <a:ln w="1905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0" y="2357430"/>
            <a:ext cx="835824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buFont typeface="Wingdings" pitchFamily="2" charset="2"/>
              <a:buChar char="v"/>
            </a:pPr>
            <a:r>
              <a:rPr lang="en-US" sz="5400" b="1" dirty="0" smtClean="0"/>
              <a:t> Revise the material about the Health</a:t>
            </a:r>
            <a:r>
              <a:rPr lang="ru-RU" sz="5400" b="1" dirty="0" smtClean="0"/>
              <a:t>;</a:t>
            </a:r>
          </a:p>
          <a:p>
            <a:pPr>
              <a:buFont typeface="Wingdings" pitchFamily="2" charset="2"/>
              <a:buChar char="v"/>
            </a:pPr>
            <a:r>
              <a:rPr lang="ru-RU" sz="5400" b="1" dirty="0" smtClean="0"/>
              <a:t> </a:t>
            </a:r>
            <a:r>
              <a:rPr lang="en-US" sz="5400" b="1" dirty="0" smtClean="0"/>
              <a:t>Activate the </a:t>
            </a:r>
            <a:r>
              <a:rPr lang="en-US" sz="5400" b="1" dirty="0" err="1" smtClean="0"/>
              <a:t>lexics</a:t>
            </a:r>
            <a:r>
              <a:rPr lang="ru-RU" sz="5400" b="1" dirty="0" smtClean="0"/>
              <a:t>;</a:t>
            </a:r>
            <a:endParaRPr lang="en-US" sz="5400" b="1" dirty="0" smtClean="0"/>
          </a:p>
          <a:p>
            <a:pPr>
              <a:buFont typeface="Wingdings" pitchFamily="2" charset="2"/>
              <a:buChar char="v"/>
            </a:pPr>
            <a:r>
              <a:rPr lang="en-US" sz="5400" b="1" dirty="0" smtClean="0"/>
              <a:t>Achieve the grammar.     </a:t>
            </a:r>
            <a:endParaRPr lang="ru-RU" sz="5400" b="1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4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0.3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1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2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2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3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3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4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4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50000">
                                          <p:val>
                                            <p:strVal val="#ppt_x+0.1550"/>
                                          </p:val>
                                        </p:tav>
                                        <p:tav tm="55000">
                                          <p:val>
                                            <p:strVal val="#ppt_x+0.1531"/>
                                          </p:val>
                                        </p:tav>
                                        <p:tav tm="60000">
                                          <p:val>
                                            <p:strVal val="#ppt_x+0.1474"/>
                                          </p:val>
                                        </p:tav>
                                        <p:tav tm="65000">
                                          <p:val>
                                            <p:strVal val="#ppt_x+0.1381"/>
                                          </p:val>
                                        </p:tav>
                                        <p:tav tm="70000">
                                          <p:val>
                                            <p:strVal val="#ppt_x+0.1254"/>
                                          </p:val>
                                        </p:tav>
                                        <p:tav tm="75000">
                                          <p:val>
                                            <p:strVal val="#ppt_x+0.1096"/>
                                          </p:val>
                                        </p:tav>
                                        <p:tav tm="80000">
                                          <p:val>
                                            <p:strVal val="#ppt_x+0.0911"/>
                                          </p:val>
                                        </p:tav>
                                        <p:tav tm="85000">
                                          <p:val>
                                            <p:strVal val="#ppt_x+0.0704"/>
                                          </p:val>
                                        </p:tav>
                                        <p:tav tm="90000">
                                          <p:val>
                                            <p:strVal val="#ppt_x+0.0479"/>
                                          </p:val>
                                        </p:tav>
                                        <p:tav tm="95000">
                                          <p:val>
                                            <p:strVal val="#ppt_x+0.024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600" decel="500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0.31"/>
                                          </p:val>
                                        </p:tav>
                                        <p:tav tm="5000">
                                          <p:val>
                                            <p:strVal val="#ppt_y+0.308"/>
                                          </p:val>
                                        </p:tav>
                                        <p:tav tm="10000">
                                          <p:val>
                                            <p:strVal val="#ppt_y+0.3024"/>
                                          </p:val>
                                        </p:tav>
                                        <p:tav tm="15000">
                                          <p:val>
                                            <p:strVal val="#ppt_y+0.2931"/>
                                          </p:val>
                                        </p:tav>
                                        <p:tav tm="20000">
                                          <p:val>
                                            <p:strVal val="#ppt_y+0.2804"/>
                                          </p:val>
                                        </p:tav>
                                        <p:tav tm="25000">
                                          <p:val>
                                            <p:strVal val="#ppt_y+0.2646"/>
                                          </p:val>
                                        </p:tav>
                                        <p:tav tm="30000">
                                          <p:val>
                                            <p:strVal val="#ppt_y+0.2461"/>
                                          </p:val>
                                        </p:tav>
                                        <p:tav tm="35000">
                                          <p:val>
                                            <p:strVal val="#ppt_y+0.2253"/>
                                          </p:val>
                                        </p:tav>
                                        <p:tav tm="40000">
                                          <p:val>
                                            <p:strVal val="#ppt_y+0.2029"/>
                                          </p:val>
                                        </p:tav>
                                        <p:tav tm="45000">
                                          <p:val>
                                            <p:strVal val="#ppt_y+0.1792"/>
                                          </p:val>
                                        </p:tav>
                                        <p:tav tm="50000">
                                          <p:val>
                                            <p:strVal val="#ppt_y+0.155"/>
                                          </p:val>
                                        </p:tav>
                                        <p:tav tm="55000">
                                          <p:val>
                                            <p:strVal val="#ppt_y+0.1307"/>
                                          </p:val>
                                        </p:tav>
                                        <p:tav tm="60000">
                                          <p:val>
                                            <p:strVal val="#ppt_y+0.1071"/>
                                          </p:val>
                                        </p:tav>
                                        <p:tav tm="65000">
                                          <p:val>
                                            <p:strVal val="#ppt_y+0.0846"/>
                                          </p:val>
                                        </p:tav>
                                        <p:tav tm="70000">
                                          <p:val>
                                            <p:strVal val="#ppt_y+0.0639"/>
                                          </p:val>
                                        </p:tav>
                                        <p:tav tm="75000">
                                          <p:val>
                                            <p:strVal val="#ppt_y+0.0454"/>
                                          </p:val>
                                        </p:tav>
                                        <p:tav tm="80000">
                                          <p:val>
                                            <p:strVal val="#ppt_y+0.0296"/>
                                          </p:val>
                                        </p:tav>
                                        <p:tav tm="85000">
                                          <p:val>
                                            <p:strVal val="#ppt_y+0.0169"/>
                                          </p:val>
                                        </p:tav>
                                        <p:tav tm="90000">
                                          <p:val>
                                            <p:strVal val="#ppt_y+0.0076"/>
                                          </p:val>
                                        </p:tav>
                                        <p:tav tm="95000">
                                          <p:val>
                                            <p:strVal val="#ppt_y+0.0019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10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Рисунок 10" descr="40-Awesome-Flower-Vectors-Backgrounds-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26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643042" y="0"/>
            <a:ext cx="6143668" cy="923330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n-US" sz="5400" b="1" dirty="0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lgerian" pitchFamily="82" charset="0"/>
              </a:rPr>
              <a:t>Words we need:</a:t>
            </a:r>
            <a:endParaRPr lang="ru-RU" sz="5400" b="1" dirty="0">
              <a:ln w="1905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652434" y="2081202"/>
            <a:ext cx="428628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ru-RU" dirty="0"/>
          </a:p>
        </p:txBody>
      </p:sp>
      <p:sp>
        <p:nvSpPr>
          <p:cNvPr id="13" name="TextBox 12"/>
          <p:cNvSpPr txBox="1"/>
          <p:nvPr/>
        </p:nvSpPr>
        <p:spPr>
          <a:xfrm>
            <a:off x="0" y="857232"/>
            <a:ext cx="4357686" cy="6801862"/>
          </a:xfrm>
          <a:prstGeom prst="rect">
            <a:avLst/>
          </a:prstGeom>
          <a:noFill/>
        </p:spPr>
        <p:txBody>
          <a:bodyPr wrap="square" numCol="1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Improvements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улучшения 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Be of great importance-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быть очень важным 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Depend on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зависеть от 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Be in perfect shape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 быть в прекрасной форме 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Keep fit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быть в форме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be crazy about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сходить с ума по..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have no idea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не иметь представления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Survive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выжить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live onto old years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дожить до глубокой старости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endParaRPr lang="ru-RU" sz="20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ru-RU" sz="1600" dirty="0" smtClean="0"/>
              <a:t/>
            </a:r>
            <a:br>
              <a:rPr lang="ru-RU" sz="1600" dirty="0" smtClean="0"/>
            </a:br>
            <a:r>
              <a:rPr lang="en-US" sz="1600" dirty="0" smtClean="0"/>
              <a:t> </a:t>
            </a:r>
            <a:endParaRPr lang="ru-RU" sz="1600" dirty="0" smtClean="0"/>
          </a:p>
          <a:p>
            <a:pPr>
              <a:lnSpc>
                <a:spcPct val="150000"/>
              </a:lnSpc>
            </a:pPr>
            <a:r>
              <a:rPr lang="en-US" sz="1600" b="1" i="1" dirty="0" smtClean="0">
                <a:latin typeface="+mj-lt"/>
              </a:rPr>
              <a:t/>
            </a:r>
            <a:br>
              <a:rPr lang="en-US" sz="1600" b="1" i="1" dirty="0" smtClean="0">
                <a:latin typeface="+mj-lt"/>
              </a:rPr>
            </a:br>
            <a:endParaRPr lang="ru-RU" sz="1600" b="1" dirty="0">
              <a:latin typeface="+mj-lt"/>
            </a:endParaRPr>
          </a:p>
        </p:txBody>
      </p:sp>
      <p:sp>
        <p:nvSpPr>
          <p:cNvPr id="14" name="TextBox 13"/>
          <p:cNvSpPr txBox="1"/>
          <p:nvPr/>
        </p:nvSpPr>
        <p:spPr>
          <a:xfrm>
            <a:off x="4143372" y="928670"/>
            <a:ext cx="4786378" cy="63094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Avoid hardship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избегать трудностей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Heart diseases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-болезнь сердца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Infectious diseases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-инфекционные заболевания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Cancer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-рак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Healthy lifestyle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 -здоровый образ жизни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To get better (worse)-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становится лучше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(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хуже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)</a:t>
            </a:r>
            <a:endParaRPr lang="ru-RU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Flue-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грипп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Sore throat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болезнь горла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Temperature-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температура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Plague- 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чума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Smallpox-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оспа</a:t>
            </a:r>
          </a:p>
          <a:p>
            <a:pPr lvl="0">
              <a:buFont typeface="Arial" pitchFamily="34" charset="0"/>
              <a:buChar char="•"/>
            </a:pP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Immunization</a:t>
            </a:r>
            <a:r>
              <a:rPr lang="ru-RU" sz="2400" b="1" dirty="0" smtClean="0">
                <a:latin typeface="Times New Roman" pitchFamily="18" charset="0"/>
                <a:cs typeface="Times New Roman" pitchFamily="18" charset="0"/>
              </a:rPr>
              <a:t>- Иммунизация - </a:t>
            </a:r>
            <a:r>
              <a:rPr lang="en-US" sz="2000" i="1" dirty="0" smtClean="0"/>
              <a:t/>
            </a:r>
            <a:br>
              <a:rPr lang="en-US" sz="2000" i="1" dirty="0" smtClean="0"/>
            </a:br>
            <a:endParaRPr lang="ru-RU" sz="2000" dirty="0"/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1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5" dur="500"/>
                                        <p:tgtEl>
                                          <p:spTgt spid="1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0" dur="500"/>
                                        <p:tgtEl>
                                          <p:spTgt spid="1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5" dur="500"/>
                                        <p:tgtEl>
                                          <p:spTgt spid="1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0" dur="500"/>
                                        <p:tgtEl>
                                          <p:spTgt spid="1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5" dur="500"/>
                                        <p:tgtEl>
                                          <p:spTgt spid="1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0" dur="500"/>
                                        <p:tgtEl>
                                          <p:spTgt spid="1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55" dur="500"/>
                                        <p:tgtEl>
                                          <p:spTgt spid="1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0" dur="500"/>
                                        <p:tgtEl>
                                          <p:spTgt spid="1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5" dur="500"/>
                                        <p:tgtEl>
                                          <p:spTgt spid="1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6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68" dur="500"/>
                                        <p:tgtEl>
                                          <p:spTgt spid="14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9" presetID="4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1" dur="500"/>
                                        <p:tgtEl>
                                          <p:spTgt spid="14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13" grpId="0"/>
      <p:bldP spid="14" grpId="0" build="allAtOnce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" name="Рисунок 33" descr="40-Awesome-Flower-Vectors-Backgrounds-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26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500166" y="142852"/>
            <a:ext cx="6143668" cy="1214446"/>
          </a:xfrm>
          <a:prstGeom prst="rect">
            <a:avLst/>
          </a:prstGeom>
          <a:noFill/>
        </p:spPr>
        <p:txBody>
          <a:bodyPr wrap="square" rtlCol="0">
            <a:prstTxWarp prst="textPlain">
              <a:avLst>
                <a:gd name="adj" fmla="val 51366"/>
              </a:avLst>
            </a:prstTxWarp>
            <a:spAutoFit/>
          </a:bodyPr>
          <a:lstStyle/>
          <a:p>
            <a:r>
              <a:rPr lang="en-US" sz="4800" i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Reports</a:t>
            </a:r>
            <a:endParaRPr lang="ru-RU" sz="4800" b="1" dirty="0">
              <a:ln w="1905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pic>
        <p:nvPicPr>
          <p:cNvPr id="10" name="Picture 2" descr="C:\Documents and Settings\Бабинцевы\Мои документы\Мои рисунки\позитив\0019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714612" y="4286256"/>
            <a:ext cx="3321836" cy="2571744"/>
          </a:xfrm>
          <a:prstGeom prst="rect">
            <a:avLst/>
          </a:prstGeom>
          <a:noFill/>
        </p:spPr>
      </p:pic>
      <p:sp>
        <p:nvSpPr>
          <p:cNvPr id="21" name="Скругленный прямоугольник 20"/>
          <p:cNvSpPr/>
          <p:nvPr/>
        </p:nvSpPr>
        <p:spPr>
          <a:xfrm>
            <a:off x="642910" y="1714488"/>
            <a:ext cx="1714512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Habits</a:t>
            </a:r>
            <a:endParaRPr lang="ru-RU" sz="4000" dirty="0"/>
          </a:p>
        </p:txBody>
      </p:sp>
      <p:sp>
        <p:nvSpPr>
          <p:cNvPr id="22" name="Скругленный прямоугольник 21"/>
          <p:cNvSpPr/>
          <p:nvPr/>
        </p:nvSpPr>
        <p:spPr>
          <a:xfrm>
            <a:off x="714348" y="3500438"/>
            <a:ext cx="1714512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dirty="0" smtClean="0"/>
              <a:t>Sport</a:t>
            </a:r>
            <a:endParaRPr lang="ru-RU" sz="4000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6215074" y="3500438"/>
            <a:ext cx="2714612" cy="18573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fontAlgn="base">
              <a:spcBef>
                <a:spcPct val="0"/>
              </a:spcBef>
              <a:spcAft>
                <a:spcPts val="1000"/>
              </a:spcAft>
            </a:pPr>
            <a:r>
              <a:rPr lang="en-US" sz="2800" dirty="0" smtClean="0">
                <a:solidFill>
                  <a:schemeClr val="bg1"/>
                </a:solidFill>
                <a:latin typeface="Calibri" pitchFamily="34" charset="0"/>
              </a:rPr>
              <a:t>Environmental influence</a:t>
            </a:r>
            <a:endParaRPr lang="ru-RU" sz="4400" dirty="0" smtClean="0">
              <a:solidFill>
                <a:schemeClr val="bg1"/>
              </a:solidFill>
              <a:latin typeface="Arial" pitchFamily="34" charset="0"/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6429388" y="1857364"/>
            <a:ext cx="1571636" cy="121444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400" dirty="0" smtClean="0"/>
              <a:t>Food</a:t>
            </a:r>
            <a:endParaRPr lang="ru-RU" sz="4400" dirty="0"/>
          </a:p>
        </p:txBody>
      </p:sp>
      <p:sp>
        <p:nvSpPr>
          <p:cNvPr id="25" name="Овал 24"/>
          <p:cNvSpPr/>
          <p:nvPr/>
        </p:nvSpPr>
        <p:spPr>
          <a:xfrm>
            <a:off x="3143240" y="2143116"/>
            <a:ext cx="2714644" cy="228601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dirty="0" smtClean="0"/>
              <a:t>Our health depend on</a:t>
            </a:r>
            <a:endParaRPr lang="ru-RU" sz="2800" dirty="0"/>
          </a:p>
        </p:txBody>
      </p:sp>
      <p:cxnSp>
        <p:nvCxnSpPr>
          <p:cNvPr id="27" name="Прямая со стрелкой 26"/>
          <p:cNvCxnSpPr/>
          <p:nvPr/>
        </p:nvCxnSpPr>
        <p:spPr>
          <a:xfrm>
            <a:off x="5643570" y="3714752"/>
            <a:ext cx="571504" cy="21431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Прямая со стрелкой 28"/>
          <p:cNvCxnSpPr/>
          <p:nvPr/>
        </p:nvCxnSpPr>
        <p:spPr>
          <a:xfrm flipV="1">
            <a:off x="5500694" y="2500306"/>
            <a:ext cx="642942" cy="428628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Прямая со стрелкой 30"/>
          <p:cNvCxnSpPr/>
          <p:nvPr/>
        </p:nvCxnSpPr>
        <p:spPr>
          <a:xfrm rot="10800000">
            <a:off x="2428860" y="2714620"/>
            <a:ext cx="857256" cy="28575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Прямая со стрелкой 32"/>
          <p:cNvCxnSpPr/>
          <p:nvPr/>
        </p:nvCxnSpPr>
        <p:spPr>
          <a:xfrm rot="10800000" flipV="1">
            <a:off x="2571736" y="3714752"/>
            <a:ext cx="714380" cy="35719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 descr="40-Awesome-Flower-Vectors-Backgrounds-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26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71472" y="0"/>
            <a:ext cx="8229600" cy="642918"/>
          </a:xfrm>
        </p:spPr>
        <p:txBody>
          <a:bodyPr>
            <a:noAutofit/>
          </a:bodyPr>
          <a:lstStyle/>
          <a:p>
            <a:r>
              <a:rPr 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Psychologically health</a:t>
            </a:r>
            <a:endParaRPr lang="ru-RU" sz="5400" b="1" dirty="0"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282" y="785794"/>
            <a:ext cx="8929718" cy="6072206"/>
          </a:xfrm>
        </p:spPr>
        <p:txBody>
          <a:bodyPr numCol="2">
            <a:normAutofit fontScale="25000" lnSpcReduction="20000"/>
          </a:bodyPr>
          <a:lstStyle/>
          <a:p>
            <a:pPr algn="ctr">
              <a:buNone/>
            </a:pPr>
            <a:r>
              <a:rPr lang="en-US" sz="176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What did you feel?</a:t>
            </a:r>
            <a:endParaRPr lang="ru-RU" sz="56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  <a:p>
            <a:r>
              <a:rPr lang="en-US" sz="11200" b="1" dirty="0" smtClean="0"/>
              <a:t>calm - </a:t>
            </a:r>
            <a:r>
              <a:rPr lang="ru-RU" sz="11200" b="1" dirty="0" smtClean="0"/>
              <a:t>спокойный, мирный, невозмутимый</a:t>
            </a:r>
          </a:p>
          <a:p>
            <a:r>
              <a:rPr lang="en-US" sz="11200" b="1" dirty="0" smtClean="0"/>
              <a:t>cheerful - </a:t>
            </a:r>
            <a:r>
              <a:rPr lang="ru-RU" sz="11200" b="1" dirty="0" smtClean="0"/>
              <a:t>радостный, весёлый; живой, энергичный, неунывающий</a:t>
            </a:r>
          </a:p>
          <a:p>
            <a:r>
              <a:rPr lang="en-US" sz="11200" b="1" dirty="0" smtClean="0"/>
              <a:t>delightful - </a:t>
            </a:r>
            <a:r>
              <a:rPr lang="ru-RU" sz="11200" b="1" dirty="0" smtClean="0"/>
              <a:t>восхитительный, очаровательный</a:t>
            </a:r>
          </a:p>
          <a:p>
            <a:r>
              <a:rPr lang="en-US" sz="11200" b="1" dirty="0" smtClean="0"/>
              <a:t>encouraging - </a:t>
            </a:r>
            <a:r>
              <a:rPr lang="ru-RU" sz="11200" b="1" dirty="0" smtClean="0"/>
              <a:t>ободряющий</a:t>
            </a:r>
          </a:p>
          <a:p>
            <a:r>
              <a:rPr lang="en-US" sz="11200" b="1" dirty="0" smtClean="0"/>
              <a:t>excited - </a:t>
            </a:r>
            <a:r>
              <a:rPr lang="ru-RU" sz="11200" b="1" dirty="0" smtClean="0"/>
              <a:t>взволнованный, возбуждённый (вследствие положительных эмоций)</a:t>
            </a:r>
            <a:endParaRPr lang="en-US" sz="11200" b="1" dirty="0" smtClean="0"/>
          </a:p>
          <a:p>
            <a:pPr marL="0" indent="361950">
              <a:lnSpc>
                <a:spcPct val="120000"/>
              </a:lnSpc>
              <a:spcBef>
                <a:spcPts val="0"/>
              </a:spcBef>
            </a:pPr>
            <a:r>
              <a:rPr lang="en-US" sz="11200" b="1" dirty="0" smtClean="0"/>
              <a:t>Freedom -</a:t>
            </a:r>
            <a:r>
              <a:rPr lang="ru-RU" sz="11200" b="1" dirty="0" smtClean="0"/>
              <a:t>свобода</a:t>
            </a:r>
            <a:endParaRPr lang="en-US" sz="11200" b="1" dirty="0" smtClean="0"/>
          </a:p>
          <a:p>
            <a:pPr marL="0" indent="361950">
              <a:lnSpc>
                <a:spcPct val="120000"/>
              </a:lnSpc>
              <a:spcBef>
                <a:spcPts val="0"/>
              </a:spcBef>
            </a:pPr>
            <a:r>
              <a:rPr lang="en-US" sz="11200" b="1" dirty="0" smtClean="0"/>
              <a:t>Happiness -</a:t>
            </a:r>
            <a:r>
              <a:rPr lang="ru-RU" sz="11200" b="1" dirty="0" smtClean="0"/>
              <a:t>счастье</a:t>
            </a:r>
            <a:endParaRPr lang="en-US" sz="11200" b="1" dirty="0" smtClean="0"/>
          </a:p>
          <a:p>
            <a:pPr marL="0" indent="361950">
              <a:lnSpc>
                <a:spcPct val="120000"/>
              </a:lnSpc>
              <a:spcBef>
                <a:spcPts val="0"/>
              </a:spcBef>
            </a:pPr>
            <a:r>
              <a:rPr lang="en-US" sz="11200" b="1" dirty="0" smtClean="0"/>
              <a:t>Harmony -</a:t>
            </a:r>
            <a:r>
              <a:rPr lang="ru-RU" sz="11200" b="1" dirty="0" smtClean="0"/>
              <a:t>гармония</a:t>
            </a:r>
            <a:endParaRPr lang="en-US" sz="11200" b="1" dirty="0" smtClean="0"/>
          </a:p>
          <a:p>
            <a:pPr marL="0" indent="361950">
              <a:lnSpc>
                <a:spcPct val="120000"/>
              </a:lnSpc>
              <a:spcBef>
                <a:spcPts val="0"/>
              </a:spcBef>
            </a:pPr>
            <a:r>
              <a:rPr lang="en-US" sz="11200" b="1" dirty="0" smtClean="0"/>
              <a:t>Health -</a:t>
            </a:r>
            <a:r>
              <a:rPr lang="ru-RU" sz="11200" b="1" dirty="0" smtClean="0"/>
              <a:t>здоровье</a:t>
            </a:r>
            <a:endParaRPr lang="en-US" sz="11200" b="1" dirty="0" smtClean="0"/>
          </a:p>
          <a:p>
            <a:pPr marL="0" indent="361950">
              <a:lnSpc>
                <a:spcPct val="120000"/>
              </a:lnSpc>
              <a:spcBef>
                <a:spcPts val="0"/>
              </a:spcBef>
            </a:pPr>
            <a:r>
              <a:rPr lang="en-US" sz="11200" b="1" dirty="0" smtClean="0"/>
              <a:t>Honesty -</a:t>
            </a:r>
            <a:r>
              <a:rPr lang="ru-RU" sz="11200" b="1" dirty="0" smtClean="0"/>
              <a:t>честность</a:t>
            </a:r>
            <a:endParaRPr lang="en-US" sz="11200" b="1" dirty="0" smtClean="0"/>
          </a:p>
          <a:p>
            <a:pPr marL="0" indent="361950">
              <a:lnSpc>
                <a:spcPct val="120000"/>
              </a:lnSpc>
              <a:spcBef>
                <a:spcPts val="0"/>
              </a:spcBef>
            </a:pPr>
            <a:r>
              <a:rPr lang="en-US" sz="11200" b="1" dirty="0" smtClean="0"/>
              <a:t> Inspiration -</a:t>
            </a:r>
            <a:r>
              <a:rPr lang="ru-RU" sz="11200" b="1" dirty="0" smtClean="0"/>
              <a:t>вдохновение</a:t>
            </a:r>
            <a:endParaRPr lang="en-US" sz="11200" b="1" dirty="0" smtClean="0"/>
          </a:p>
          <a:p>
            <a:pPr marL="0" indent="361950">
              <a:lnSpc>
                <a:spcPct val="120000"/>
              </a:lnSpc>
              <a:spcBef>
                <a:spcPts val="0"/>
              </a:spcBef>
            </a:pPr>
            <a:r>
              <a:rPr lang="en-US" sz="11200" b="1" dirty="0" smtClean="0"/>
              <a:t>Kindness -</a:t>
            </a:r>
            <a:r>
              <a:rPr lang="ru-RU" sz="11200" b="1" dirty="0" smtClean="0"/>
              <a:t>доброта</a:t>
            </a:r>
            <a:endParaRPr lang="en-US" sz="11200" b="1" dirty="0" smtClean="0"/>
          </a:p>
          <a:p>
            <a:pPr marL="0" indent="361950">
              <a:lnSpc>
                <a:spcPct val="120000"/>
              </a:lnSpc>
              <a:spcBef>
                <a:spcPts val="0"/>
              </a:spcBef>
            </a:pPr>
            <a:r>
              <a:rPr lang="en-US" sz="11200" b="1" dirty="0" smtClean="0"/>
              <a:t>Life -</a:t>
            </a:r>
            <a:r>
              <a:rPr lang="ru-RU" sz="11200" b="1" dirty="0" smtClean="0"/>
              <a:t>жизнь</a:t>
            </a:r>
            <a:endParaRPr lang="en-US" sz="11200" b="1" dirty="0" smtClean="0"/>
          </a:p>
          <a:p>
            <a:pPr marL="0" indent="361950">
              <a:lnSpc>
                <a:spcPct val="120000"/>
              </a:lnSpc>
              <a:spcBef>
                <a:spcPts val="0"/>
              </a:spcBef>
            </a:pPr>
            <a:r>
              <a:rPr lang="en-US" sz="11200" b="1" dirty="0" smtClean="0"/>
              <a:t>Love -</a:t>
            </a:r>
            <a:r>
              <a:rPr lang="ru-RU" sz="11200" b="1" dirty="0" smtClean="0"/>
              <a:t>любить</a:t>
            </a:r>
            <a:endParaRPr lang="en-US" sz="11200" b="1" dirty="0" smtClean="0"/>
          </a:p>
          <a:p>
            <a:pPr marL="0" indent="361950">
              <a:lnSpc>
                <a:spcPct val="120000"/>
              </a:lnSpc>
              <a:spcBef>
                <a:spcPts val="0"/>
              </a:spcBef>
            </a:pPr>
            <a:r>
              <a:rPr lang="en-US" sz="11200" b="1" dirty="0" smtClean="0"/>
              <a:t>Peace -</a:t>
            </a:r>
            <a:r>
              <a:rPr lang="ru-RU" sz="11200" b="1" dirty="0" smtClean="0"/>
              <a:t>мир</a:t>
            </a:r>
            <a:endParaRPr lang="en-US" sz="11200" b="1" dirty="0" smtClean="0"/>
          </a:p>
          <a:p>
            <a:pPr marL="0" indent="361950">
              <a:lnSpc>
                <a:spcPct val="120000"/>
              </a:lnSpc>
              <a:spcBef>
                <a:spcPts val="0"/>
              </a:spcBef>
            </a:pPr>
            <a:r>
              <a:rPr lang="en-US" sz="11200" b="1" dirty="0" smtClean="0"/>
              <a:t>Serenity -</a:t>
            </a:r>
            <a:r>
              <a:rPr lang="ru-RU" sz="11200" b="1" dirty="0" smtClean="0"/>
              <a:t>спокойствие</a:t>
            </a:r>
            <a:endParaRPr lang="en-US" sz="11200" b="1" dirty="0" smtClean="0"/>
          </a:p>
          <a:p>
            <a:pPr marL="0" indent="273050">
              <a:lnSpc>
                <a:spcPct val="120000"/>
              </a:lnSpc>
              <a:spcBef>
                <a:spcPts val="0"/>
              </a:spcBef>
            </a:pPr>
            <a:endParaRPr lang="en-US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Рисунок 19" descr="40-Awesome-Flower-Vectors-Backgrounds-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26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357158" y="0"/>
            <a:ext cx="8429684" cy="769441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n-US" sz="4400" b="1" dirty="0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lgerian" pitchFamily="82" charset="0"/>
              </a:rPr>
              <a:t>Conditional Sentences </a:t>
            </a:r>
            <a:endParaRPr lang="ru-RU" sz="4400" b="1" dirty="0">
              <a:ln w="1905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  <p:pic>
        <p:nvPicPr>
          <p:cNvPr id="11" name="Picture 5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000000"/>
              </a:clrFrom>
              <a:clrTo>
                <a:srgbClr val="000000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0" y="4429132"/>
            <a:ext cx="2143125" cy="221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4" cstate="print"/>
          <a:srcRect l="21972" t="8789" r="22363" b="10156"/>
          <a:stretch>
            <a:fillRect/>
          </a:stretch>
        </p:blipFill>
        <p:spPr bwMode="auto">
          <a:xfrm>
            <a:off x="2071670" y="694626"/>
            <a:ext cx="6858016" cy="61633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Рисунок 11" descr="40-Awesome-Flower-Vectors-Backgrounds-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26" cy="6858000"/>
          </a:xfrm>
          <a:prstGeom prst="rect">
            <a:avLst/>
          </a:prstGeom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1600" b="1" i="1" dirty="0" smtClean="0"/>
              <a:t/>
            </a:r>
            <a:br>
              <a:rPr lang="en-US" sz="1600" b="1" i="1" dirty="0" smtClean="0"/>
            </a:br>
            <a:r>
              <a:rPr lang="en-US" sz="2000" b="1" i="1" dirty="0" smtClean="0"/>
              <a:t>James: -</a:t>
            </a:r>
            <a:r>
              <a:rPr lang="en-US" sz="2000" i="1" dirty="0" smtClean="0"/>
              <a:t> Good morning Julia!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b="1" i="1" dirty="0" smtClean="0"/>
              <a:t>Julia:</a:t>
            </a:r>
            <a:r>
              <a:rPr lang="en-US" sz="2000" i="1" dirty="0" smtClean="0"/>
              <a:t> - Good morning James!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b="1" i="1" dirty="0" smtClean="0"/>
              <a:t>James:</a:t>
            </a:r>
            <a:r>
              <a:rPr lang="en-US" sz="2000" i="1" dirty="0" smtClean="0"/>
              <a:t>  What are you doing there?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b="1" i="1" dirty="0" smtClean="0"/>
              <a:t>Julia: -</a:t>
            </a:r>
            <a:r>
              <a:rPr lang="en-US" sz="2000" i="1" dirty="0" smtClean="0"/>
              <a:t>He is not very well!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b="1" i="1" dirty="0" smtClean="0"/>
              <a:t>James:</a:t>
            </a:r>
            <a:r>
              <a:rPr lang="en-US" sz="2000" i="1" dirty="0" smtClean="0"/>
              <a:t> - What is matter with you?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b="1" i="1" dirty="0" smtClean="0"/>
              <a:t>Toll:- </a:t>
            </a:r>
            <a:r>
              <a:rPr lang="en-US" sz="2000" i="1" dirty="0" smtClean="0"/>
              <a:t>I don't know . I have a sore throat, headache, I feel awful.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b="1" i="1" dirty="0" smtClean="0"/>
              <a:t>James:</a:t>
            </a:r>
            <a:r>
              <a:rPr lang="en-US" sz="2000" i="1" dirty="0" smtClean="0"/>
              <a:t> - Have you got a temperature?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b="1" i="1" dirty="0" smtClean="0"/>
              <a:t>Toll:  -</a:t>
            </a:r>
            <a:r>
              <a:rPr lang="en-US" sz="2000" i="1" dirty="0" smtClean="0"/>
              <a:t>What?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b="1" i="1" dirty="0" smtClean="0"/>
              <a:t>James:</a:t>
            </a:r>
            <a:r>
              <a:rPr lang="en-US" sz="2000" i="1" dirty="0" smtClean="0"/>
              <a:t> Are you very hot. Do you have a temperature?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b="1" i="1" dirty="0" smtClean="0"/>
              <a:t>Toll:  -</a:t>
            </a:r>
            <a:r>
              <a:rPr lang="en-US" sz="2000" i="1" dirty="0" smtClean="0"/>
              <a:t>Oh, yes!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b="1" i="1" dirty="0" smtClean="0"/>
              <a:t>Julia:</a:t>
            </a:r>
            <a:r>
              <a:rPr lang="en-US" sz="2000" i="1" dirty="0" smtClean="0"/>
              <a:t>  -I think you have flu. You must see a doctor, it is possible.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b="1" i="1" dirty="0" smtClean="0"/>
              <a:t>Toll: -</a:t>
            </a:r>
            <a:r>
              <a:rPr lang="en-US" sz="2000" i="1" dirty="0" smtClean="0"/>
              <a:t>Here, in England? I don’t know.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b="1" i="1" dirty="0" smtClean="0"/>
              <a:t>James:- </a:t>
            </a:r>
            <a:r>
              <a:rPr lang="en-US" sz="2000" i="1" dirty="0" smtClean="0"/>
              <a:t>I think you should back to you hotel and you should call a doctor.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b="1" i="1" dirty="0" smtClean="0"/>
              <a:t>Toll:  -</a:t>
            </a:r>
            <a:r>
              <a:rPr lang="en-US" sz="2000" i="1" dirty="0" smtClean="0"/>
              <a:t>I </a:t>
            </a:r>
            <a:r>
              <a:rPr lang="en-US" sz="2000" i="1" dirty="0" err="1" smtClean="0"/>
              <a:t>ll</a:t>
            </a:r>
            <a:r>
              <a:rPr lang="en-US" sz="2000" i="1" dirty="0" smtClean="0"/>
              <a:t> have to be back Germany tomorrow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b="1" i="1" dirty="0" smtClean="0"/>
              <a:t>Julia:</a:t>
            </a:r>
            <a:r>
              <a:rPr lang="en-US" sz="2000" i="1" dirty="0" smtClean="0"/>
              <a:t> Come. You are ill. I think you ought to stay here for few days. Would you think James?</a:t>
            </a:r>
            <a:r>
              <a:rPr lang="ru-RU" sz="2000" dirty="0" smtClean="0"/>
              <a:t/>
            </a:r>
            <a:br>
              <a:rPr lang="ru-RU" sz="2000" dirty="0" smtClean="0"/>
            </a:br>
            <a:r>
              <a:rPr lang="en-US" sz="2000" b="1" i="1" dirty="0" smtClean="0"/>
              <a:t>James: </a:t>
            </a:r>
            <a:r>
              <a:rPr lang="en-US" sz="2000" i="1" dirty="0" smtClean="0"/>
              <a:t>No Julia. He must do what he wants to do. If I were you, I had go home tomorrow.</a:t>
            </a:r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en-US" sz="5300" b="1" i="1" dirty="0" smtClean="0"/>
              <a:t> </a:t>
            </a:r>
            <a:r>
              <a:rPr lang="ru-RU" sz="5300" dirty="0" smtClean="0"/>
              <a:t/>
            </a:r>
            <a:br>
              <a:rPr lang="ru-RU" sz="5300" dirty="0" smtClean="0"/>
            </a:br>
            <a:r>
              <a:rPr lang="en-US" b="1" i="1" dirty="0" smtClean="0"/>
              <a:t> 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1428728" y="142852"/>
            <a:ext cx="6500858" cy="769441"/>
          </a:xfrm>
          <a:prstGeom prst="rect">
            <a:avLst/>
          </a:prstGeom>
          <a:noFill/>
        </p:spPr>
        <p:txBody>
          <a:bodyPr wrap="square" rtlCol="0">
            <a:prstTxWarp prst="textPlain">
              <a:avLst/>
            </a:prstTxWarp>
            <a:spAutoFit/>
          </a:bodyPr>
          <a:lstStyle/>
          <a:p>
            <a:r>
              <a:rPr lang="en-US" sz="4400" b="1" dirty="0" err="1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lgerian" pitchFamily="82" charset="0"/>
              </a:rPr>
              <a:t>Auding</a:t>
            </a:r>
            <a:r>
              <a:rPr lang="en-US" sz="4400" b="1" dirty="0" smtClean="0">
                <a:ln w="19050">
                  <a:solidFill>
                    <a:schemeClr val="accent3">
                      <a:lumMod val="50000"/>
                    </a:schemeClr>
                  </a:solidFill>
                  <a:prstDash val="solid"/>
                </a:ln>
                <a:solidFill>
                  <a:schemeClr val="accent3"/>
                </a:solidFill>
                <a:effectLst>
                  <a:outerShdw blurRad="50000" dist="50800" dir="7500000" algn="tl">
                    <a:srgbClr val="000000">
                      <a:shade val="5000"/>
                      <a:alpha val="35000"/>
                    </a:srgbClr>
                  </a:outerShdw>
                </a:effectLst>
                <a:latin typeface="Algerian" pitchFamily="82" charset="0"/>
              </a:rPr>
              <a:t>:</a:t>
            </a:r>
            <a:endParaRPr lang="ru-RU" sz="4400" b="1" dirty="0">
              <a:ln w="1905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/>
              </a:solidFill>
              <a:effectLst>
                <a:outerShdw blurRad="50000" dist="50800" dir="7500000" algn="tl">
                  <a:srgbClr val="000000">
                    <a:shade val="5000"/>
                    <a:alpha val="35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Рисунок 8" descr="40-Awesome-Flower-Vectors-Backgrounds-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26" cy="6858000"/>
          </a:xfrm>
          <a:prstGeom prst="rect">
            <a:avLst/>
          </a:prstGeom>
        </p:spPr>
      </p:pic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600200"/>
            <a:ext cx="8401080" cy="5257800"/>
          </a:xfrm>
        </p:spPr>
        <p:txBody>
          <a:bodyPr>
            <a:normAutofit/>
          </a:bodyPr>
          <a:lstStyle/>
          <a:p>
            <a:r>
              <a:rPr lang="en-US" sz="3600" dirty="0" smtClean="0"/>
              <a:t>To be healthy? In the morning I do my morning exercises, have breakfast, clean my teeth/ I eat healthy food: more fruit and vegetables, brown bread, nuts, juice. I don’t eat fast food, and sweets. I go to bed in time. I sleep enough. I get up early. I walk every day. I don’t smoke. I don’t watch TV for much. My hobby is gardening.</a:t>
            </a:r>
            <a:endParaRPr lang="ru-RU" sz="3600" dirty="0" smtClean="0"/>
          </a:p>
          <a:p>
            <a:endParaRPr lang="ru-RU" dirty="0"/>
          </a:p>
        </p:txBody>
      </p:sp>
      <p:sp>
        <p:nvSpPr>
          <p:cNvPr id="5" name="TextBox 4"/>
          <p:cNvSpPr txBox="1"/>
          <p:nvPr/>
        </p:nvSpPr>
        <p:spPr>
          <a:xfrm>
            <a:off x="214282" y="0"/>
            <a:ext cx="864399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5400" b="1" dirty="0" smtClean="0">
                <a:solidFill>
                  <a:schemeClr val="accent3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lgerian" pitchFamily="82" charset="0"/>
              </a:rPr>
              <a:t>What do you do to be healthy?</a:t>
            </a:r>
            <a:endParaRPr lang="ru-RU" sz="5400" b="1" dirty="0">
              <a:ln w="19050">
                <a:solidFill>
                  <a:schemeClr val="accent3">
                    <a:lumMod val="50000"/>
                  </a:schemeClr>
                </a:solidFill>
                <a:prstDash val="solid"/>
              </a:ln>
              <a:solidFill>
                <a:schemeClr val="accent3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wedg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theme/theme1.xml><?xml version="1.0" encoding="utf-8"?>
<a:theme xmlns:a="http://schemas.openxmlformats.org/drawingml/2006/main" name="3778_FAMILY_RELATION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3778_FAMILY_RELATION</Template>
  <TotalTime>282</TotalTime>
  <Words>450</Words>
  <Application>Microsoft Office PowerPoint</Application>
  <PresentationFormat>Экран (4:3)</PresentationFormat>
  <Paragraphs>77</Paragraphs>
  <Slides>11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2" baseType="lpstr">
      <vt:lpstr>3778_FAMILY_RELATION</vt:lpstr>
      <vt:lpstr>“Health”</vt:lpstr>
      <vt:lpstr>Слайд 2</vt:lpstr>
      <vt:lpstr>Слайд 3</vt:lpstr>
      <vt:lpstr>Слайд 4</vt:lpstr>
      <vt:lpstr>Слайд 5</vt:lpstr>
      <vt:lpstr>Psychologically health</vt:lpstr>
      <vt:lpstr>Слайд 7</vt:lpstr>
      <vt:lpstr>                                     James: - Good morning Julia! Julia: - Good morning James! James:  What are you doing there? Julia: -He is not very well! James: - What is matter with you? Toll:- I don't know . I have a sore throat, headache, I feel awful. James: - Have you got a temperature? Toll:  -What? James: Are you very hot. Do you have a temperature? Toll:  -Oh, yes! Julia:  -I think you have flu. You must see a doctor, it is possible. Toll: -Here, in England? I don’t know. James:- I think you should back to you hotel and you should call a doctor. Toll:  -I ll have to be back Germany tomorrow Julia: Come. You are ill. I think you ought to stay here for few days. Would you think James? James: No Julia. He must do what he wants to do. If I were you, I had go home tomorrow.     </vt:lpstr>
      <vt:lpstr>Слайд 9</vt:lpstr>
      <vt:lpstr>Слайд 10</vt:lpstr>
      <vt:lpstr>Слайд 11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Admin</dc:creator>
  <cp:lastModifiedBy>AC</cp:lastModifiedBy>
  <cp:revision>32</cp:revision>
  <dcterms:created xsi:type="dcterms:W3CDTF">2012-02-12T21:19:56Z</dcterms:created>
  <dcterms:modified xsi:type="dcterms:W3CDTF">2020-05-10T11:04:56Z</dcterms:modified>
</cp:coreProperties>
</file>