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70" r:id="rId14"/>
    <p:sldId id="269" r:id="rId15"/>
    <p:sldId id="274" r:id="rId16"/>
    <p:sldId id="273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E1E"/>
    <a:srgbClr val="1B8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1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9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4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6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0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1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4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2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1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4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2276-0153-4938-BCC1-0D67F7E5AE86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D692-AD4E-4510-8D2A-640423D7B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7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БОРЬБА НАРОДОВ ДАГЕСТАНА ПРОТИВ ИРАНСКИХ ЗАВОЕВАТЕЛЕЙ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НАДИР-ШАХ В ДАГЕСТАНЕ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Второй поход (1735 год)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Не подчинив Дагестан не удалось бы покорить Южный Кавказ. Поэтому персам пришлось вернуться. </a:t>
            </a:r>
          </a:p>
          <a:p>
            <a:pPr marL="0" indent="0" algn="ctr">
              <a:buNone/>
            </a:pPr>
            <a:r>
              <a:rPr lang="ru-RU" b="1" dirty="0" smtClean="0"/>
              <a:t>Вторгнувшись в Южный Дагестан , войска сразу стали убивать мирное население, которое не желая покориться врагу сопротивлялось.  </a:t>
            </a:r>
          </a:p>
          <a:p>
            <a:pPr marL="0" indent="0" algn="ctr">
              <a:buNone/>
            </a:pPr>
            <a:r>
              <a:rPr lang="ru-RU" b="1" dirty="0" smtClean="0"/>
              <a:t>Против него к южным землям присоединились  </a:t>
            </a:r>
            <a:r>
              <a:rPr lang="ru-RU" b="1" dirty="0" err="1" smtClean="0"/>
              <a:t>Табасаран</a:t>
            </a:r>
            <a:r>
              <a:rPr lang="ru-RU" b="1" dirty="0" smtClean="0"/>
              <a:t>, </a:t>
            </a:r>
            <a:r>
              <a:rPr lang="ru-RU" b="1" dirty="0" err="1" smtClean="0"/>
              <a:t>Кайтаг</a:t>
            </a:r>
            <a:r>
              <a:rPr lang="ru-RU" b="1" dirty="0" smtClean="0"/>
              <a:t>, </a:t>
            </a:r>
            <a:r>
              <a:rPr lang="ru-RU" b="1" dirty="0" err="1" smtClean="0"/>
              <a:t>Акушинские</a:t>
            </a:r>
            <a:r>
              <a:rPr lang="ru-RU" b="1" dirty="0" smtClean="0"/>
              <a:t> союзы, </a:t>
            </a:r>
            <a:r>
              <a:rPr lang="ru-RU" b="1" dirty="0" err="1" smtClean="0"/>
              <a:t>Казикумух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3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Надир занял с. </a:t>
            </a:r>
            <a:r>
              <a:rPr lang="ru-RU" dirty="0" err="1" smtClean="0"/>
              <a:t>Маджалис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1484784"/>
            <a:ext cx="5328593" cy="5082527"/>
          </a:xfrm>
        </p:spPr>
      </p:pic>
      <p:sp>
        <p:nvSpPr>
          <p:cNvPr id="5" name="TextBox 4"/>
          <p:cNvSpPr txBox="1"/>
          <p:nvPr/>
        </p:nvSpPr>
        <p:spPr>
          <a:xfrm>
            <a:off x="107504" y="764704"/>
            <a:ext cx="37444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он продвинулся через Губден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Дженгутай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оттуда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Казикумух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длительного сопротивления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Казикумух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занят,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уцмий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признал поражение,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абасаран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выдал заложников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Надир-шах после этих успехов объявил себя персидским шахом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брата Ибрагим-хана он назначил правителем Грузии, Армении, Азербайджана и Дагестана.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21AE1E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Дагестанцы не прекращали борьбу против иранских захватчиков. В 1737 году восстали </a:t>
            </a:r>
            <a:r>
              <a:rPr lang="ru-RU" dirty="0" err="1" smtClean="0"/>
              <a:t>джаро-белоканцы</a:t>
            </a:r>
            <a:r>
              <a:rPr lang="ru-RU" dirty="0" smtClean="0"/>
              <a:t>, их усмирил брат </a:t>
            </a:r>
            <a:r>
              <a:rPr lang="ru-RU" dirty="0" err="1" smtClean="0"/>
              <a:t>Нидар</a:t>
            </a:r>
            <a:r>
              <a:rPr lang="ru-RU" dirty="0" smtClean="0"/>
              <a:t>-шаха Ибрагим. В 1738 году повторилось. Ибрагим отправил против них 32 тысячи персов. На помощь </a:t>
            </a:r>
            <a:r>
              <a:rPr lang="ru-RU" dirty="0" err="1" smtClean="0"/>
              <a:t>джарцам</a:t>
            </a:r>
            <a:r>
              <a:rPr lang="ru-RU" dirty="0" smtClean="0"/>
              <a:t> прибыло 20 </a:t>
            </a:r>
            <a:r>
              <a:rPr lang="ru-RU" dirty="0" err="1" smtClean="0"/>
              <a:t>тыс</a:t>
            </a:r>
            <a:r>
              <a:rPr lang="ru-RU" dirty="0" smtClean="0"/>
              <a:t> горцев. В сражении </a:t>
            </a:r>
            <a:r>
              <a:rPr lang="ru-RU" b="1" u="sng" dirty="0" smtClean="0"/>
              <a:t>у села </a:t>
            </a:r>
            <a:r>
              <a:rPr lang="ru-RU" b="1" u="sng" dirty="0" err="1" smtClean="0"/>
              <a:t>Джаника</a:t>
            </a:r>
            <a:r>
              <a:rPr lang="ru-RU" b="1" u="sng" dirty="0" smtClean="0"/>
              <a:t> Ибрагим-хан был убит, а его войско разгромлено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smtClean="0"/>
              <a:t>Летом 1739 года, пользуясь отсутствием Надир-шаха, горцы вновь восстали.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6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" y="188640"/>
            <a:ext cx="9000899" cy="6514401"/>
          </a:xfrm>
        </p:spPr>
      </p:pic>
    </p:spTree>
    <p:extLst>
      <p:ext uri="{BB962C8B-B14F-4D97-AF65-F5344CB8AC3E}">
        <p14:creationId xmlns:p14="http://schemas.microsoft.com/office/powerpoint/2010/main" val="8589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Надир-шаха в 1741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Для усмирения и мести за брата Надир-шах направил против горцев 100тысяяное войско. </a:t>
            </a:r>
          </a:p>
          <a:p>
            <a:pPr marL="0" indent="0">
              <a:buNone/>
            </a:pPr>
            <a:r>
              <a:rPr lang="ru-RU" dirty="0" smtClean="0"/>
              <a:t>Поход был направлен также против влияния России. </a:t>
            </a:r>
          </a:p>
          <a:p>
            <a:pPr marL="0" indent="0">
              <a:buNone/>
            </a:pPr>
            <a:r>
              <a:rPr lang="ru-RU" dirty="0" smtClean="0"/>
              <a:t>Дагестанцы просили помощи России через Кизляр. </a:t>
            </a:r>
            <a:br>
              <a:rPr lang="ru-RU" dirty="0" smtClean="0"/>
            </a:br>
            <a:r>
              <a:rPr lang="ru-RU" dirty="0" smtClean="0"/>
              <a:t>Россия не могла оказать открытую помощь, опасаясь осложнений в международных отношениях. Но правительство дало понять, что в любой момент примет в подданство дагестанские земли.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Тактика трехстороннего нападения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 захвата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Кайтага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двинулась на Мехтулинское ханство, оттуда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Аймакинскому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ущелью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главе с самим шахом – с юго-восточного Дагестана на Кумух, далее в Аварию.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группа – вспомогательная.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южонго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548680"/>
            <a:ext cx="504056" cy="50405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-</a:t>
            </a:r>
            <a:endParaRPr lang="ru-RU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9"/>
          <a:stretch/>
        </p:blipFill>
        <p:spPr>
          <a:xfrm>
            <a:off x="467544" y="188640"/>
            <a:ext cx="7884368" cy="6459647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300192" y="3717032"/>
            <a:ext cx="72008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716016" y="3573016"/>
            <a:ext cx="1512168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644008" y="3861048"/>
            <a:ext cx="1296144" cy="208823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526733" y="3501008"/>
            <a:ext cx="144016" cy="36004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860032" y="3789040"/>
            <a:ext cx="1440160" cy="108012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5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Андалал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Накануне битвы с Надир-шахом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3" y="1556792"/>
            <a:ext cx="9001491" cy="5037258"/>
          </a:xfrm>
        </p:spPr>
      </p:pic>
    </p:spTree>
    <p:extLst>
      <p:ext uri="{BB962C8B-B14F-4D97-AF65-F5344CB8AC3E}">
        <p14:creationId xmlns:p14="http://schemas.microsoft.com/office/powerpoint/2010/main" val="35367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936104"/>
          </a:xfrm>
          <a:solidFill>
            <a:schemeClr val="lt1">
              <a:alpha val="5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Андалальское</a:t>
            </a:r>
            <a:r>
              <a:rPr lang="ru-RU" b="1" dirty="0" smtClean="0"/>
              <a:t> сражение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19641"/>
            <a:ext cx="8229600" cy="4525963"/>
          </a:xfrm>
          <a:solidFill>
            <a:schemeClr val="lt1">
              <a:alpha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Иранские войска одновременно напали на </a:t>
            </a:r>
            <a:r>
              <a:rPr lang="ru-RU" dirty="0" err="1" smtClean="0"/>
              <a:t>Мегеб</a:t>
            </a:r>
            <a:r>
              <a:rPr lang="ru-RU" dirty="0" smtClean="0"/>
              <a:t>, </a:t>
            </a:r>
            <a:r>
              <a:rPr lang="ru-RU" dirty="0" err="1"/>
              <a:t>У</a:t>
            </a:r>
            <a:r>
              <a:rPr lang="ru-RU" dirty="0" err="1" smtClean="0"/>
              <a:t>ллучар</a:t>
            </a:r>
            <a:r>
              <a:rPr lang="ru-RU" dirty="0" smtClean="0"/>
              <a:t>, </a:t>
            </a:r>
            <a:r>
              <a:rPr lang="ru-RU" dirty="0" err="1" smtClean="0"/>
              <a:t>Обох</a:t>
            </a:r>
            <a:r>
              <a:rPr lang="ru-RU" dirty="0" smtClean="0"/>
              <a:t>, Чох и другие. </a:t>
            </a:r>
          </a:p>
          <a:p>
            <a:pPr marL="0" indent="0">
              <a:buNone/>
            </a:pPr>
            <a:r>
              <a:rPr lang="ru-RU" dirty="0" smtClean="0"/>
              <a:t>Бои шли несколько суток. </a:t>
            </a:r>
          </a:p>
          <a:p>
            <a:pPr marL="0" indent="0">
              <a:buNone/>
            </a:pPr>
            <a:r>
              <a:rPr lang="ru-RU" dirty="0" smtClean="0"/>
              <a:t>Шах пытался подарками и обещаниями привлечь на свою сторону дагестанских владетелей. Только </a:t>
            </a:r>
            <a:r>
              <a:rPr lang="ru-RU" dirty="0" err="1" smtClean="0"/>
              <a:t>Сурхай</a:t>
            </a:r>
            <a:r>
              <a:rPr lang="ru-RU" dirty="0" smtClean="0"/>
              <a:t>-хан изъявил ему покорность. Однако сыновья его сражались и проявили героизм.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6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Казалось, что поражение горцев неизбежно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подошло подкрепление горцев, среди которых было много переодетых в мужскую одежду женщин.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Шахские войска дрогнули. А затем обратились в бегство.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 чуть не попал в плен.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войска у него осталось 27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ысяч человек.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Дербента его войска разбили лагерь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«Иран-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1732 год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6371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Рештский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 – Россия отдает Персии земли вдоль Каспия до устья р. Куры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Персия стала требовать также Баку и Дербент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отошла за Сулак – на север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Чолак-Сурхай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Казикумухский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турецким вассалом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30е годы правителем Ирана становится Надир-шах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661867"/>
          </a:xfrm>
          <a:gradFill>
            <a:gsLst>
              <a:gs pos="0">
                <a:schemeClr val="accent3">
                  <a:tint val="50000"/>
                  <a:satMod val="300000"/>
                  <a:alpha val="40000"/>
                </a:schemeClr>
              </a:gs>
              <a:gs pos="35000">
                <a:schemeClr val="accent3">
                  <a:tint val="37000"/>
                  <a:satMod val="300000"/>
                  <a:lumMod val="98000"/>
                  <a:alpha val="64000"/>
                </a:schemeClr>
              </a:gs>
              <a:gs pos="100000">
                <a:schemeClr val="accent3">
                  <a:tint val="15000"/>
                  <a:satMod val="350000"/>
                  <a:alpha val="58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/>
              <a:t>Он сразу начинает завоевательную политику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 это время: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Османская империя переживает кризис </a:t>
            </a:r>
          </a:p>
          <a:p>
            <a:pPr marL="0" indent="0">
              <a:buNone/>
            </a:pPr>
            <a:r>
              <a:rPr lang="ru-RU" b="1" dirty="0" smtClean="0"/>
              <a:t>В России – дворцовые перевороты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5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atMod val="300000"/>
                <a:alpha val="40000"/>
              </a:schemeClr>
            </a:gs>
            <a:gs pos="35000">
              <a:schemeClr val="accent3">
                <a:tint val="37000"/>
                <a:satMod val="300000"/>
                <a:lumMod val="98000"/>
                <a:alpha val="64000"/>
              </a:schemeClr>
            </a:gs>
            <a:gs pos="100000">
              <a:schemeClr val="accent3">
                <a:tint val="15000"/>
                <a:satMod val="350000"/>
                <a:alpha val="58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Турецко-персидская война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1732 году был заключен Багдадский мирный договор. 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Турция обязалась передать Ширван (северный Азербайджан) Ирану.  Однако правитель Ширвана отказался выполнять требование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Надир-шах выступил 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войском против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Сурхай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-хана (1734 год)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1734 год – сожжение Шемахи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898935"/>
          </a:xfrm>
        </p:spPr>
      </p:pic>
    </p:spTree>
    <p:extLst>
      <p:ext uri="{BB962C8B-B14F-4D97-AF65-F5344CB8AC3E}">
        <p14:creationId xmlns:p14="http://schemas.microsoft.com/office/powerpoint/2010/main" val="36551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Сурхай</a:t>
            </a:r>
            <a:r>
              <a:rPr lang="ru-RU" dirty="0" smtClean="0"/>
              <a:t>-хан отступил в горы Дагестана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168352"/>
          </a:xfrm>
          <a:gradFill>
            <a:gsLst>
              <a:gs pos="0">
                <a:schemeClr val="accent6">
                  <a:tint val="50000"/>
                  <a:satMod val="300000"/>
                  <a:alpha val="69000"/>
                </a:schemeClr>
              </a:gs>
              <a:gs pos="90315">
                <a:srgbClr val="FFE7D4"/>
              </a:gs>
              <a:gs pos="35000">
                <a:schemeClr val="accent6">
                  <a:tint val="37000"/>
                  <a:satMod val="300000"/>
                  <a:alpha val="53000"/>
                </a:schemeClr>
              </a:gs>
              <a:gs pos="100000">
                <a:schemeClr val="accent6">
                  <a:tint val="15000"/>
                  <a:satMod val="350000"/>
                  <a:alpha val="73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Надир-шах последовал за ним. Сжигая на своем пути селения и убивая мирное население. </a:t>
            </a:r>
          </a:p>
          <a:p>
            <a:pPr marL="0" indent="0">
              <a:buNone/>
            </a:pPr>
            <a:r>
              <a:rPr lang="ru-RU" sz="3600" b="1" dirty="0" smtClean="0"/>
              <a:t>Разрушены были Чирах, </a:t>
            </a:r>
            <a:r>
              <a:rPr lang="ru-RU" sz="3600" b="1" dirty="0" err="1" smtClean="0"/>
              <a:t>Хосрех</a:t>
            </a:r>
            <a:r>
              <a:rPr lang="ru-RU" sz="3600" b="1" dirty="0" smtClean="0"/>
              <a:t>, Кули, Кая и другие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4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tint val="50000"/>
                <a:satMod val="300000"/>
                <a:alpha val="69000"/>
              </a:schemeClr>
            </a:gs>
            <a:gs pos="90315">
              <a:srgbClr val="FFE7D4"/>
            </a:gs>
            <a:gs pos="35000">
              <a:schemeClr val="accent6">
                <a:tint val="37000"/>
                <a:satMod val="300000"/>
                <a:alpha val="53000"/>
              </a:schemeClr>
            </a:gs>
            <a:gs pos="100000">
              <a:schemeClr val="accent6">
                <a:tint val="15000"/>
                <a:satMod val="350000"/>
                <a:alpha val="7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Кумуха войска столкнулись с отрядами горцев во главе 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Сурхаем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589640" cy="4453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Надир-шаху удалось занять Кумух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Сурхай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-хан бежал с семьей в Аварию. Многие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кумухцы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последовали туда же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Надир-шах  не стал идти в Аварию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На обратном пути Надир-шах разрушил несколько даргинских селений, рассеял отряды </a:t>
            </a:r>
            <a:r>
              <a:rPr lang="ru-RU" sz="4000" b="1" dirty="0" err="1" smtClean="0"/>
              <a:t>акушинского</a:t>
            </a:r>
            <a:r>
              <a:rPr lang="ru-RU" sz="4000" b="1" dirty="0" smtClean="0"/>
              <a:t> кадия, заставил табасаранцев и </a:t>
            </a:r>
            <a:r>
              <a:rPr lang="ru-RU" sz="4000" b="1" dirty="0" err="1" smtClean="0"/>
              <a:t>докузпаринцев</a:t>
            </a:r>
            <a:r>
              <a:rPr lang="ru-RU" sz="4000" b="1" dirty="0" smtClean="0"/>
              <a:t> выдать заложников.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792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43852" cy="597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56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559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БОРЬБА НАРОДОВ ДАГЕСТАНА ПРОТИВ ИРАНСКИХ ЗАВОЕВАТЕЛЕЙ </vt:lpstr>
      <vt:lpstr>1732 год </vt:lpstr>
      <vt:lpstr>В 30е годы правителем Ирана становится Надир-шах</vt:lpstr>
      <vt:lpstr>Турецко-персидская война </vt:lpstr>
      <vt:lpstr>1734 год – сожжение Шемахи </vt:lpstr>
      <vt:lpstr>Сурхай-хан отступил в горы Дагестана</vt:lpstr>
      <vt:lpstr>Вблизи Кумуха войска столкнулись с отрядами горцев во главе с Сурхаем </vt:lpstr>
      <vt:lpstr>Презентация PowerPoint</vt:lpstr>
      <vt:lpstr>Презентация PowerPoint</vt:lpstr>
      <vt:lpstr>Второй поход (1735 год)</vt:lpstr>
      <vt:lpstr>Надир занял с. Маджалис </vt:lpstr>
      <vt:lpstr>Презентация PowerPoint</vt:lpstr>
      <vt:lpstr>Презентация PowerPoint</vt:lpstr>
      <vt:lpstr>Поход Надир-шаха в 1741 году</vt:lpstr>
      <vt:lpstr>Тактика трехстороннего нападения </vt:lpstr>
      <vt:lpstr>-</vt:lpstr>
      <vt:lpstr>Андалал. Накануне битвы с Надир-шахом </vt:lpstr>
      <vt:lpstr>Андалальское сражение </vt:lpstr>
      <vt:lpstr>Казалось, что поражение горцев неизбежно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НАРОДОВ ДАГЕСТАНА ПРОТИВ ИРАНСКИХ ЗАВОЕВАТЕЛЕЙ</dc:title>
  <dc:creator>www</dc:creator>
  <cp:lastModifiedBy>Амин</cp:lastModifiedBy>
  <cp:revision>40</cp:revision>
  <dcterms:created xsi:type="dcterms:W3CDTF">2018-04-03T16:58:10Z</dcterms:created>
  <dcterms:modified xsi:type="dcterms:W3CDTF">2020-05-17T12:45:27Z</dcterms:modified>
</cp:coreProperties>
</file>