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7" r:id="rId2"/>
    <p:sldId id="288" r:id="rId3"/>
    <p:sldId id="289" r:id="rId4"/>
    <p:sldId id="290" r:id="rId5"/>
    <p:sldId id="291" r:id="rId6"/>
    <p:sldId id="292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293" r:id="rId16"/>
    <p:sldId id="308" r:id="rId17"/>
    <p:sldId id="282" r:id="rId18"/>
    <p:sldId id="294" r:id="rId19"/>
    <p:sldId id="295" r:id="rId20"/>
    <p:sldId id="296" r:id="rId21"/>
    <p:sldId id="298" r:id="rId22"/>
    <p:sldId id="297" r:id="rId23"/>
    <p:sldId id="299" r:id="rId24"/>
    <p:sldId id="310" r:id="rId25"/>
    <p:sldId id="311" r:id="rId26"/>
    <p:sldId id="31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000099"/>
    <a:srgbClr val="0000CC"/>
    <a:srgbClr val="FF0000"/>
    <a:srgbClr val="CCFFCC"/>
    <a:srgbClr val="FF00FF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970" autoAdjust="0"/>
    <p:restoredTop sz="94660"/>
  </p:normalViewPr>
  <p:slideViewPr>
    <p:cSldViewPr>
      <p:cViewPr varScale="1">
        <p:scale>
          <a:sx n="65" d="100"/>
          <a:sy n="65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3FD41-A44B-4235-950B-F514653E0032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CEDD9-6617-419C-8E9B-A69F2F7C3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60C4F-81E1-4CE2-B405-3E296ED27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D012-1E9B-4402-9E88-10B78CD7D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234F3-4020-421C-93DF-21D3ADC01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060F-280D-4685-9B1C-06F41B6A7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ACF8E-C430-436E-877E-17B1317C5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8A149-A8CB-4F7C-AEE7-8A71580CD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16C07-5E57-4BC1-8851-DB7159EB2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F4DE9-CA3A-4714-8AB4-FBA252F3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58EC8-8804-49B7-8979-9DEF40FBA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70BAE-FB5B-42AF-BDCF-2E16833F9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E90BE-766D-4AEC-ADAE-723B02413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56C0-2A8C-4E63-AB28-5AC22ED22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28ED4-5E89-4E25-B42E-EE72DF404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CC3826B-56AF-4BE3-92AF-048041109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ea typeface="Adobe Kaiti Std R" pitchFamily="18" charset="-128"/>
                <a:cs typeface="AngsanaUPC" pitchFamily="18" charset="-34"/>
              </a:rPr>
              <a:t>              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ea typeface="Adobe Kaiti Std R" pitchFamily="18" charset="-128"/>
              <a:cs typeface="AngsanaUPC" pitchFamily="18" charset="-34"/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ea typeface="Adobe Kaiti Std R" pitchFamily="18" charset="-128"/>
                <a:cs typeface="AngsanaUPC" pitchFamily="18" charset="-34"/>
              </a:rPr>
              <a:t>               Путешествие в страну </a:t>
            </a:r>
          </a:p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  <a:ea typeface="Adobe Kaiti Std R" pitchFamily="18" charset="-128"/>
                <a:cs typeface="AngsanaUPC" pitchFamily="18" charset="-34"/>
              </a:rPr>
              <a:t>    «Лексика и Фразеология»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ea typeface="Adobe Kaiti Std R" pitchFamily="18" charset="-128"/>
                <a:cs typeface="AngsanaUPC" pitchFamily="18" charset="-34"/>
              </a:rPr>
              <a:t>                             6 класс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8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 b="-941"/>
          <a:stretch>
            <a:fillRect/>
          </a:stretch>
        </p:blipFill>
        <p:spPr>
          <a:xfrm>
            <a:off x="1187624" y="1268760"/>
            <a:ext cx="6336704" cy="4465364"/>
          </a:xfr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827584" y="260648"/>
            <a:ext cx="4659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Как курица лапой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877272"/>
            <a:ext cx="4733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660033"/>
                </a:solidFill>
              </a:rPr>
              <a:t>писать неразборчиво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5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 b="-1665"/>
          <a:stretch>
            <a:fillRect/>
          </a:stretch>
        </p:blipFill>
        <p:spPr>
          <a:xfrm>
            <a:off x="971600" y="1400750"/>
            <a:ext cx="7128792" cy="3852478"/>
          </a:xfr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1691680" y="332656"/>
            <a:ext cx="5594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Лить крокодиловы слёзы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55892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660033"/>
                </a:solidFill>
              </a:rPr>
              <a:t>притворно, неискренне жаловаться</a:t>
            </a:r>
            <a:endParaRPr lang="ru-RU" sz="2800" b="1" i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19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83568" y="1124745"/>
            <a:ext cx="6984776" cy="4176464"/>
          </a:xfr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1187624" y="332656"/>
            <a:ext cx="3935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Считать ворон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6612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chemeClr val="accent2"/>
                </a:solidFill>
              </a:rPr>
              <a:t>бездельничать, глядеть по сторонам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11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71600" y="1388226"/>
            <a:ext cx="6038107" cy="4201014"/>
          </a:xfr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1619672" y="332656"/>
            <a:ext cx="5838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Вставлять палки в колёса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5805264"/>
            <a:ext cx="5819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2"/>
                </a:solidFill>
              </a:rPr>
              <a:t>мешать в каком-либо деле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18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59632" y="1124744"/>
            <a:ext cx="5913467" cy="4288191"/>
          </a:xfr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1835696" y="332656"/>
            <a:ext cx="3989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Сесть в галошу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589240"/>
            <a:ext cx="6369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accent2"/>
                </a:solidFill>
              </a:rPr>
              <a:t>оказаться в неловком положении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Desktop\4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908720"/>
            <a:ext cx="4536504" cy="30874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260648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Boyarsky" pitchFamily="33" charset="0"/>
              </a:rPr>
              <a:t>Музей Древнего быта</a:t>
            </a:r>
            <a:endParaRPr lang="ru-RU" sz="3200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22108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 нее прекрасные очи. Ланиты как персик. С её уст не сходит улыбка . Выя у нее как у лебедя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Desktop\4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908720"/>
            <a:ext cx="4536504" cy="30874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260648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Boyarsky" pitchFamily="33" charset="0"/>
              </a:rPr>
              <a:t>Музей Древнего быта</a:t>
            </a:r>
            <a:endParaRPr lang="ru-RU" sz="3200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22108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 нее прекрасные </a:t>
            </a:r>
            <a:r>
              <a:rPr lang="ru-RU" sz="3200" dirty="0" smtClean="0">
                <a:solidFill>
                  <a:srgbClr val="FF0000"/>
                </a:solidFill>
              </a:rPr>
              <a:t>глаза</a:t>
            </a:r>
            <a:r>
              <a:rPr lang="ru-RU" sz="3200" dirty="0" smtClean="0"/>
              <a:t>. </a:t>
            </a:r>
            <a:r>
              <a:rPr lang="ru-RU" sz="3200" dirty="0" smtClean="0">
                <a:solidFill>
                  <a:srgbClr val="FF0000"/>
                </a:solidFill>
              </a:rPr>
              <a:t>Щеки</a:t>
            </a:r>
            <a:r>
              <a:rPr lang="ru-RU" sz="3200" dirty="0" smtClean="0"/>
              <a:t> как персик. С её </a:t>
            </a:r>
            <a:r>
              <a:rPr lang="ru-RU" sz="3200" dirty="0" smtClean="0">
                <a:solidFill>
                  <a:srgbClr val="FF0000"/>
                </a:solidFill>
              </a:rPr>
              <a:t>губ</a:t>
            </a:r>
            <a:r>
              <a:rPr lang="ru-RU" sz="3200" dirty="0" smtClean="0"/>
              <a:t> не сходит улыбка . </a:t>
            </a:r>
            <a:r>
              <a:rPr lang="ru-RU" sz="3200" dirty="0" smtClean="0">
                <a:solidFill>
                  <a:srgbClr val="FF0000"/>
                </a:solidFill>
              </a:rPr>
              <a:t>Шея</a:t>
            </a:r>
            <a:r>
              <a:rPr lang="ru-RU" sz="3200" dirty="0" smtClean="0"/>
              <a:t> у нее как у лебедя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16113"/>
            <a:ext cx="91440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547813" y="354013"/>
            <a:ext cx="4476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u="sng">
                <a:solidFill>
                  <a:srgbClr val="FF0000"/>
                </a:solidFill>
              </a:rPr>
              <a:t>Игра «Соколиный глаз»</a:t>
            </a: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0" y="1196975"/>
            <a:ext cx="7296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i="1">
                <a:solidFill>
                  <a:srgbClr val="0000CC"/>
                </a:solidFill>
              </a:rPr>
              <a:t>Кто найдет в тексте больше устаревших слов?</a:t>
            </a:r>
          </a:p>
        </p:txBody>
      </p:sp>
      <p:pic>
        <p:nvPicPr>
          <p:cNvPr id="53257" name="Picture 9" descr="PE00014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92950" y="333375"/>
            <a:ext cx="1814513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1908175" y="2649538"/>
            <a:ext cx="5472113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30000"/>
              </a:lnSpc>
            </a:pPr>
            <a:r>
              <a:rPr lang="ru-RU" sz="2200" b="1">
                <a:solidFill>
                  <a:srgbClr val="0000CC"/>
                </a:solidFill>
              </a:rPr>
              <a:t>Снился Святославу смутный сон. </a:t>
            </a:r>
          </a:p>
          <a:p>
            <a:pPr>
              <a:lnSpc>
                <a:spcPct val="230000"/>
              </a:lnSpc>
            </a:pPr>
            <a:r>
              <a:rPr lang="ru-RU" sz="2200" b="1">
                <a:solidFill>
                  <a:srgbClr val="0000CC"/>
                </a:solidFill>
              </a:rPr>
              <a:t>В стольном граде в тереме высоком. </a:t>
            </a:r>
          </a:p>
          <a:p>
            <a:pPr>
              <a:lnSpc>
                <a:spcPct val="230000"/>
              </a:lnSpc>
            </a:pPr>
            <a:r>
              <a:rPr lang="ru-RU" sz="2200" b="1">
                <a:solidFill>
                  <a:srgbClr val="0000CC"/>
                </a:solidFill>
              </a:rPr>
              <a:t>И, собрав бояр, поведал он, </a:t>
            </a:r>
          </a:p>
          <a:p>
            <a:pPr>
              <a:lnSpc>
                <a:spcPct val="230000"/>
              </a:lnSpc>
            </a:pPr>
            <a:r>
              <a:rPr lang="ru-RU" sz="2200" b="1">
                <a:solidFill>
                  <a:srgbClr val="0000CC"/>
                </a:solidFill>
              </a:rPr>
              <a:t>Что узрел во мраке вещим оком.</a:t>
            </a:r>
          </a:p>
          <a:p>
            <a:pPr>
              <a:lnSpc>
                <a:spcPct val="230000"/>
              </a:lnSpc>
            </a:pPr>
            <a:endParaRPr lang="ru-RU" sz="2200">
              <a:solidFill>
                <a:srgbClr val="0000CC"/>
              </a:solidFill>
            </a:endParaRPr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2124075" y="4149725"/>
            <a:ext cx="23764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771775" y="3573463"/>
            <a:ext cx="127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FF0000"/>
                </a:solidFill>
              </a:rPr>
              <a:t>(столица)</a:t>
            </a: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3419475" y="4941888"/>
            <a:ext cx="792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4787900" y="5734050"/>
            <a:ext cx="936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5940425" y="5734050"/>
            <a:ext cx="6492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2555875" y="5734050"/>
            <a:ext cx="86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2411413" y="4292600"/>
            <a:ext cx="3368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FF0000"/>
                </a:solidFill>
              </a:rPr>
              <a:t>(</a:t>
            </a:r>
            <a:r>
              <a:rPr lang="ru-RU" sz="1800" b="1">
                <a:solidFill>
                  <a:srgbClr val="FF0000"/>
                </a:solidFill>
              </a:rPr>
              <a:t>крупные землевладельцы)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2411413" y="5013325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FF0000"/>
                </a:solidFill>
              </a:rPr>
              <a:t>(увидел)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4356100" y="5013325"/>
            <a:ext cx="1817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FF0000"/>
                </a:solidFill>
              </a:rPr>
              <a:t>(пророческий)</a:t>
            </a: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6084888" y="5013325"/>
            <a:ext cx="81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FF0000"/>
                </a:solidFill>
              </a:rPr>
              <a:t>(глаз)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  <p:bldP spid="53256" grpId="0"/>
      <p:bldP spid="53258" grpId="0"/>
      <p:bldP spid="53259" grpId="0" animBg="1"/>
      <p:bldP spid="53260" grpId="0"/>
      <p:bldP spid="53261" grpId="0" animBg="1"/>
      <p:bldP spid="53262" grpId="0" animBg="1"/>
      <p:bldP spid="53263" grpId="0" animBg="1"/>
      <p:bldP spid="53264" grpId="0" animBg="1"/>
      <p:bldP spid="53265" grpId="0"/>
      <p:bldP spid="53266" grpId="0"/>
      <p:bldP spid="53267" grpId="0"/>
      <p:bldP spid="532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Desktop\5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24744"/>
            <a:ext cx="3600400" cy="26691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Boyarsky" pitchFamily="33" charset="0"/>
              </a:rPr>
              <a:t>Лес Профессионализмов</a:t>
            </a:r>
            <a:endParaRPr lang="ru-RU" sz="3600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1124744"/>
            <a:ext cx="50405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Опера, артиллерия, микстура, квадрат, император, аккумулятор, адвокат, кларнет, снаряд, бронхит, уравнение, крестьяне, карбюратор, прокурор, романс, десант, ингаляция, умножить, воевода, </a:t>
            </a:r>
            <a:r>
              <a:rPr lang="ru-RU" dirty="0" err="1" smtClean="0"/>
              <a:t>шиномонтаж</a:t>
            </a:r>
            <a:r>
              <a:rPr lang="ru-RU" dirty="0" smtClean="0"/>
              <a:t>, судья, скрипка, патрон, прививка, равенство, феодализм, бампер, свидетель,</a:t>
            </a:r>
            <a:endParaRPr lang="ru-RU" dirty="0"/>
          </a:p>
          <a:p>
            <a:r>
              <a:rPr lang="ru-RU" dirty="0"/>
              <a:t>н</a:t>
            </a:r>
            <a:r>
              <a:rPr lang="ru-RU" dirty="0" smtClean="0"/>
              <a:t>ота, батальон, фурункул, окружность, реформа, тормоз, обжалование.</a:t>
            </a:r>
            <a:endParaRPr lang="ru-RU" dirty="0"/>
          </a:p>
          <a:p>
            <a:endParaRPr lang="ru-RU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83568" y="4869160"/>
            <a:ext cx="68407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Музыканты, военные, врачи, математики, историки, шофёры, юристы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Desktop\6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980728"/>
            <a:ext cx="4176464" cy="30081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260648"/>
            <a:ext cx="566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Boyarsky" pitchFamily="33" charset="0"/>
              </a:rPr>
              <a:t>Парк Диалектизмов</a:t>
            </a:r>
            <a:endParaRPr lang="ru-RU" sz="3600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716016" y="1124744"/>
            <a:ext cx="396044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Сходи, внучек, в ригу, принеси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мялицу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Хорошо, бабушка. А бердо, ты баяла, прихватить?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Прихвати,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дроля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Да еще в сенях молока кринку.  Пряженцев я напекла да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каравайцев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Полудневать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будем.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Я мигом, бабушка.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79512" y="4035261"/>
            <a:ext cx="65162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Рига - сарай для сушки снопов и молотьбы.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Мялица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мялка, снаряд, которым мнут лен.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Баять – говорить.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Бердо - принадлежность ткацкого стана.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Дроля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дорогой, милый.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Кринка - молочный горшок, узковатый и высокий.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Пряженец - лепешка, оладья на масле; блин.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Каравайцы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пшеничные блины.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Полудневать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обедать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051720" y="274638"/>
            <a:ext cx="6635080" cy="5851525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          МУЖЕСТВО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Мы знаем, что ныне лежит на весах </a:t>
            </a:r>
          </a:p>
          <a:p>
            <a:pPr>
              <a:buNone/>
            </a:pPr>
            <a:r>
              <a:rPr lang="ru-RU" sz="1800" dirty="0" smtClean="0"/>
              <a:t>И что совершается ныне. </a:t>
            </a:r>
          </a:p>
          <a:p>
            <a:pPr>
              <a:buNone/>
            </a:pPr>
            <a:r>
              <a:rPr lang="ru-RU" sz="1800" dirty="0" smtClean="0"/>
              <a:t>Час мужества пробил на наших часах, </a:t>
            </a:r>
          </a:p>
          <a:p>
            <a:pPr>
              <a:buNone/>
            </a:pPr>
            <a:r>
              <a:rPr lang="ru-RU" sz="1800" dirty="0" smtClean="0"/>
              <a:t>И мужество нас не покинет.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Не страшно под пулями мертвыми лечь, </a:t>
            </a:r>
          </a:p>
          <a:p>
            <a:pPr>
              <a:buNone/>
            </a:pPr>
            <a:r>
              <a:rPr lang="ru-RU" sz="1800" dirty="0" smtClean="0"/>
              <a:t>Не горько остаться без крова, </a:t>
            </a:r>
          </a:p>
          <a:p>
            <a:pPr>
              <a:buNone/>
            </a:pPr>
            <a:r>
              <a:rPr lang="ru-RU" sz="1800" dirty="0" smtClean="0"/>
              <a:t>И мы сохраним тебя, русская речь, </a:t>
            </a:r>
          </a:p>
          <a:p>
            <a:pPr>
              <a:buNone/>
            </a:pPr>
            <a:r>
              <a:rPr lang="ru-RU" sz="1800" dirty="0" smtClean="0"/>
              <a:t>Великое русское слово.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Свободным и чистым тебя пронесем, </a:t>
            </a:r>
          </a:p>
          <a:p>
            <a:pPr>
              <a:buNone/>
            </a:pPr>
            <a:r>
              <a:rPr lang="ru-RU" sz="1800" dirty="0" smtClean="0"/>
              <a:t>И внукам дадим, и от плена спасем </a:t>
            </a:r>
          </a:p>
          <a:p>
            <a:pPr>
              <a:buNone/>
            </a:pPr>
            <a:r>
              <a:rPr lang="ru-RU" sz="1800" dirty="0" smtClean="0"/>
              <a:t>Навеки!                   </a:t>
            </a:r>
          </a:p>
          <a:p>
            <a:pPr>
              <a:buNone/>
            </a:pPr>
            <a:r>
              <a:rPr lang="ru-RU" sz="1800" dirty="0" smtClean="0"/>
              <a:t>                                             Анна Ахматова 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Desktop\7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052736"/>
            <a:ext cx="4320778" cy="27362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188640"/>
            <a:ext cx="5054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Boyarsky" pitchFamily="33" charset="0"/>
              </a:rPr>
              <a:t>Кафе «ВИЗАВИ»</a:t>
            </a:r>
            <a:endParaRPr lang="ru-RU" sz="3600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148064" y="559714"/>
            <a:ext cx="295232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Меню кафе «Визави»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644008" y="854714"/>
            <a:ext cx="417646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Салаты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Салат  с авокадо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Теплый салат из филе кролика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Салат из осетрины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Салат из языка с грибами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Супы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Борщ красный с фасолью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Суп куриный с гренками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Окрошка с квасом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Гарниры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Гречка с луком и грибами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Пюре картофельное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Рис отварной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Картофель фри.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Десерты 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Ассорти  из ягод.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Мороженое с сиропом.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Торт с лесными ягодами.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Яблоки в карамели .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Карпаччо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из манго.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Фламбе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из лесных ягод.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Напитки 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Кофе со сливками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Коктейль  ягодный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Чай черный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Квас русский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Сок яблочный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Desktop\7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052736"/>
            <a:ext cx="4320778" cy="27362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5054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Boyarsky" pitchFamily="33" charset="0"/>
              </a:rPr>
              <a:t>Кафе «ВИЗАВИ»</a:t>
            </a:r>
            <a:endParaRPr lang="ru-RU" sz="3600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292080" y="548680"/>
            <a:ext cx="295232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Меню кафе «Визави»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836712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Салаты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Салат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итал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.) с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авокадо (португ.)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Теплый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из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филе(франц.)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кролика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из осетрины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из языка с грибами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Супы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Борщ красный с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фасолью (</a:t>
            </a:r>
            <a:r>
              <a:rPr kumimoji="0" lang="ru-RU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гречес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Суп куриный с гренками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Окрошка с квасом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Гарниры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Гречка с луком и грибами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Пюре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картофельное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гречес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.) отварной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Картофель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фри (француз.)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Десерты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Ассорти (франц.)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из ягод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Мороженое с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сиропом (француз)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Торт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итальянс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.) с лесными ягодами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Яблоки в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карамели (француз.)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Карпаччо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итал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.)из манго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Фламбе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(франц.)из лесных ягод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Напитки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Кофе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(гол, араб) со сливками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Коктейль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(англ.)  ягодный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китайск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черный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Квас русский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Сок яблочный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Desktop\8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420888"/>
            <a:ext cx="4020418" cy="40814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7598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Boyarsky" pitchFamily="33" charset="0"/>
              </a:rPr>
              <a:t>Гора Антонимов и Синонимов</a:t>
            </a:r>
            <a:endParaRPr lang="ru-RU" sz="3200" dirty="0">
              <a:solidFill>
                <a:srgbClr val="FF0000"/>
              </a:solidFill>
              <a:latin typeface="Boyarsky" pitchFamily="33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76056" y="1484784"/>
          <a:ext cx="3311768" cy="4586936"/>
        </p:xfrm>
        <a:graphic>
          <a:graphicData uri="http://schemas.openxmlformats.org/drawingml/2006/table">
            <a:tbl>
              <a:tblPr/>
              <a:tblGrid>
                <a:gridCol w="1650042"/>
                <a:gridCol w="1661726"/>
              </a:tblGrid>
              <a:tr h="1906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Times New Roman"/>
                        </a:rPr>
                        <a:t>Лес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Сила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Огонь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latin typeface="Calibri"/>
                          <a:ea typeface="Calibri"/>
                          <a:cs typeface="Times New Roman"/>
                        </a:rPr>
                        <a:t>Караул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Деревня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Подделка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Заседание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Оглавление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0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Превосходный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0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Удостоверение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Desktop\8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420888"/>
            <a:ext cx="4020418" cy="40814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7598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Boyarsky" pitchFamily="33" charset="0"/>
              </a:rPr>
              <a:t>Гора Антонимов и Синонимов</a:t>
            </a:r>
            <a:endParaRPr lang="ru-RU" sz="3200" dirty="0">
              <a:solidFill>
                <a:srgbClr val="FF0000"/>
              </a:solidFill>
              <a:latin typeface="Boyarsky" pitchFamily="33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76056" y="1268760"/>
          <a:ext cx="3708112" cy="4752531"/>
        </p:xfrm>
        <a:graphic>
          <a:graphicData uri="http://schemas.openxmlformats.org/drawingml/2006/table">
            <a:tbl>
              <a:tblPr/>
              <a:tblGrid>
                <a:gridCol w="1847514"/>
                <a:gridCol w="1860598"/>
              </a:tblGrid>
              <a:tr h="249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Лес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Calibri"/>
                          <a:ea typeface="Times New Roman"/>
                          <a:cs typeface="Times New Roman"/>
                        </a:rPr>
                        <a:t>Бор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Сила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Calibri"/>
                          <a:ea typeface="Calibri"/>
                          <a:cs typeface="Times New Roman"/>
                        </a:rPr>
                        <a:t>мощь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Огонь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Calibri"/>
                          <a:ea typeface="Calibri"/>
                          <a:cs typeface="Times New Roman"/>
                        </a:rPr>
                        <a:t>Пламя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Караул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Охрана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Деревня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Calibri"/>
                          <a:ea typeface="Calibri"/>
                          <a:cs typeface="Times New Roman"/>
                        </a:rPr>
                        <a:t>Селение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Подделка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Calibri"/>
                          <a:ea typeface="Calibri"/>
                          <a:cs typeface="Times New Roman"/>
                        </a:rPr>
                        <a:t>Имитация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Заседание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Calibri"/>
                          <a:ea typeface="Calibri"/>
                          <a:cs typeface="Times New Roman"/>
                        </a:rPr>
                        <a:t>Совещание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Оглавление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Calibri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7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Превосходный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Calibri"/>
                          <a:ea typeface="Calibri"/>
                          <a:cs typeface="Times New Roman"/>
                        </a:rPr>
                        <a:t>Удивительный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7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Удостоверение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Calibri"/>
                          <a:ea typeface="Calibri"/>
                          <a:cs typeface="Times New Roman"/>
                        </a:rPr>
                        <a:t>Свидетельство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400" b="1" dirty="0" smtClean="0">
              <a:latin typeface="+mj-lt"/>
            </a:endParaRPr>
          </a:p>
          <a:p>
            <a:pPr>
              <a:buNone/>
            </a:pPr>
            <a:endParaRPr lang="ru-RU" sz="2400" b="1" dirty="0" smtClean="0">
              <a:latin typeface="+mj-lt"/>
            </a:endParaRPr>
          </a:p>
          <a:p>
            <a:pPr>
              <a:buNone/>
            </a:pPr>
            <a:endParaRPr lang="ru-RU" sz="2400" b="1" dirty="0" smtClean="0">
              <a:latin typeface="+mj-lt"/>
            </a:endParaRPr>
          </a:p>
          <a:p>
            <a:pPr>
              <a:buNone/>
            </a:pPr>
            <a:r>
              <a:rPr lang="ru-RU" sz="2400" b="1" dirty="0" smtClean="0">
                <a:latin typeface="+mj-lt"/>
              </a:rPr>
              <a:t>Ученье - свет, </a:t>
            </a:r>
            <a:endParaRPr lang="ru-RU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Calibri" pitchFamily="34" charset="0"/>
              </a:rPr>
              <a:t>Труд человека кормит,</a:t>
            </a:r>
          </a:p>
          <a:p>
            <a:pPr>
              <a:buNone/>
            </a:pPr>
            <a:r>
              <a:rPr lang="ru-RU" sz="2400" b="1" dirty="0" smtClean="0">
                <a:latin typeface="Calibri" pitchFamily="34" charset="0"/>
              </a:rPr>
              <a:t>Корень ученья горек,</a:t>
            </a:r>
          </a:p>
          <a:p>
            <a:pPr>
              <a:buNone/>
            </a:pPr>
            <a:r>
              <a:rPr lang="ru-RU" sz="2400" b="1" dirty="0" smtClean="0">
                <a:latin typeface="Calibri" pitchFamily="34" charset="0"/>
              </a:rPr>
              <a:t>Человек от лени болеет,</a:t>
            </a:r>
          </a:p>
          <a:p>
            <a:pPr>
              <a:buNone/>
            </a:pPr>
            <a:r>
              <a:rPr lang="ru-RU" sz="2400" b="1" dirty="0" smtClean="0">
                <a:latin typeface="Calibri" pitchFamily="34" charset="0"/>
              </a:rPr>
              <a:t>Доброе слово дом построит, </a:t>
            </a:r>
          </a:p>
          <a:p>
            <a:pPr>
              <a:buNone/>
            </a:pPr>
            <a:endParaRPr lang="ru-RU" sz="2400" b="1" dirty="0" smtClean="0">
              <a:latin typeface="+mj-lt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Дописать пословицы и поговорки. Подчеркнуть антонимы.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400" b="1" dirty="0" smtClean="0">
              <a:latin typeface="+mj-lt"/>
            </a:endParaRPr>
          </a:p>
          <a:p>
            <a:pPr>
              <a:buNone/>
            </a:pPr>
            <a:endParaRPr lang="ru-RU" sz="2400" b="1" dirty="0" smtClean="0">
              <a:latin typeface="+mj-lt"/>
            </a:endParaRPr>
          </a:p>
          <a:p>
            <a:pPr>
              <a:buNone/>
            </a:pPr>
            <a:endParaRPr lang="ru-RU" sz="2400" b="1" dirty="0" smtClean="0">
              <a:latin typeface="+mj-lt"/>
            </a:endParaRPr>
          </a:p>
          <a:p>
            <a:pPr>
              <a:buNone/>
            </a:pPr>
            <a:r>
              <a:rPr lang="ru-RU" sz="2400" b="1" dirty="0" smtClean="0">
                <a:latin typeface="+mj-lt"/>
              </a:rPr>
              <a:t>Ученье - свет,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а не ученье - тьма</a:t>
            </a:r>
            <a:endParaRPr lang="ru-RU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Calibri" pitchFamily="34" charset="0"/>
              </a:rPr>
              <a:t>Труд человека кормит,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а лень - портит</a:t>
            </a:r>
          </a:p>
          <a:p>
            <a:pPr>
              <a:buNone/>
            </a:pPr>
            <a:r>
              <a:rPr lang="ru-RU" sz="2400" b="1" dirty="0" smtClean="0">
                <a:latin typeface="Calibri" pitchFamily="34" charset="0"/>
              </a:rPr>
              <a:t>Корень ученья горек,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а плод его сладок</a:t>
            </a:r>
          </a:p>
          <a:p>
            <a:pPr>
              <a:buNone/>
            </a:pPr>
            <a:r>
              <a:rPr lang="ru-RU" sz="2400" b="1" dirty="0" smtClean="0">
                <a:latin typeface="Calibri" pitchFamily="34" charset="0"/>
              </a:rPr>
              <a:t>Человек от лени болеет,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а от труда здоровеет</a:t>
            </a:r>
          </a:p>
          <a:p>
            <a:pPr>
              <a:buNone/>
            </a:pPr>
            <a:r>
              <a:rPr lang="ru-RU" sz="2400" b="1" dirty="0" smtClean="0">
                <a:latin typeface="Calibri" pitchFamily="34" charset="0"/>
              </a:rPr>
              <a:t>Доброе слово дом построит, 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а злое дом разрушит</a:t>
            </a:r>
          </a:p>
          <a:p>
            <a:pPr>
              <a:buNone/>
            </a:pPr>
            <a:endParaRPr lang="ru-RU" sz="2400" b="1" dirty="0" smtClean="0">
              <a:latin typeface="+mj-lt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Дописать пословицы и поговорки. Подчеркнуть антонимы.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  СПАСИБО ЗА УРОК!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открытый урок 15\карта ЛЕКСИКОЛОГИИ2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8713673" cy="6163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esktop\1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556792"/>
            <a:ext cx="4397096" cy="46413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Boyarsky" pitchFamily="33" charset="0"/>
              </a:rPr>
              <a:t>Терминологическая станция</a:t>
            </a:r>
            <a:endParaRPr lang="ru-RU" sz="3600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916832"/>
            <a:ext cx="367240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ОТВЕТЫ :</a:t>
            </a:r>
          </a:p>
          <a:p>
            <a:r>
              <a:rPr lang="ru-RU" sz="2400" dirty="0" smtClean="0"/>
              <a:t>1. Омонимы</a:t>
            </a:r>
          </a:p>
          <a:p>
            <a:r>
              <a:rPr lang="ru-RU" sz="2400" dirty="0" smtClean="0"/>
              <a:t>2. Антонимы</a:t>
            </a:r>
          </a:p>
          <a:p>
            <a:r>
              <a:rPr lang="ru-RU" sz="2400" dirty="0" smtClean="0"/>
              <a:t>3. Диалектизмы</a:t>
            </a:r>
          </a:p>
          <a:p>
            <a:r>
              <a:rPr lang="ru-RU" sz="2400" dirty="0" smtClean="0"/>
              <a:t>4. Устаревшие </a:t>
            </a:r>
          </a:p>
          <a:p>
            <a:r>
              <a:rPr lang="ru-RU" sz="2400" dirty="0" smtClean="0"/>
              <a:t>5. Профессионализмы</a:t>
            </a:r>
          </a:p>
          <a:p>
            <a:r>
              <a:rPr lang="ru-RU" sz="2400" dirty="0"/>
              <a:t>6</a:t>
            </a:r>
            <a:r>
              <a:rPr lang="ru-RU" sz="2400" dirty="0" smtClean="0"/>
              <a:t>. Иноязычные </a:t>
            </a:r>
          </a:p>
          <a:p>
            <a:r>
              <a:rPr lang="ru-RU" sz="2400" dirty="0"/>
              <a:t>7</a:t>
            </a:r>
            <a:r>
              <a:rPr lang="ru-RU" sz="2400" dirty="0" smtClean="0"/>
              <a:t>. Неологизмы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Desktop\2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996952"/>
            <a:ext cx="5715000" cy="3022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260648"/>
            <a:ext cx="6954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Boyarsky" pitchFamily="33" charset="0"/>
              </a:rPr>
              <a:t>Болото  Словарных слов</a:t>
            </a:r>
            <a:endParaRPr lang="ru-RU" sz="3600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1700808"/>
            <a:ext cx="210346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ОТВЕТЫ:</a:t>
            </a:r>
          </a:p>
          <a:p>
            <a:r>
              <a:rPr lang="ru-RU" dirty="0" smtClean="0"/>
              <a:t>1. Троллейбус</a:t>
            </a:r>
          </a:p>
          <a:p>
            <a:r>
              <a:rPr lang="ru-RU" dirty="0" smtClean="0"/>
              <a:t>2. Иллюстрация</a:t>
            </a:r>
          </a:p>
          <a:p>
            <a:r>
              <a:rPr lang="ru-RU" dirty="0" smtClean="0"/>
              <a:t>3. Вестибюль</a:t>
            </a:r>
          </a:p>
          <a:p>
            <a:r>
              <a:rPr lang="ru-RU" dirty="0" smtClean="0"/>
              <a:t>4. Палисадник</a:t>
            </a:r>
          </a:p>
          <a:p>
            <a:r>
              <a:rPr lang="ru-RU" dirty="0" smtClean="0"/>
              <a:t>5. Генерал</a:t>
            </a:r>
          </a:p>
          <a:p>
            <a:r>
              <a:rPr lang="ru-RU" dirty="0" smtClean="0"/>
              <a:t>6. Перила</a:t>
            </a:r>
          </a:p>
          <a:p>
            <a:r>
              <a:rPr lang="ru-RU" dirty="0" smtClean="0"/>
              <a:t>7. Экскаватор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3265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Boyarsky" pitchFamily="33" charset="0"/>
              </a:rPr>
              <a:t>Вулкан Фразеологизмов </a:t>
            </a:r>
            <a:endParaRPr lang="ru-RU" sz="3600" dirty="0">
              <a:solidFill>
                <a:srgbClr val="FF0000"/>
              </a:solidFill>
              <a:latin typeface="Boyarsky" pitchFamily="33" charset="0"/>
            </a:endParaRPr>
          </a:p>
        </p:txBody>
      </p:sp>
      <p:pic>
        <p:nvPicPr>
          <p:cNvPr id="1026" name="Picture 2" descr="D:\Desktop\открытый урок 15\9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284984"/>
            <a:ext cx="4495800" cy="317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77281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«Фразеологизмы – это перлы, самородки и самоцветы родного языка»                     </a:t>
            </a:r>
            <a:r>
              <a:rPr lang="ru-RU" sz="1800" dirty="0" smtClean="0">
                <a:solidFill>
                  <a:schemeClr val="accent2"/>
                </a:solidFill>
              </a:rPr>
              <a:t>А.И. Ефимова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02189211вв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260648"/>
            <a:ext cx="7488832" cy="63011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162880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Водить за нос            Развесить уши               Точить зубы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378904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Клевать носом            </a:t>
            </a:r>
            <a:r>
              <a:rPr lang="ru-RU" sz="1600" dirty="0" smtClean="0"/>
              <a:t>Делать из мухи слона         Прикусить язык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587727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Чесать языки           Строить глазки           </a:t>
            </a:r>
            <a:r>
              <a:rPr lang="ru-RU" sz="1400" dirty="0" smtClean="0"/>
              <a:t>Не в своей тарелке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2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124744"/>
            <a:ext cx="6120679" cy="433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59632" y="332656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Тянуть кота за хвост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92633" y="5805264"/>
            <a:ext cx="5820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660033"/>
                </a:solidFill>
              </a:rPr>
              <a:t>делать очень медленно</a:t>
            </a:r>
            <a:endParaRPr lang="ru-RU" sz="3600" b="1" i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WScan00015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1011678"/>
            <a:ext cx="5040560" cy="47726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188640"/>
            <a:ext cx="3235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Водить за нос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949280"/>
            <a:ext cx="3301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sz="3600" b="1" i="1" dirty="0" smtClean="0">
                <a:solidFill>
                  <a:srgbClr val="660033"/>
                </a:solidFill>
              </a:rPr>
              <a:t>обманывать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874</Words>
  <Application>Microsoft Office PowerPoint</Application>
  <PresentationFormat>Экран (4:3)</PresentationFormat>
  <Paragraphs>207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на о. Лексика</dc:title>
  <dc:creator>Dmitry</dc:creator>
  <cp:lastModifiedBy>Home</cp:lastModifiedBy>
  <cp:revision>256</cp:revision>
  <dcterms:created xsi:type="dcterms:W3CDTF">2006-07-25T16:17:13Z</dcterms:created>
  <dcterms:modified xsi:type="dcterms:W3CDTF">2020-05-16T09:26:32Z</dcterms:modified>
</cp:coreProperties>
</file>