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46" r:id="rId1"/>
  </p:sldMasterIdLst>
  <p:sldIdLst>
    <p:sldId id="297" r:id="rId2"/>
    <p:sldId id="256" r:id="rId3"/>
    <p:sldId id="268" r:id="rId4"/>
    <p:sldId id="269" r:id="rId5"/>
    <p:sldId id="271" r:id="rId6"/>
    <p:sldId id="272" r:id="rId7"/>
    <p:sldId id="305" r:id="rId8"/>
    <p:sldId id="270" r:id="rId9"/>
    <p:sldId id="275" r:id="rId10"/>
    <p:sldId id="274" r:id="rId11"/>
    <p:sldId id="285" r:id="rId12"/>
    <p:sldId id="298" r:id="rId13"/>
    <p:sldId id="299" r:id="rId14"/>
    <p:sldId id="300" r:id="rId15"/>
    <p:sldId id="277" r:id="rId16"/>
    <p:sldId id="301" r:id="rId17"/>
    <p:sldId id="278" r:id="rId18"/>
    <p:sldId id="280" r:id="rId19"/>
    <p:sldId id="281" r:id="rId20"/>
    <p:sldId id="279" r:id="rId21"/>
    <p:sldId id="302" r:id="rId22"/>
    <p:sldId id="303" r:id="rId23"/>
    <p:sldId id="257" r:id="rId24"/>
    <p:sldId id="304" r:id="rId25"/>
    <p:sldId id="283" r:id="rId26"/>
    <p:sldId id="294" r:id="rId27"/>
  </p:sldIdLst>
  <p:sldSz cx="9144000" cy="6858000" type="screen4x3"/>
  <p:notesSz cx="6796088" cy="992505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FFCCCC"/>
    <a:srgbClr val="0000FF"/>
    <a:srgbClr val="FAD6F0"/>
    <a:srgbClr val="FF9999"/>
    <a:srgbClr val="FF99FF"/>
    <a:srgbClr val="FFCCFF"/>
    <a:srgbClr val="DD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24" autoAdjust="0"/>
  </p:normalViewPr>
  <p:slideViewPr>
    <p:cSldViewPr>
      <p:cViewPr varScale="1">
        <p:scale>
          <a:sx n="42" d="100"/>
          <a:sy n="42" d="100"/>
        </p:scale>
        <p:origin x="-11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8000"/>
            <a:chOff x="0" y="0"/>
            <a:chExt cx="5759" cy="432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Line 4"/>
              <p:cNvSpPr>
                <a:spLocks noChangeShapeType="1"/>
              </p:cNvSpPr>
              <p:nvPr/>
            </p:nvSpPr>
            <p:spPr bwMode="auto">
              <a:xfrm>
                <a:off x="0" y="144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0" y="336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0" y="528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0" y="720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>
                <a:off x="0" y="912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>
                <a:off x="0" y="1104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0" y="1296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>
                <a:off x="0" y="1488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>
                <a:off x="0" y="1680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>
                <a:off x="0" y="1872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>
                <a:off x="0" y="2064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Line 15"/>
              <p:cNvSpPr>
                <a:spLocks noChangeShapeType="1"/>
              </p:cNvSpPr>
              <p:nvPr/>
            </p:nvSpPr>
            <p:spPr bwMode="auto">
              <a:xfrm>
                <a:off x="0" y="2256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>
                <a:off x="0" y="2448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Line 17"/>
              <p:cNvSpPr>
                <a:spLocks noChangeShapeType="1"/>
              </p:cNvSpPr>
              <p:nvPr/>
            </p:nvSpPr>
            <p:spPr bwMode="auto">
              <a:xfrm>
                <a:off x="0" y="2640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>
                <a:off x="0" y="2832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>
                <a:off x="0" y="3024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>
                <a:off x="0" y="3216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Line 21"/>
              <p:cNvSpPr>
                <a:spLocks noChangeShapeType="1"/>
              </p:cNvSpPr>
              <p:nvPr/>
            </p:nvSpPr>
            <p:spPr bwMode="auto">
              <a:xfrm>
                <a:off x="0" y="3408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>
                <a:off x="0" y="3600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>
                <a:off x="0" y="3792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0" y="3984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>
                <a:off x="0" y="4176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>
                <a:off x="14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>
                <a:off x="33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>
                <a:off x="52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>
                <a:off x="72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Line 30"/>
              <p:cNvSpPr>
                <a:spLocks noChangeShapeType="1"/>
              </p:cNvSpPr>
              <p:nvPr/>
            </p:nvSpPr>
            <p:spPr bwMode="auto">
              <a:xfrm>
                <a:off x="91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Line 31"/>
              <p:cNvSpPr>
                <a:spLocks noChangeShapeType="1"/>
              </p:cNvSpPr>
              <p:nvPr/>
            </p:nvSpPr>
            <p:spPr bwMode="auto">
              <a:xfrm>
                <a:off x="110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Line 32"/>
              <p:cNvSpPr>
                <a:spLocks noChangeShapeType="1"/>
              </p:cNvSpPr>
              <p:nvPr/>
            </p:nvSpPr>
            <p:spPr bwMode="auto">
              <a:xfrm>
                <a:off x="129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Line 33"/>
              <p:cNvSpPr>
                <a:spLocks noChangeShapeType="1"/>
              </p:cNvSpPr>
              <p:nvPr/>
            </p:nvSpPr>
            <p:spPr bwMode="auto">
              <a:xfrm>
                <a:off x="148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Line 34"/>
              <p:cNvSpPr>
                <a:spLocks noChangeShapeType="1"/>
              </p:cNvSpPr>
              <p:nvPr/>
            </p:nvSpPr>
            <p:spPr bwMode="auto">
              <a:xfrm>
                <a:off x="168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Line 35"/>
              <p:cNvSpPr>
                <a:spLocks noChangeShapeType="1"/>
              </p:cNvSpPr>
              <p:nvPr/>
            </p:nvSpPr>
            <p:spPr bwMode="auto">
              <a:xfrm>
                <a:off x="187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Line 36"/>
              <p:cNvSpPr>
                <a:spLocks noChangeShapeType="1"/>
              </p:cNvSpPr>
              <p:nvPr/>
            </p:nvSpPr>
            <p:spPr bwMode="auto">
              <a:xfrm>
                <a:off x="206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Line 37"/>
              <p:cNvSpPr>
                <a:spLocks noChangeShapeType="1"/>
              </p:cNvSpPr>
              <p:nvPr/>
            </p:nvSpPr>
            <p:spPr bwMode="auto">
              <a:xfrm>
                <a:off x="225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Line 38"/>
              <p:cNvSpPr>
                <a:spLocks noChangeShapeType="1"/>
              </p:cNvSpPr>
              <p:nvPr/>
            </p:nvSpPr>
            <p:spPr bwMode="auto">
              <a:xfrm>
                <a:off x="244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Line 39"/>
              <p:cNvSpPr>
                <a:spLocks noChangeShapeType="1"/>
              </p:cNvSpPr>
              <p:nvPr/>
            </p:nvSpPr>
            <p:spPr bwMode="auto">
              <a:xfrm>
                <a:off x="264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Line 40"/>
              <p:cNvSpPr>
                <a:spLocks noChangeShapeType="1"/>
              </p:cNvSpPr>
              <p:nvPr/>
            </p:nvSpPr>
            <p:spPr bwMode="auto">
              <a:xfrm>
                <a:off x="283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Line 41"/>
              <p:cNvSpPr>
                <a:spLocks noChangeShapeType="1"/>
              </p:cNvSpPr>
              <p:nvPr/>
            </p:nvSpPr>
            <p:spPr bwMode="auto">
              <a:xfrm>
                <a:off x="302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Line 42"/>
              <p:cNvSpPr>
                <a:spLocks noChangeShapeType="1"/>
              </p:cNvSpPr>
              <p:nvPr/>
            </p:nvSpPr>
            <p:spPr bwMode="auto">
              <a:xfrm>
                <a:off x="321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Line 43"/>
              <p:cNvSpPr>
                <a:spLocks noChangeShapeType="1"/>
              </p:cNvSpPr>
              <p:nvPr/>
            </p:nvSpPr>
            <p:spPr bwMode="auto">
              <a:xfrm>
                <a:off x="340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Line 44"/>
              <p:cNvSpPr>
                <a:spLocks noChangeShapeType="1"/>
              </p:cNvSpPr>
              <p:nvPr/>
            </p:nvSpPr>
            <p:spPr bwMode="auto">
              <a:xfrm>
                <a:off x="360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Line 45"/>
              <p:cNvSpPr>
                <a:spLocks noChangeShapeType="1"/>
              </p:cNvSpPr>
              <p:nvPr/>
            </p:nvSpPr>
            <p:spPr bwMode="auto">
              <a:xfrm>
                <a:off x="379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Line 46"/>
              <p:cNvSpPr>
                <a:spLocks noChangeShapeType="1"/>
              </p:cNvSpPr>
              <p:nvPr/>
            </p:nvSpPr>
            <p:spPr bwMode="auto">
              <a:xfrm>
                <a:off x="398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Line 47"/>
              <p:cNvSpPr>
                <a:spLocks noChangeShapeType="1"/>
              </p:cNvSpPr>
              <p:nvPr/>
            </p:nvSpPr>
            <p:spPr bwMode="auto">
              <a:xfrm>
                <a:off x="417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Line 48"/>
              <p:cNvSpPr>
                <a:spLocks noChangeShapeType="1"/>
              </p:cNvSpPr>
              <p:nvPr/>
            </p:nvSpPr>
            <p:spPr bwMode="auto">
              <a:xfrm>
                <a:off x="436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Line 49"/>
              <p:cNvSpPr>
                <a:spLocks noChangeShapeType="1"/>
              </p:cNvSpPr>
              <p:nvPr/>
            </p:nvSpPr>
            <p:spPr bwMode="auto">
              <a:xfrm>
                <a:off x="456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Line 50"/>
              <p:cNvSpPr>
                <a:spLocks noChangeShapeType="1"/>
              </p:cNvSpPr>
              <p:nvPr/>
            </p:nvSpPr>
            <p:spPr bwMode="auto">
              <a:xfrm>
                <a:off x="475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Line 51"/>
              <p:cNvSpPr>
                <a:spLocks noChangeShapeType="1"/>
              </p:cNvSpPr>
              <p:nvPr/>
            </p:nvSpPr>
            <p:spPr bwMode="auto">
              <a:xfrm>
                <a:off x="494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Line 52"/>
              <p:cNvSpPr>
                <a:spLocks noChangeShapeType="1"/>
              </p:cNvSpPr>
              <p:nvPr/>
            </p:nvSpPr>
            <p:spPr bwMode="auto">
              <a:xfrm>
                <a:off x="513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6" name="Line 53"/>
              <p:cNvSpPr>
                <a:spLocks noChangeShapeType="1"/>
              </p:cNvSpPr>
              <p:nvPr/>
            </p:nvSpPr>
            <p:spPr bwMode="auto">
              <a:xfrm>
                <a:off x="532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" name="Line 54"/>
              <p:cNvSpPr>
                <a:spLocks noChangeShapeType="1"/>
              </p:cNvSpPr>
              <p:nvPr/>
            </p:nvSpPr>
            <p:spPr bwMode="auto">
              <a:xfrm>
                <a:off x="552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Line 55"/>
              <p:cNvSpPr>
                <a:spLocks noChangeShapeType="1"/>
              </p:cNvSpPr>
              <p:nvPr/>
            </p:nvSpPr>
            <p:spPr bwMode="auto">
              <a:xfrm>
                <a:off x="571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6" name="Picture 56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9" y="0"/>
              <a:ext cx="68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228600" y="1981200"/>
            <a:ext cx="7772400" cy="114300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1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3581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663300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3300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663300"/>
                </a:solidFill>
              </a:defRPr>
            </a:lvl1pPr>
          </a:lstStyle>
          <a:p>
            <a:pPr>
              <a:defRPr/>
            </a:pPr>
            <a:fld id="{7671F6CC-AB74-4434-8C26-E530FDA54E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71890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29FA9-2D6D-4AE8-84BE-E058DF895F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963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57900" y="457200"/>
            <a:ext cx="19431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8600" y="457200"/>
            <a:ext cx="56769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E9FB7-F710-4AB8-A9AC-BAB56BD2D7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6639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2E565-02D6-4606-BE14-1380F519B3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4960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BAB24-BB53-4029-9017-C8705A737F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4566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B91A1-9A7A-499F-BBF5-9CCCD387C7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7085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1EBF6-4494-46A0-9F2A-F13638EFDD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4190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910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B1ADC-A0CE-4392-A5A2-F6A85690DA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78229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9210A-5E7C-4A96-B9D8-9E42519D24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3223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110F7-50F2-4305-9890-D1CF96C91D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97193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A42A5-0020-47C7-8BBF-86C34C460A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73777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C4396-2094-4EC8-93A5-43F07414F9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6176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80536C-1902-446F-8933-0E01D06812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11345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8000"/>
            <a:chOff x="0" y="0"/>
            <a:chExt cx="5759" cy="4320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1034" name="Line 4"/>
              <p:cNvSpPr>
                <a:spLocks noChangeShapeType="1"/>
              </p:cNvSpPr>
              <p:nvPr/>
            </p:nvSpPr>
            <p:spPr bwMode="auto">
              <a:xfrm>
                <a:off x="0" y="144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5" name="Line 5"/>
              <p:cNvSpPr>
                <a:spLocks noChangeShapeType="1"/>
              </p:cNvSpPr>
              <p:nvPr/>
            </p:nvSpPr>
            <p:spPr bwMode="auto">
              <a:xfrm>
                <a:off x="0" y="336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0" y="528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7" name="Line 7"/>
              <p:cNvSpPr>
                <a:spLocks noChangeShapeType="1"/>
              </p:cNvSpPr>
              <p:nvPr/>
            </p:nvSpPr>
            <p:spPr bwMode="auto">
              <a:xfrm>
                <a:off x="0" y="720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8" name="Line 8"/>
              <p:cNvSpPr>
                <a:spLocks noChangeShapeType="1"/>
              </p:cNvSpPr>
              <p:nvPr/>
            </p:nvSpPr>
            <p:spPr bwMode="auto">
              <a:xfrm>
                <a:off x="0" y="912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Line 9"/>
              <p:cNvSpPr>
                <a:spLocks noChangeShapeType="1"/>
              </p:cNvSpPr>
              <p:nvPr/>
            </p:nvSpPr>
            <p:spPr bwMode="auto">
              <a:xfrm>
                <a:off x="0" y="1104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0" name="Line 10"/>
              <p:cNvSpPr>
                <a:spLocks noChangeShapeType="1"/>
              </p:cNvSpPr>
              <p:nvPr/>
            </p:nvSpPr>
            <p:spPr bwMode="auto">
              <a:xfrm>
                <a:off x="0" y="1296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1" name="Line 11"/>
              <p:cNvSpPr>
                <a:spLocks noChangeShapeType="1"/>
              </p:cNvSpPr>
              <p:nvPr/>
            </p:nvSpPr>
            <p:spPr bwMode="auto">
              <a:xfrm>
                <a:off x="0" y="1488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Line 12"/>
              <p:cNvSpPr>
                <a:spLocks noChangeShapeType="1"/>
              </p:cNvSpPr>
              <p:nvPr/>
            </p:nvSpPr>
            <p:spPr bwMode="auto">
              <a:xfrm>
                <a:off x="0" y="1680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Line 13"/>
              <p:cNvSpPr>
                <a:spLocks noChangeShapeType="1"/>
              </p:cNvSpPr>
              <p:nvPr/>
            </p:nvSpPr>
            <p:spPr bwMode="auto">
              <a:xfrm>
                <a:off x="0" y="1872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4" name="Line 14"/>
              <p:cNvSpPr>
                <a:spLocks noChangeShapeType="1"/>
              </p:cNvSpPr>
              <p:nvPr/>
            </p:nvSpPr>
            <p:spPr bwMode="auto">
              <a:xfrm>
                <a:off x="0" y="2064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5" name="Line 15"/>
              <p:cNvSpPr>
                <a:spLocks noChangeShapeType="1"/>
              </p:cNvSpPr>
              <p:nvPr/>
            </p:nvSpPr>
            <p:spPr bwMode="auto">
              <a:xfrm>
                <a:off x="0" y="2256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6" name="Line 16"/>
              <p:cNvSpPr>
                <a:spLocks noChangeShapeType="1"/>
              </p:cNvSpPr>
              <p:nvPr/>
            </p:nvSpPr>
            <p:spPr bwMode="auto">
              <a:xfrm>
                <a:off x="0" y="2448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7" name="Line 17"/>
              <p:cNvSpPr>
                <a:spLocks noChangeShapeType="1"/>
              </p:cNvSpPr>
              <p:nvPr/>
            </p:nvSpPr>
            <p:spPr bwMode="auto">
              <a:xfrm>
                <a:off x="0" y="2640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8" name="Line 18"/>
              <p:cNvSpPr>
                <a:spLocks noChangeShapeType="1"/>
              </p:cNvSpPr>
              <p:nvPr/>
            </p:nvSpPr>
            <p:spPr bwMode="auto">
              <a:xfrm>
                <a:off x="0" y="2832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9" name="Line 19"/>
              <p:cNvSpPr>
                <a:spLocks noChangeShapeType="1"/>
              </p:cNvSpPr>
              <p:nvPr/>
            </p:nvSpPr>
            <p:spPr bwMode="auto">
              <a:xfrm>
                <a:off x="0" y="3024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0" name="Line 20"/>
              <p:cNvSpPr>
                <a:spLocks noChangeShapeType="1"/>
              </p:cNvSpPr>
              <p:nvPr/>
            </p:nvSpPr>
            <p:spPr bwMode="auto">
              <a:xfrm>
                <a:off x="0" y="3216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1" name="Line 21"/>
              <p:cNvSpPr>
                <a:spLocks noChangeShapeType="1"/>
              </p:cNvSpPr>
              <p:nvPr/>
            </p:nvSpPr>
            <p:spPr bwMode="auto">
              <a:xfrm>
                <a:off x="0" y="3408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2" name="Line 22"/>
              <p:cNvSpPr>
                <a:spLocks noChangeShapeType="1"/>
              </p:cNvSpPr>
              <p:nvPr/>
            </p:nvSpPr>
            <p:spPr bwMode="auto">
              <a:xfrm>
                <a:off x="0" y="3600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3" name="Line 23"/>
              <p:cNvSpPr>
                <a:spLocks noChangeShapeType="1"/>
              </p:cNvSpPr>
              <p:nvPr/>
            </p:nvSpPr>
            <p:spPr bwMode="auto">
              <a:xfrm>
                <a:off x="0" y="3792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" name="Line 24"/>
              <p:cNvSpPr>
                <a:spLocks noChangeShapeType="1"/>
              </p:cNvSpPr>
              <p:nvPr/>
            </p:nvSpPr>
            <p:spPr bwMode="auto">
              <a:xfrm>
                <a:off x="0" y="3984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5" name="Line 25"/>
              <p:cNvSpPr>
                <a:spLocks noChangeShapeType="1"/>
              </p:cNvSpPr>
              <p:nvPr/>
            </p:nvSpPr>
            <p:spPr bwMode="auto">
              <a:xfrm>
                <a:off x="0" y="4176"/>
                <a:ext cx="5759" cy="0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6" name="Line 26"/>
              <p:cNvSpPr>
                <a:spLocks noChangeShapeType="1"/>
              </p:cNvSpPr>
              <p:nvPr/>
            </p:nvSpPr>
            <p:spPr bwMode="auto">
              <a:xfrm>
                <a:off x="14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7" name="Line 27"/>
              <p:cNvSpPr>
                <a:spLocks noChangeShapeType="1"/>
              </p:cNvSpPr>
              <p:nvPr/>
            </p:nvSpPr>
            <p:spPr bwMode="auto">
              <a:xfrm>
                <a:off x="33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8" name="Line 28"/>
              <p:cNvSpPr>
                <a:spLocks noChangeShapeType="1"/>
              </p:cNvSpPr>
              <p:nvPr/>
            </p:nvSpPr>
            <p:spPr bwMode="auto">
              <a:xfrm>
                <a:off x="52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9" name="Line 29"/>
              <p:cNvSpPr>
                <a:spLocks noChangeShapeType="1"/>
              </p:cNvSpPr>
              <p:nvPr/>
            </p:nvSpPr>
            <p:spPr bwMode="auto">
              <a:xfrm>
                <a:off x="72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0" name="Line 30"/>
              <p:cNvSpPr>
                <a:spLocks noChangeShapeType="1"/>
              </p:cNvSpPr>
              <p:nvPr/>
            </p:nvSpPr>
            <p:spPr bwMode="auto">
              <a:xfrm>
                <a:off x="91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1" name="Line 31"/>
              <p:cNvSpPr>
                <a:spLocks noChangeShapeType="1"/>
              </p:cNvSpPr>
              <p:nvPr/>
            </p:nvSpPr>
            <p:spPr bwMode="auto">
              <a:xfrm>
                <a:off x="110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2" name="Line 32"/>
              <p:cNvSpPr>
                <a:spLocks noChangeShapeType="1"/>
              </p:cNvSpPr>
              <p:nvPr/>
            </p:nvSpPr>
            <p:spPr bwMode="auto">
              <a:xfrm>
                <a:off x="129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3" name="Line 33"/>
              <p:cNvSpPr>
                <a:spLocks noChangeShapeType="1"/>
              </p:cNvSpPr>
              <p:nvPr/>
            </p:nvSpPr>
            <p:spPr bwMode="auto">
              <a:xfrm>
                <a:off x="148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4" name="Line 34"/>
              <p:cNvSpPr>
                <a:spLocks noChangeShapeType="1"/>
              </p:cNvSpPr>
              <p:nvPr/>
            </p:nvSpPr>
            <p:spPr bwMode="auto">
              <a:xfrm>
                <a:off x="168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" name="Line 35"/>
              <p:cNvSpPr>
                <a:spLocks noChangeShapeType="1"/>
              </p:cNvSpPr>
              <p:nvPr/>
            </p:nvSpPr>
            <p:spPr bwMode="auto">
              <a:xfrm>
                <a:off x="187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6" name="Line 36"/>
              <p:cNvSpPr>
                <a:spLocks noChangeShapeType="1"/>
              </p:cNvSpPr>
              <p:nvPr/>
            </p:nvSpPr>
            <p:spPr bwMode="auto">
              <a:xfrm>
                <a:off x="206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7" name="Line 37"/>
              <p:cNvSpPr>
                <a:spLocks noChangeShapeType="1"/>
              </p:cNvSpPr>
              <p:nvPr/>
            </p:nvSpPr>
            <p:spPr bwMode="auto">
              <a:xfrm>
                <a:off x="225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8" name="Line 38"/>
              <p:cNvSpPr>
                <a:spLocks noChangeShapeType="1"/>
              </p:cNvSpPr>
              <p:nvPr/>
            </p:nvSpPr>
            <p:spPr bwMode="auto">
              <a:xfrm>
                <a:off x="244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9" name="Line 39"/>
              <p:cNvSpPr>
                <a:spLocks noChangeShapeType="1"/>
              </p:cNvSpPr>
              <p:nvPr/>
            </p:nvSpPr>
            <p:spPr bwMode="auto">
              <a:xfrm>
                <a:off x="264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0" name="Line 40"/>
              <p:cNvSpPr>
                <a:spLocks noChangeShapeType="1"/>
              </p:cNvSpPr>
              <p:nvPr/>
            </p:nvSpPr>
            <p:spPr bwMode="auto">
              <a:xfrm>
                <a:off x="283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1" name="Line 41"/>
              <p:cNvSpPr>
                <a:spLocks noChangeShapeType="1"/>
              </p:cNvSpPr>
              <p:nvPr/>
            </p:nvSpPr>
            <p:spPr bwMode="auto">
              <a:xfrm>
                <a:off x="302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2" name="Line 42"/>
              <p:cNvSpPr>
                <a:spLocks noChangeShapeType="1"/>
              </p:cNvSpPr>
              <p:nvPr/>
            </p:nvSpPr>
            <p:spPr bwMode="auto">
              <a:xfrm>
                <a:off x="321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3" name="Line 43"/>
              <p:cNvSpPr>
                <a:spLocks noChangeShapeType="1"/>
              </p:cNvSpPr>
              <p:nvPr/>
            </p:nvSpPr>
            <p:spPr bwMode="auto">
              <a:xfrm>
                <a:off x="340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4" name="Line 44"/>
              <p:cNvSpPr>
                <a:spLocks noChangeShapeType="1"/>
              </p:cNvSpPr>
              <p:nvPr/>
            </p:nvSpPr>
            <p:spPr bwMode="auto">
              <a:xfrm>
                <a:off x="360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5" name="Line 45"/>
              <p:cNvSpPr>
                <a:spLocks noChangeShapeType="1"/>
              </p:cNvSpPr>
              <p:nvPr/>
            </p:nvSpPr>
            <p:spPr bwMode="auto">
              <a:xfrm>
                <a:off x="379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6" name="Line 46"/>
              <p:cNvSpPr>
                <a:spLocks noChangeShapeType="1"/>
              </p:cNvSpPr>
              <p:nvPr/>
            </p:nvSpPr>
            <p:spPr bwMode="auto">
              <a:xfrm>
                <a:off x="398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7" name="Line 47"/>
              <p:cNvSpPr>
                <a:spLocks noChangeShapeType="1"/>
              </p:cNvSpPr>
              <p:nvPr/>
            </p:nvSpPr>
            <p:spPr bwMode="auto">
              <a:xfrm>
                <a:off x="417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8" name="Line 48"/>
              <p:cNvSpPr>
                <a:spLocks noChangeShapeType="1"/>
              </p:cNvSpPr>
              <p:nvPr/>
            </p:nvSpPr>
            <p:spPr bwMode="auto">
              <a:xfrm>
                <a:off x="436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9" name="Line 49"/>
              <p:cNvSpPr>
                <a:spLocks noChangeShapeType="1"/>
              </p:cNvSpPr>
              <p:nvPr/>
            </p:nvSpPr>
            <p:spPr bwMode="auto">
              <a:xfrm>
                <a:off x="456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0" name="Line 50"/>
              <p:cNvSpPr>
                <a:spLocks noChangeShapeType="1"/>
              </p:cNvSpPr>
              <p:nvPr/>
            </p:nvSpPr>
            <p:spPr bwMode="auto">
              <a:xfrm>
                <a:off x="475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1" name="Line 51"/>
              <p:cNvSpPr>
                <a:spLocks noChangeShapeType="1"/>
              </p:cNvSpPr>
              <p:nvPr/>
            </p:nvSpPr>
            <p:spPr bwMode="auto">
              <a:xfrm>
                <a:off x="4944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2" name="Line 52"/>
              <p:cNvSpPr>
                <a:spLocks noChangeShapeType="1"/>
              </p:cNvSpPr>
              <p:nvPr/>
            </p:nvSpPr>
            <p:spPr bwMode="auto">
              <a:xfrm>
                <a:off x="5136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3" name="Line 53"/>
              <p:cNvSpPr>
                <a:spLocks noChangeShapeType="1"/>
              </p:cNvSpPr>
              <p:nvPr/>
            </p:nvSpPr>
            <p:spPr bwMode="auto">
              <a:xfrm>
                <a:off x="5328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4" name="Line 54"/>
              <p:cNvSpPr>
                <a:spLocks noChangeShapeType="1"/>
              </p:cNvSpPr>
              <p:nvPr/>
            </p:nvSpPr>
            <p:spPr bwMode="auto">
              <a:xfrm>
                <a:off x="5520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5" name="Line 55"/>
              <p:cNvSpPr>
                <a:spLocks noChangeShapeType="1"/>
              </p:cNvSpPr>
              <p:nvPr/>
            </p:nvSpPr>
            <p:spPr bwMode="auto">
              <a:xfrm>
                <a:off x="5712" y="0"/>
                <a:ext cx="0" cy="4319"/>
              </a:xfrm>
              <a:prstGeom prst="line">
                <a:avLst/>
              </a:prstGeom>
              <a:noFill/>
              <a:ln w="12700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1033" name="Picture 56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9" y="0"/>
              <a:ext cx="68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fld id="{9EC7D166-C253-4593-A9DD-C5DF923611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3" r:id="rId1"/>
    <p:sldLayoutId id="2147484462" r:id="rId2"/>
    <p:sldLayoutId id="2147484463" r:id="rId3"/>
    <p:sldLayoutId id="2147484464" r:id="rId4"/>
    <p:sldLayoutId id="2147484465" r:id="rId5"/>
    <p:sldLayoutId id="2147484466" r:id="rId6"/>
    <p:sldLayoutId id="2147484467" r:id="rId7"/>
    <p:sldLayoutId id="2147484468" r:id="rId8"/>
    <p:sldLayoutId id="2147484474" r:id="rId9"/>
    <p:sldLayoutId id="2147484469" r:id="rId10"/>
    <p:sldLayoutId id="2147484470" r:id="rId11"/>
    <p:sldLayoutId id="2147484471" r:id="rId12"/>
    <p:sldLayoutId id="214748447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&#1058;&#1077;&#1087;&#1083;&#1086;&#1074;&#1086;&#1077;%20&#1076;&#1077;&#1081;&#1089;&#1090;&#1074;&#1080;&#1077;%20&#1101;&#1083;.&#1090;&#1086;&#1082;&#1072;.m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44;&#1078;&#1077;&#1081;&#1084;&#1089;%20&#1044;&#1078;&#1086;&#1091;&#1083;&#1100;%20-%20&#1051;&#1077;&#1074;&#1080;&#1085;&#1072;%20&#1054;&#1083;&#1100;&#1075;&#1072;.ppt" TargetMode="External"/><Relationship Id="rId2" Type="http://schemas.openxmlformats.org/officeDocument/2006/relationships/hyperlink" Target="&#1083;&#1077;&#1085;&#1094;.pp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044;&#1078;&#1086;&#1091;&#1083;&#1100;.pp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media1.mp3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28775"/>
            <a:ext cx="8229600" cy="4248150"/>
          </a:xfrm>
        </p:spPr>
        <p:txBody>
          <a:bodyPr rtlCol="0">
            <a:normAutofit fontScale="92500"/>
          </a:bodyPr>
          <a:lstStyle/>
          <a:p>
            <a:pPr fontAlgn="auto">
              <a:buFontTx/>
              <a:buNone/>
              <a:defRPr/>
            </a:pPr>
            <a:r>
              <a:rPr lang="ru-RU" altLang="ru-RU" sz="3500" b="1" i="1" dirty="0" smtClean="0">
                <a:solidFill>
                  <a:schemeClr val="tx2"/>
                </a:solidFill>
              </a:rPr>
              <a:t>Науку все глубже постигнуть стремись,</a:t>
            </a:r>
          </a:p>
          <a:p>
            <a:pPr fontAlgn="auto">
              <a:buFontTx/>
              <a:buNone/>
              <a:defRPr/>
            </a:pPr>
            <a:r>
              <a:rPr lang="ru-RU" altLang="ru-RU" sz="3500" b="1" i="1" dirty="0" smtClean="0">
                <a:solidFill>
                  <a:schemeClr val="tx2"/>
                </a:solidFill>
              </a:rPr>
              <a:t>Познанием вечного жаждой томись.</a:t>
            </a:r>
          </a:p>
          <a:p>
            <a:pPr fontAlgn="auto">
              <a:buFontTx/>
              <a:buNone/>
              <a:defRPr/>
            </a:pPr>
            <a:r>
              <a:rPr lang="ru-RU" altLang="ru-RU" sz="3500" b="1" i="1" dirty="0" smtClean="0">
                <a:solidFill>
                  <a:schemeClr val="tx2"/>
                </a:solidFill>
              </a:rPr>
              <a:t>Лишь первых познаний блеснет тебе свет,</a:t>
            </a:r>
          </a:p>
          <a:p>
            <a:pPr fontAlgn="auto">
              <a:buFontTx/>
              <a:buNone/>
              <a:defRPr/>
            </a:pPr>
            <a:r>
              <a:rPr lang="ru-RU" altLang="ru-RU" sz="3500" b="1" i="1" dirty="0" smtClean="0">
                <a:solidFill>
                  <a:schemeClr val="tx2"/>
                </a:solidFill>
              </a:rPr>
              <a:t>Узнаешь: предела для знания нет.  </a:t>
            </a:r>
          </a:p>
          <a:p>
            <a:pPr fontAlgn="auto">
              <a:buFontTx/>
              <a:buNone/>
              <a:defRPr/>
            </a:pPr>
            <a:r>
              <a:rPr lang="ru-RU" altLang="ru-RU" sz="4100" b="1" i="1" dirty="0" smtClean="0">
                <a:solidFill>
                  <a:schemeClr val="tx2"/>
                </a:solidFill>
              </a:rPr>
              <a:t>                                                                                </a:t>
            </a:r>
          </a:p>
          <a:p>
            <a:pPr fontAlgn="auto">
              <a:buFontTx/>
              <a:buNone/>
              <a:defRPr/>
            </a:pPr>
            <a:r>
              <a:rPr lang="ru-RU" altLang="ru-RU" sz="4100" b="1" i="1" dirty="0" smtClean="0">
                <a:solidFill>
                  <a:schemeClr val="tx2"/>
                </a:solidFill>
              </a:rPr>
              <a:t>                                            Фирдоуси.</a:t>
            </a:r>
          </a:p>
          <a:p>
            <a:pPr fontAlgn="auto">
              <a:buFont typeface="Arial"/>
              <a:buChar char="•"/>
              <a:defRPr/>
            </a:pPr>
            <a:endParaRPr lang="ru-RU" altLang="ru-RU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640762" cy="11398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i="1" dirty="0" smtClean="0">
                <a:solidFill>
                  <a:srgbClr val="080808"/>
                </a:solidFill>
              </a:rPr>
              <a:t>8</a:t>
            </a:r>
            <a:r>
              <a:rPr lang="ru-RU" altLang="ru-RU" i="1" dirty="0" smtClean="0">
                <a:solidFill>
                  <a:srgbClr val="080808"/>
                </a:solidFill>
              </a:rPr>
              <a:t>. Как называют </a:t>
            </a:r>
            <a:r>
              <a:rPr lang="ru-RU" altLang="ru-RU" i="1" dirty="0" smtClean="0">
                <a:solidFill>
                  <a:srgbClr val="800000"/>
                </a:solidFill>
              </a:rPr>
              <a:t>прибор </a:t>
            </a:r>
            <a:r>
              <a:rPr lang="ru-RU" altLang="ru-RU" i="1" dirty="0" smtClean="0">
                <a:solidFill>
                  <a:srgbClr val="080808"/>
                </a:solidFill>
              </a:rPr>
              <a:t>для измерения </a:t>
            </a:r>
            <a:r>
              <a:rPr lang="ru-RU" altLang="ru-RU" i="1" dirty="0" smtClean="0">
                <a:solidFill>
                  <a:srgbClr val="800000"/>
                </a:solidFill>
              </a:rPr>
              <a:t>силы тока?  </a:t>
            </a:r>
            <a:endParaRPr lang="ru-RU" altLang="ru-RU" i="1" dirty="0" smtClean="0">
              <a:solidFill>
                <a:srgbClr val="080808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207963" y="1628775"/>
            <a:ext cx="7459662" cy="508476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	Силу тока измеряют с помощью </a:t>
            </a:r>
            <a:r>
              <a:rPr lang="ru-RU" altLang="ru-RU" i="1" smtClean="0">
                <a:solidFill>
                  <a:srgbClr val="800000"/>
                </a:solidFill>
              </a:rPr>
              <a:t>амперметра:</a:t>
            </a:r>
          </a:p>
          <a:p>
            <a:pPr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   Амперметр </a:t>
            </a:r>
            <a:r>
              <a:rPr lang="ru-RU" altLang="ru-RU" i="1" smtClean="0">
                <a:solidFill>
                  <a:srgbClr val="800000"/>
                </a:solidFill>
              </a:rPr>
              <a:t>включают</a:t>
            </a:r>
            <a:r>
              <a:rPr lang="ru-RU" altLang="ru-RU" i="1" smtClean="0">
                <a:solidFill>
                  <a:srgbClr val="080808"/>
                </a:solidFill>
              </a:rPr>
              <a:t> в цепь последовательно с тем прибором, </a:t>
            </a:r>
          </a:p>
          <a:p>
            <a:pPr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   силу тока в котором измеряют.</a:t>
            </a:r>
          </a:p>
          <a:p>
            <a:pPr>
              <a:buFontTx/>
              <a:buNone/>
            </a:pPr>
            <a:endParaRPr lang="ru-RU" altLang="ru-RU" i="1" smtClean="0">
              <a:solidFill>
                <a:srgbClr val="080808"/>
              </a:solidFill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28775"/>
            <a:ext cx="1376362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437063"/>
            <a:ext cx="4248150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6000" i="1" dirty="0" smtClean="0">
                <a:solidFill>
                  <a:srgbClr val="800000"/>
                </a:solidFill>
              </a:rPr>
              <a:t>Самостоятельная работа</a:t>
            </a:r>
            <a:endParaRPr lang="ru-RU" altLang="ru-RU" sz="6000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-252413" y="2276475"/>
            <a:ext cx="4165601" cy="38893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i="1" dirty="0" smtClean="0">
                <a:solidFill>
                  <a:srgbClr val="0000FF"/>
                </a:solidFill>
              </a:rPr>
              <a:t>Вариант 1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i="1" dirty="0" smtClean="0">
                <a:solidFill>
                  <a:srgbClr val="080808"/>
                </a:solidFill>
              </a:rPr>
              <a:t>1. Б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i="1" dirty="0" smtClean="0">
                <a:solidFill>
                  <a:srgbClr val="080808"/>
                </a:solidFill>
              </a:rPr>
              <a:t>2. В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i="1" dirty="0" smtClean="0">
                <a:solidFill>
                  <a:srgbClr val="080808"/>
                </a:solidFill>
              </a:rPr>
              <a:t>3. В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i="1" dirty="0" smtClean="0">
                <a:solidFill>
                  <a:srgbClr val="080808"/>
                </a:solidFill>
              </a:rPr>
              <a:t>4. Б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i="1" dirty="0" smtClean="0">
                <a:solidFill>
                  <a:srgbClr val="080808"/>
                </a:solidFill>
              </a:rPr>
              <a:t>5. А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i="1" dirty="0" smtClean="0">
                <a:solidFill>
                  <a:srgbClr val="080808"/>
                </a:solidFill>
              </a:rPr>
              <a:t>6.	 В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284663" y="2181225"/>
            <a:ext cx="404336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i="1" kern="0" dirty="0" smtClean="0">
                <a:solidFill>
                  <a:srgbClr val="0000FF"/>
                </a:solidFill>
              </a:rPr>
              <a:t>Вариант 2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i="1" kern="0" dirty="0" smtClean="0">
                <a:solidFill>
                  <a:srgbClr val="080808"/>
                </a:solidFill>
              </a:rPr>
              <a:t>1. В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i="1" kern="0" dirty="0" smtClean="0">
                <a:solidFill>
                  <a:srgbClr val="080808"/>
                </a:solidFill>
              </a:rPr>
              <a:t>2. В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i="1" kern="0" dirty="0" smtClean="0">
                <a:solidFill>
                  <a:srgbClr val="080808"/>
                </a:solidFill>
              </a:rPr>
              <a:t>3. Б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i="1" kern="0" dirty="0" smtClean="0">
                <a:solidFill>
                  <a:srgbClr val="080808"/>
                </a:solidFill>
              </a:rPr>
              <a:t>4. А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i="1" kern="0" dirty="0" smtClean="0">
                <a:solidFill>
                  <a:srgbClr val="080808"/>
                </a:solidFill>
              </a:rPr>
              <a:t>5. В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i="1" kern="0" dirty="0" smtClean="0">
                <a:solidFill>
                  <a:srgbClr val="080808"/>
                </a:solidFill>
              </a:rPr>
              <a:t>6.	 Б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2700" y="1268413"/>
            <a:ext cx="8229600" cy="4929187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buFontTx/>
              <a:buNone/>
              <a:defRPr/>
            </a:pPr>
            <a:r>
              <a:rPr lang="ru-RU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Спираль нагрелась докрасна,</a:t>
            </a:r>
          </a:p>
          <a:p>
            <a:pPr marL="0" indent="0" algn="ctr" fontAlgn="auto">
              <a:buFontTx/>
              <a:buNone/>
              <a:defRPr/>
            </a:pPr>
            <a:r>
              <a:rPr lang="ru-RU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Хоть и горела недолго она.</a:t>
            </a:r>
          </a:p>
          <a:p>
            <a:pPr marL="0" indent="0" algn="ctr" fontAlgn="auto">
              <a:buFontTx/>
              <a:buNone/>
              <a:defRPr/>
            </a:pPr>
            <a:r>
              <a:rPr lang="ru-RU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Руку подставив, тепло ощущает,</a:t>
            </a:r>
          </a:p>
          <a:p>
            <a:pPr marL="0" indent="0" algn="ctr" fontAlgn="auto">
              <a:buFontTx/>
              <a:buNone/>
              <a:defRPr/>
            </a:pPr>
            <a:r>
              <a:rPr lang="ru-RU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Спросишь: «Какое количество тепла спираль выделяет?»</a:t>
            </a:r>
          </a:p>
          <a:p>
            <a:pPr marL="0" indent="0" algn="ctr" fontAlgn="auto">
              <a:buFontTx/>
              <a:buNone/>
              <a:defRPr/>
            </a:pPr>
            <a:r>
              <a:rPr lang="ru-RU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Найти тебе ответ труда не составляет,</a:t>
            </a:r>
          </a:p>
          <a:p>
            <a:pPr marL="0" indent="0" algn="ctr" fontAlgn="auto">
              <a:buFontTx/>
              <a:buNone/>
              <a:defRPr/>
            </a:pPr>
            <a:r>
              <a:rPr lang="ru-RU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Из какого он закона вытекает?</a:t>
            </a:r>
          </a:p>
          <a:p>
            <a:pPr fontAlgn="auto">
              <a:buFont typeface="Arial"/>
              <a:buChar char="•"/>
              <a:defRPr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6988" y="333375"/>
            <a:ext cx="8229600" cy="5602288"/>
          </a:xfrm>
        </p:spPr>
        <p:txBody>
          <a:bodyPr/>
          <a:lstStyle/>
          <a:p>
            <a:r>
              <a:rPr lang="ru-RU" sz="6600" i="1" smtClean="0">
                <a:solidFill>
                  <a:srgbClr val="C00000"/>
                </a:solidFill>
              </a:rPr>
              <a:t>Работа и мощность постоянного тока.</a:t>
            </a:r>
            <a:br>
              <a:rPr lang="ru-RU" sz="6600" i="1" smtClean="0">
                <a:solidFill>
                  <a:srgbClr val="C00000"/>
                </a:solidFill>
              </a:rPr>
            </a:br>
            <a:r>
              <a:rPr lang="ru-RU" sz="6600" i="1" smtClean="0">
                <a:solidFill>
                  <a:srgbClr val="C00000"/>
                </a:solidFill>
              </a:rPr>
              <a:t>Закон Джоуля-Ленца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039813" y="476250"/>
            <a:ext cx="6797675" cy="1304925"/>
          </a:xfrm>
        </p:spPr>
        <p:txBody>
          <a:bodyPr/>
          <a:lstStyle/>
          <a:p>
            <a:r>
              <a:rPr lang="ru-RU" sz="4800" i="1" smtClean="0">
                <a:solidFill>
                  <a:srgbClr val="C00000"/>
                </a:solidFill>
              </a:rPr>
              <a:t>Вопросы для изучения материала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0" y="1916113"/>
            <a:ext cx="8229600" cy="4525962"/>
          </a:xfrm>
        </p:spPr>
        <p:txBody>
          <a:bodyPr/>
          <a:lstStyle/>
          <a:p>
            <a:r>
              <a:rPr lang="ru-RU" smtClean="0"/>
              <a:t>Что совершает электрическое поле способное перемещать заряженную частицу вдоль силовой линии?</a:t>
            </a:r>
          </a:p>
          <a:p>
            <a:r>
              <a:rPr lang="ru-RU" smtClean="0"/>
              <a:t>Как обозначается работа?</a:t>
            </a:r>
          </a:p>
          <a:p>
            <a:r>
              <a:rPr lang="ru-RU" smtClean="0"/>
              <a:t>Как вывести формулу для работы тока?</a:t>
            </a:r>
          </a:p>
          <a:p>
            <a:r>
              <a:rPr lang="ru-RU" smtClean="0"/>
              <a:t>Сформулируйте определение работы тока.</a:t>
            </a:r>
          </a:p>
          <a:p>
            <a:r>
              <a:rPr lang="ru-RU" smtClean="0"/>
              <a:t>Почему электрический ток нагревает проводник?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0" y="692150"/>
            <a:ext cx="8426450" cy="590550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altLang="ru-RU" sz="3600" i="1" dirty="0" smtClean="0"/>
              <a:t>   Работа электрического поля по перемещению заряда -  </a:t>
            </a:r>
            <a:r>
              <a:rPr lang="ru-RU" altLang="ru-RU" sz="3600" i="1" dirty="0" smtClean="0">
                <a:solidFill>
                  <a:srgbClr val="800000"/>
                </a:solidFill>
              </a:rPr>
              <a:t>работа тока</a:t>
            </a:r>
            <a:r>
              <a:rPr lang="ru-RU" altLang="ru-RU" sz="3600" i="1" dirty="0" smtClean="0"/>
              <a:t>. Обозначается: </a:t>
            </a:r>
            <a:r>
              <a:rPr lang="ru-RU" altLang="ru-RU" sz="3600" i="1" dirty="0" smtClean="0">
                <a:solidFill>
                  <a:srgbClr val="800000"/>
                </a:solidFill>
              </a:rPr>
              <a:t>А</a:t>
            </a:r>
          </a:p>
          <a:p>
            <a:pPr>
              <a:buFontTx/>
              <a:buNone/>
              <a:defRPr/>
            </a:pPr>
            <a:r>
              <a:rPr lang="en-US" altLang="ru-RU" sz="3600" i="1" dirty="0" smtClean="0"/>
              <a:t>	</a:t>
            </a:r>
            <a:r>
              <a:rPr lang="ru-RU" altLang="ru-RU" sz="3600" i="1" dirty="0" smtClean="0"/>
              <a:t>А = </a:t>
            </a:r>
            <a:r>
              <a:rPr lang="el-GR" altLang="ru-RU" sz="3600" i="1" dirty="0" smtClean="0"/>
              <a:t>Δ</a:t>
            </a:r>
            <a:r>
              <a:rPr lang="en-US" altLang="ru-RU" sz="3600" i="1" dirty="0" smtClean="0"/>
              <a:t>q</a:t>
            </a:r>
            <a:r>
              <a:rPr lang="ru-RU" altLang="ru-RU" sz="3600" i="1" dirty="0" smtClean="0"/>
              <a:t> </a:t>
            </a:r>
            <a:r>
              <a:rPr lang="en-US" altLang="ru-RU" sz="3600" i="1" dirty="0" smtClean="0"/>
              <a:t>· U </a:t>
            </a:r>
          </a:p>
          <a:p>
            <a:pPr>
              <a:buFontTx/>
              <a:buNone/>
              <a:defRPr/>
            </a:pPr>
            <a:r>
              <a:rPr lang="ru-RU" altLang="ru-RU" sz="3600" i="1" dirty="0" smtClean="0"/>
              <a:t>   Т.к. </a:t>
            </a:r>
            <a:r>
              <a:rPr lang="en-US" altLang="ru-RU" sz="3600" i="1" dirty="0" smtClean="0"/>
              <a:t> </a:t>
            </a:r>
            <a:r>
              <a:rPr lang="el-GR" altLang="ru-RU" sz="3600" i="1" dirty="0" smtClean="0"/>
              <a:t>Δ</a:t>
            </a:r>
            <a:r>
              <a:rPr lang="en-US" altLang="ru-RU" sz="3600" i="1" dirty="0" smtClean="0"/>
              <a:t>q</a:t>
            </a:r>
            <a:r>
              <a:rPr lang="ru-RU" altLang="ru-RU" sz="3600" i="1" dirty="0" smtClean="0"/>
              <a:t>= </a:t>
            </a:r>
            <a:r>
              <a:rPr lang="en-US" altLang="ru-RU" sz="3600" i="1" dirty="0" smtClean="0">
                <a:solidFill>
                  <a:srgbClr val="080808"/>
                </a:solidFill>
              </a:rPr>
              <a:t>I·</a:t>
            </a:r>
            <a:r>
              <a:rPr lang="el-GR" altLang="ru-RU" sz="3600" i="1" dirty="0" smtClean="0">
                <a:solidFill>
                  <a:srgbClr val="080808"/>
                </a:solidFill>
              </a:rPr>
              <a:t>Δ</a:t>
            </a:r>
            <a:r>
              <a:rPr lang="en-US" altLang="ru-RU" sz="3600" i="1" dirty="0" smtClean="0">
                <a:solidFill>
                  <a:srgbClr val="080808"/>
                </a:solidFill>
              </a:rPr>
              <a:t>t               </a:t>
            </a:r>
            <a:r>
              <a:rPr lang="ru-RU" altLang="ru-RU" sz="3600" i="1" dirty="0" smtClean="0">
                <a:solidFill>
                  <a:srgbClr val="800000"/>
                </a:solidFill>
              </a:rPr>
              <a:t>А = </a:t>
            </a:r>
            <a:r>
              <a:rPr lang="en-US" altLang="ru-RU" sz="3600" i="1" dirty="0" smtClean="0">
                <a:solidFill>
                  <a:srgbClr val="800000"/>
                </a:solidFill>
              </a:rPr>
              <a:t>I·U·</a:t>
            </a:r>
            <a:r>
              <a:rPr lang="el-GR" altLang="ru-RU" sz="3600" i="1" dirty="0" smtClean="0">
                <a:solidFill>
                  <a:srgbClr val="800000"/>
                </a:solidFill>
              </a:rPr>
              <a:t>Δ</a:t>
            </a:r>
            <a:r>
              <a:rPr lang="en-US" altLang="ru-RU" sz="3600" i="1" dirty="0" smtClean="0">
                <a:solidFill>
                  <a:srgbClr val="800000"/>
                </a:solidFill>
              </a:rPr>
              <a:t>t</a:t>
            </a:r>
            <a:endParaRPr lang="ru-RU" altLang="ru-RU" sz="3600" i="1" dirty="0" smtClean="0">
              <a:solidFill>
                <a:srgbClr val="800000"/>
              </a:solidFill>
            </a:endParaRPr>
          </a:p>
          <a:p>
            <a:pPr>
              <a:buFontTx/>
              <a:buNone/>
              <a:defRPr/>
            </a:pPr>
            <a:r>
              <a:rPr lang="ru-RU" altLang="ru-RU" sz="3600" i="1" dirty="0" smtClean="0">
                <a:solidFill>
                  <a:srgbClr val="800000"/>
                </a:solidFill>
              </a:rPr>
              <a:t>   Работа тока на участке цепи равна произведению силы тока, напряжения и времени, в течение которого совершалась работа.</a:t>
            </a:r>
          </a:p>
          <a:p>
            <a:pPr>
              <a:buFontTx/>
              <a:buNone/>
              <a:defRPr/>
            </a:pPr>
            <a:r>
              <a:rPr lang="ru-RU" altLang="ru-RU" sz="3600" i="1" dirty="0" smtClean="0">
                <a:solidFill>
                  <a:srgbClr val="800000"/>
                </a:solidFill>
              </a:rPr>
              <a:t>        </a:t>
            </a:r>
            <a:r>
              <a:rPr lang="en-US" altLang="ru-RU" sz="3600" i="1" dirty="0" smtClean="0">
                <a:solidFill>
                  <a:srgbClr val="800000"/>
                </a:solidFill>
              </a:rPr>
              <a:t>[</a:t>
            </a:r>
            <a:r>
              <a:rPr lang="ru-RU" altLang="ru-RU" sz="3600" i="1" dirty="0" smtClean="0">
                <a:solidFill>
                  <a:srgbClr val="800000"/>
                </a:solidFill>
              </a:rPr>
              <a:t>А</a:t>
            </a:r>
            <a:r>
              <a:rPr lang="en-US" altLang="ru-RU" sz="3600" i="1" dirty="0" smtClean="0">
                <a:solidFill>
                  <a:srgbClr val="800000"/>
                </a:solidFill>
              </a:rPr>
              <a:t>]</a:t>
            </a:r>
            <a:r>
              <a:rPr lang="ru-RU" altLang="ru-RU" sz="3600" i="1" dirty="0" smtClean="0"/>
              <a:t> – 1 Дж;      1Дж = 1 А </a:t>
            </a:r>
            <a:r>
              <a:rPr lang="en-US" altLang="ru-RU" sz="3600" i="1" dirty="0" smtClean="0"/>
              <a:t>·</a:t>
            </a:r>
            <a:r>
              <a:rPr lang="ru-RU" altLang="ru-RU" sz="3600" i="1" dirty="0" smtClean="0"/>
              <a:t> В </a:t>
            </a:r>
            <a:r>
              <a:rPr lang="en-US" altLang="ru-RU" sz="3600" i="1" dirty="0" smtClean="0"/>
              <a:t>·c</a:t>
            </a:r>
            <a:r>
              <a:rPr lang="ru-RU" altLang="ru-RU" sz="3600" i="1" dirty="0" smtClean="0"/>
              <a:t> </a:t>
            </a:r>
            <a:endParaRPr lang="en-US" altLang="ru-RU" sz="3600" i="1" dirty="0" smtClean="0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3708400" y="2997200"/>
            <a:ext cx="647700" cy="2159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i="1" smtClean="0">
                <a:solidFill>
                  <a:srgbClr val="C00000"/>
                </a:solidFill>
              </a:rPr>
              <a:t>Вопросы для изучения материала</a:t>
            </a:r>
            <a:endParaRPr lang="ru-RU" smtClean="0"/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0" y="1989138"/>
            <a:ext cx="8229600" cy="4162425"/>
          </a:xfrm>
        </p:spPr>
        <p:txBody>
          <a:bodyPr/>
          <a:lstStyle/>
          <a:p>
            <a:r>
              <a:rPr lang="ru-RU" sz="2800" smtClean="0"/>
              <a:t>Как с помощью закона Ома выразить напряжение через силу тока и силу тока через напряжение?</a:t>
            </a:r>
          </a:p>
          <a:p>
            <a:r>
              <a:rPr lang="ru-RU" sz="2800" smtClean="0"/>
              <a:t>Какой формулой удобнее пользоваться при последовательном соединении, а какой при параллельном? Почему?</a:t>
            </a:r>
          </a:p>
          <a:p>
            <a:r>
              <a:rPr lang="ru-RU" sz="2800" smtClean="0"/>
              <a:t>На основании чего можно вывести закон Джоуля-Ленца? Каков физический смысл закона?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buFontTx/>
              <a:buNone/>
            </a:pPr>
            <a:endParaRPr lang="ru-RU" altLang="ru-RU" sz="3600" i="1" dirty="0" smtClean="0">
              <a:solidFill>
                <a:srgbClr val="800000"/>
              </a:solidFill>
            </a:endParaRPr>
          </a:p>
          <a:p>
            <a:pPr>
              <a:buFontTx/>
              <a:buNone/>
            </a:pPr>
            <a:r>
              <a:rPr lang="ru-RU" altLang="ru-RU" sz="3600" i="1" dirty="0" smtClean="0">
                <a:solidFill>
                  <a:srgbClr val="800000"/>
                </a:solidFill>
              </a:rPr>
              <a:t>					  А = </a:t>
            </a:r>
            <a:r>
              <a:rPr lang="en-US" altLang="ru-RU" sz="3600" i="1" dirty="0" smtClean="0">
                <a:solidFill>
                  <a:srgbClr val="800000"/>
                </a:solidFill>
              </a:rPr>
              <a:t>I·U·</a:t>
            </a:r>
            <a:r>
              <a:rPr lang="el-GR" altLang="ru-RU" sz="3600" i="1" dirty="0" smtClean="0">
                <a:solidFill>
                  <a:srgbClr val="800000"/>
                </a:solidFill>
              </a:rPr>
              <a:t>Δ</a:t>
            </a:r>
            <a:r>
              <a:rPr lang="en-US" altLang="ru-RU" sz="3600" i="1" dirty="0" smtClean="0">
                <a:solidFill>
                  <a:srgbClr val="800000"/>
                </a:solidFill>
              </a:rPr>
              <a:t>t</a:t>
            </a:r>
          </a:p>
          <a:p>
            <a:pPr>
              <a:buFontTx/>
              <a:buNone/>
            </a:pPr>
            <a:endParaRPr lang="ru-RU" altLang="ru-RU" sz="3600" i="1" dirty="0" smtClean="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ru-RU" altLang="ru-RU" sz="3600" i="1" dirty="0" smtClean="0">
                <a:solidFill>
                  <a:srgbClr val="000000"/>
                </a:solidFill>
              </a:rPr>
              <a:t>  A = I</a:t>
            </a:r>
            <a:r>
              <a:rPr lang="en-US" altLang="ru-RU" sz="3600" i="1" baseline="30000" dirty="0" smtClean="0">
                <a:solidFill>
                  <a:srgbClr val="000000"/>
                </a:solidFill>
              </a:rPr>
              <a:t>2</a:t>
            </a:r>
            <a:r>
              <a:rPr lang="en-US" altLang="ru-RU" sz="3600" i="1" dirty="0" smtClean="0">
                <a:solidFill>
                  <a:srgbClr val="000000"/>
                </a:solidFill>
              </a:rPr>
              <a:t>·R·Δt</a:t>
            </a:r>
            <a:r>
              <a:rPr lang="en-US" altLang="ru-RU" i="1" dirty="0" smtClean="0">
                <a:solidFill>
                  <a:srgbClr val="000000"/>
                </a:solidFill>
              </a:rPr>
              <a:t> </a:t>
            </a:r>
            <a:r>
              <a:rPr lang="ru-RU" altLang="ru-RU" i="1" dirty="0" smtClean="0">
                <a:solidFill>
                  <a:srgbClr val="000000"/>
                </a:solidFill>
              </a:rPr>
              <a:t>  </a:t>
            </a:r>
            <a:r>
              <a:rPr lang="en-US" altLang="ru-RU" i="1" dirty="0" smtClean="0">
                <a:solidFill>
                  <a:srgbClr val="000000"/>
                </a:solidFill>
              </a:rPr>
              <a:t>– </a:t>
            </a:r>
            <a:r>
              <a:rPr lang="ru-RU" altLang="ru-RU" i="1" dirty="0" smtClean="0">
                <a:solidFill>
                  <a:srgbClr val="000000"/>
                </a:solidFill>
              </a:rPr>
              <a:t> </a:t>
            </a:r>
            <a:r>
              <a:rPr lang="ru-RU" altLang="ru-RU" sz="3600" i="1" dirty="0" smtClean="0">
                <a:solidFill>
                  <a:srgbClr val="000000"/>
                </a:solidFill>
              </a:rPr>
              <a:t>при последовательном</a:t>
            </a:r>
          </a:p>
          <a:p>
            <a:pPr>
              <a:buFontTx/>
              <a:buNone/>
            </a:pPr>
            <a:r>
              <a:rPr lang="ru-RU" altLang="ru-RU" sz="3600" i="1" dirty="0" smtClean="0">
                <a:solidFill>
                  <a:srgbClr val="000000"/>
                </a:solidFill>
              </a:rPr>
              <a:t>                                     соединении</a:t>
            </a:r>
          </a:p>
          <a:p>
            <a:pPr>
              <a:buFontTx/>
              <a:buNone/>
            </a:pPr>
            <a:r>
              <a:rPr lang="ru-RU" altLang="ru-RU" sz="3600" i="1" dirty="0" smtClean="0">
                <a:solidFill>
                  <a:srgbClr val="000000"/>
                </a:solidFill>
              </a:rPr>
              <a:t>                            - при параллельном</a:t>
            </a:r>
          </a:p>
          <a:p>
            <a:pPr>
              <a:buFontTx/>
              <a:buNone/>
            </a:pPr>
            <a:r>
              <a:rPr lang="ru-RU" altLang="ru-RU" sz="3600" i="1" dirty="0" smtClean="0">
                <a:solidFill>
                  <a:srgbClr val="000000"/>
                </a:solidFill>
              </a:rPr>
              <a:t>                                    соединении</a:t>
            </a:r>
            <a:endParaRPr lang="en-US" altLang="ru-RU" sz="3600" i="1" dirty="0" smtClean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ru-RU" altLang="ru-RU" i="1" dirty="0" smtClean="0">
              <a:solidFill>
                <a:srgbClr val="000000"/>
              </a:solidFill>
            </a:endParaRPr>
          </a:p>
        </p:txBody>
      </p:sp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sz="1800"/>
          </a:p>
        </p:txBody>
      </p:sp>
      <p:graphicFrame>
        <p:nvGraphicFramePr>
          <p:cNvPr id="43015" name="Object 7"/>
          <p:cNvGraphicFramePr>
            <a:graphicFrameLocks noChangeAspect="1"/>
          </p:cNvGraphicFramePr>
          <p:nvPr/>
        </p:nvGraphicFramePr>
        <p:xfrm>
          <a:off x="1042988" y="765175"/>
          <a:ext cx="1357312" cy="1274763"/>
        </p:xfrm>
        <a:graphic>
          <a:graphicData uri="http://schemas.openxmlformats.org/presentationml/2006/ole">
            <p:oleObj spid="_x0000_s19490" name="Уравнение" r:id="rId3" imgW="418918" imgH="393529" progId="Equation.3">
              <p:embed/>
            </p:oleObj>
          </a:graphicData>
        </a:graphic>
      </p:graphicFrame>
      <p:sp>
        <p:nvSpPr>
          <p:cNvPr id="1946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sz="1800"/>
          </a:p>
        </p:txBody>
      </p:sp>
      <p:graphicFrame>
        <p:nvGraphicFramePr>
          <p:cNvPr id="43017" name="Object 9"/>
          <p:cNvGraphicFramePr>
            <a:graphicFrameLocks noChangeAspect="1"/>
          </p:cNvGraphicFramePr>
          <p:nvPr/>
        </p:nvGraphicFramePr>
        <p:xfrm>
          <a:off x="790575" y="3429000"/>
          <a:ext cx="2089150" cy="1149350"/>
        </p:xfrm>
        <a:graphic>
          <a:graphicData uri="http://schemas.openxmlformats.org/presentationml/2006/ole">
            <p:oleObj spid="_x0000_s19491" name="Уравнение" r:id="rId4" imgW="761669" imgH="418918" progId="Equation.3">
              <p:embed/>
            </p:oleObj>
          </a:graphicData>
        </a:graphic>
      </p:graphicFrame>
      <p:sp>
        <p:nvSpPr>
          <p:cNvPr id="43019" name="AutoShape 11"/>
          <p:cNvSpPr>
            <a:spLocks noChangeArrowheads="1"/>
          </p:cNvSpPr>
          <p:nvPr/>
        </p:nvSpPr>
        <p:spPr bwMode="auto">
          <a:xfrm>
            <a:off x="2879725" y="1339850"/>
            <a:ext cx="1009650" cy="215900"/>
          </a:xfrm>
          <a:prstGeom prst="rightArrow">
            <a:avLst>
              <a:gd name="adj1" fmla="val 50000"/>
              <a:gd name="adj2" fmla="val 116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i="1" u="sng" dirty="0" smtClean="0">
                <a:solidFill>
                  <a:srgbClr val="800000"/>
                </a:solidFill>
                <a:hlinkClick r:id="rId2" action="ppaction://hlinkfile"/>
              </a:rPr>
              <a:t>Закон Джоуля-Ленца</a:t>
            </a:r>
            <a:endParaRPr lang="ru-RU" altLang="ru-RU" sz="6000" i="1" u="sng" dirty="0" smtClean="0">
              <a:solidFill>
                <a:srgbClr val="800000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33538"/>
            <a:ext cx="8351838" cy="4378325"/>
          </a:xfrm>
        </p:spPr>
        <p:txBody>
          <a:bodyPr/>
          <a:lstStyle/>
          <a:p>
            <a:pPr>
              <a:buFontTx/>
              <a:buNone/>
            </a:pPr>
            <a:endParaRPr lang="ru-RU" altLang="ru-RU" sz="4000" i="1" u="sng" dirty="0" smtClean="0">
              <a:solidFill>
                <a:srgbClr val="800000"/>
              </a:solidFill>
            </a:endParaRPr>
          </a:p>
          <a:p>
            <a:pPr>
              <a:buFontTx/>
              <a:buNone/>
            </a:pPr>
            <a:r>
              <a:rPr lang="ru-RU" altLang="ru-RU" sz="4000" i="1" dirty="0" smtClean="0">
                <a:solidFill>
                  <a:srgbClr val="800000"/>
                </a:solidFill>
              </a:rPr>
              <a:t>   </a:t>
            </a:r>
            <a:r>
              <a:rPr lang="en-US" altLang="ru-RU" sz="4000" i="1" dirty="0" smtClean="0">
                <a:solidFill>
                  <a:srgbClr val="800000"/>
                </a:solidFill>
              </a:rPr>
              <a:t>Q</a:t>
            </a:r>
            <a:r>
              <a:rPr lang="ru-RU" altLang="ru-RU" sz="4000" i="1" dirty="0" smtClean="0">
                <a:solidFill>
                  <a:srgbClr val="800000"/>
                </a:solidFill>
              </a:rPr>
              <a:t> = I</a:t>
            </a:r>
            <a:r>
              <a:rPr lang="en-US" altLang="ru-RU" sz="4000" i="1" baseline="30000" dirty="0" smtClean="0">
                <a:solidFill>
                  <a:srgbClr val="800000"/>
                </a:solidFill>
              </a:rPr>
              <a:t>2</a:t>
            </a:r>
            <a:r>
              <a:rPr lang="en-US" altLang="ru-RU" sz="4000" i="1" dirty="0" smtClean="0">
                <a:solidFill>
                  <a:srgbClr val="800000"/>
                </a:solidFill>
              </a:rPr>
              <a:t>·R·Δt</a:t>
            </a:r>
            <a:r>
              <a:rPr lang="en-US" altLang="ru-RU" dirty="0" smtClean="0"/>
              <a:t> </a:t>
            </a:r>
            <a:r>
              <a:rPr lang="ru-RU" altLang="ru-RU" dirty="0" smtClean="0"/>
              <a:t> </a:t>
            </a:r>
            <a:r>
              <a:rPr lang="ru-RU" altLang="ru-RU" sz="3600" i="1" dirty="0" smtClean="0"/>
              <a:t>- количество теплоты, выделяемое проводником с током, равно произведению квадрата силы тока, сопротивления проводника и времени прохождения тока по проводнику.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i="1" u="sng" smtClean="0">
                <a:solidFill>
                  <a:srgbClr val="800000"/>
                </a:solidFill>
              </a:rPr>
              <a:t>Сообщения учащихся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04788" y="2349501"/>
            <a:ext cx="8278812" cy="1511548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4000" i="1" dirty="0" smtClean="0">
                <a:hlinkClick r:id="rId2" action="ppaction://hlinkpres?slideindex=1&amp;slidetitle="/>
              </a:rPr>
              <a:t>«Жизнь и деятельность Ленца»</a:t>
            </a:r>
            <a:endParaRPr lang="ru-RU" altLang="ru-RU" sz="4000" i="1" dirty="0" smtClean="0">
              <a:hlinkClick r:id="rId3" action="ppaction://hlinkpres?slideindex=1&amp;slidetitle="/>
            </a:endParaRPr>
          </a:p>
          <a:p>
            <a:pPr marL="0" indent="0">
              <a:buNone/>
            </a:pPr>
            <a:endParaRPr lang="ru-RU" altLang="ru-RU" sz="4000" dirty="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4040709"/>
            <a:ext cx="8278812" cy="183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buNone/>
            </a:pPr>
            <a:r>
              <a:rPr lang="ru-RU" altLang="ru-RU" sz="4000" i="1" kern="0" dirty="0" smtClean="0">
                <a:hlinkClick r:id="rId4" action="ppaction://hlinkpres?slideindex=1&amp;slidetitle="/>
              </a:rPr>
              <a:t>«Жизнь и деятельность Джоуля</a:t>
            </a:r>
            <a:r>
              <a:rPr lang="ru-RU" altLang="ru-RU" sz="4000" kern="0" dirty="0" smtClean="0">
                <a:hlinkClick r:id="rId4" action="ppaction://hlinkpres?slideindex=1&amp;slidetitle="/>
              </a:rPr>
              <a:t>»</a:t>
            </a:r>
            <a:endParaRPr lang="ru-RU" altLang="ru-RU" sz="4000" kern="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ctrTitle" sz="quarter"/>
          </p:nvPr>
        </p:nvSpPr>
        <p:spPr>
          <a:xfrm>
            <a:off x="1331913" y="404813"/>
            <a:ext cx="6480175" cy="8223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Актуализация знаний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23850" y="2060575"/>
            <a:ext cx="8280400" cy="3382963"/>
          </a:xfrm>
        </p:spPr>
        <p:txBody>
          <a:bodyPr/>
          <a:lstStyle/>
          <a:p>
            <a:r>
              <a:rPr lang="ru-RU" altLang="ru-RU" sz="8800" i="1" dirty="0" smtClean="0">
                <a:solidFill>
                  <a:srgbClr val="800000"/>
                </a:solidFill>
              </a:rPr>
              <a:t>Фронтальный</a:t>
            </a:r>
          </a:p>
          <a:p>
            <a:r>
              <a:rPr lang="ru-RU" altLang="ru-RU" sz="8800" i="1" dirty="0" smtClean="0">
                <a:solidFill>
                  <a:srgbClr val="800000"/>
                </a:solidFill>
              </a:rPr>
              <a:t>опрос</a:t>
            </a:r>
            <a:endParaRPr lang="ru-RU" altLang="ru-RU" sz="88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uiExpand="1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0" y="333375"/>
            <a:ext cx="8437563" cy="619125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i="1" smtClean="0"/>
              <a:t>   Энергии, которую прибор потребляет в  единицу времени -  </a:t>
            </a:r>
            <a:r>
              <a:rPr lang="ru-RU" altLang="ru-RU" i="1" smtClean="0">
                <a:solidFill>
                  <a:srgbClr val="800000"/>
                </a:solidFill>
              </a:rPr>
              <a:t>мощность</a:t>
            </a:r>
            <a:r>
              <a:rPr lang="ru-RU" altLang="ru-RU" i="1" smtClean="0"/>
              <a:t>.</a:t>
            </a:r>
          </a:p>
          <a:p>
            <a:pPr>
              <a:buFontTx/>
              <a:buNone/>
            </a:pPr>
            <a:r>
              <a:rPr lang="ru-RU" altLang="ru-RU" i="1" smtClean="0"/>
              <a:t>   Обозначается: Р</a:t>
            </a:r>
          </a:p>
          <a:p>
            <a:pPr>
              <a:buFontTx/>
              <a:buNone/>
            </a:pPr>
            <a:endParaRPr lang="ru-RU" altLang="ru-RU" i="1" smtClean="0"/>
          </a:p>
          <a:p>
            <a:pPr>
              <a:buFontTx/>
              <a:buNone/>
            </a:pPr>
            <a:endParaRPr lang="ru-RU" altLang="ru-RU" i="1" smtClean="0"/>
          </a:p>
          <a:p>
            <a:pPr>
              <a:buFontTx/>
              <a:buNone/>
            </a:pPr>
            <a:endParaRPr lang="ru-RU" altLang="ru-RU" i="1" smtClean="0"/>
          </a:p>
          <a:p>
            <a:pPr>
              <a:buFontTx/>
              <a:buNone/>
            </a:pPr>
            <a:r>
              <a:rPr lang="ru-RU" altLang="ru-RU" i="1" smtClean="0">
                <a:solidFill>
                  <a:srgbClr val="800000"/>
                </a:solidFill>
              </a:rPr>
              <a:t>   Мощность  тока равна отношению работы тока за время </a:t>
            </a:r>
            <a:r>
              <a:rPr lang="en-US" altLang="ru-RU" i="1" smtClean="0">
                <a:solidFill>
                  <a:srgbClr val="800000"/>
                </a:solidFill>
              </a:rPr>
              <a:t>Δt</a:t>
            </a:r>
            <a:r>
              <a:rPr lang="ru-RU" altLang="ru-RU" i="1" smtClean="0">
                <a:solidFill>
                  <a:srgbClr val="800000"/>
                </a:solidFill>
              </a:rPr>
              <a:t> к этому интервалу времени.</a:t>
            </a:r>
          </a:p>
          <a:p>
            <a:pPr>
              <a:buFontTx/>
              <a:buNone/>
            </a:pPr>
            <a:r>
              <a:rPr lang="ru-RU" altLang="ru-RU" i="1" smtClean="0">
                <a:solidFill>
                  <a:srgbClr val="800000"/>
                </a:solidFill>
              </a:rPr>
              <a:t>    [</a:t>
            </a:r>
            <a:r>
              <a:rPr lang="en-US" altLang="ru-RU" i="1" smtClean="0">
                <a:solidFill>
                  <a:srgbClr val="800000"/>
                </a:solidFill>
              </a:rPr>
              <a:t>P</a:t>
            </a:r>
            <a:r>
              <a:rPr lang="ru-RU" altLang="ru-RU" i="1" smtClean="0">
                <a:solidFill>
                  <a:srgbClr val="800000"/>
                </a:solidFill>
              </a:rPr>
              <a:t>]=1Вт;  1 Вт = 1 Дж/с ;   1 Вт = 1 А </a:t>
            </a:r>
            <a:r>
              <a:rPr lang="en-US" altLang="ru-RU" i="1" smtClean="0">
                <a:solidFill>
                  <a:srgbClr val="800000"/>
                </a:solidFill>
              </a:rPr>
              <a:t>·</a:t>
            </a:r>
            <a:r>
              <a:rPr lang="ru-RU" altLang="ru-RU" i="1" smtClean="0">
                <a:solidFill>
                  <a:srgbClr val="800000"/>
                </a:solidFill>
              </a:rPr>
              <a:t> В</a:t>
            </a:r>
          </a:p>
          <a:p>
            <a:pPr>
              <a:buFontTx/>
              <a:buNone/>
            </a:pPr>
            <a:endParaRPr lang="ru-RU" altLang="ru-RU" i="1" smtClean="0">
              <a:solidFill>
                <a:srgbClr val="800000"/>
              </a:solidFill>
            </a:endParaRPr>
          </a:p>
          <a:p>
            <a:pPr>
              <a:buFontTx/>
              <a:buNone/>
            </a:pPr>
            <a:endParaRPr lang="ru-RU" altLang="ru-RU" sz="3600" i="1" smtClean="0">
              <a:solidFill>
                <a:srgbClr val="800000"/>
              </a:solidFill>
            </a:endParaRPr>
          </a:p>
          <a:p>
            <a:pPr>
              <a:buFontTx/>
              <a:buNone/>
            </a:pPr>
            <a:endParaRPr lang="ru-RU" altLang="ru-RU" sz="3600" i="1" smtClean="0">
              <a:solidFill>
                <a:srgbClr val="800000"/>
              </a:solidFill>
            </a:endParaRP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sz="1800"/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2555875" y="2205038"/>
          <a:ext cx="2552700" cy="1120775"/>
        </p:xfrm>
        <a:graphic>
          <a:graphicData uri="http://schemas.openxmlformats.org/presentationml/2006/ole">
            <p:oleObj spid="_x0000_s22546" name="Уравнение" r:id="rId3" imgW="888614" imgH="393529" progId="Equation.3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8229600" cy="1143000"/>
          </a:xfrm>
        </p:spPr>
        <p:txBody>
          <a:bodyPr/>
          <a:lstStyle/>
          <a:p>
            <a:r>
              <a:rPr lang="ru-RU" sz="5400" i="1" smtClean="0">
                <a:solidFill>
                  <a:srgbClr val="C00000"/>
                </a:solidFill>
              </a:rPr>
              <a:t>Первичное закрепление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0825" y="1417638"/>
          <a:ext cx="7634288" cy="489108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908572"/>
                <a:gridCol w="1908572"/>
                <a:gridCol w="1908572"/>
                <a:gridCol w="1908572"/>
              </a:tblGrid>
              <a:tr h="84091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Физическая</a:t>
                      </a:r>
                    </a:p>
                    <a:p>
                      <a:pPr algn="ctr"/>
                      <a:r>
                        <a:rPr lang="ru-RU" sz="2000" dirty="0" smtClean="0"/>
                        <a:t>величина</a:t>
                      </a:r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Обозначение</a:t>
                      </a:r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Формула</a:t>
                      </a:r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Единица в СИ</a:t>
                      </a:r>
                      <a:endParaRPr lang="ru-RU" sz="2000" dirty="0"/>
                    </a:p>
                  </a:txBody>
                  <a:tcPr marL="91442" marR="91442" marT="45718" marB="45718"/>
                </a:tc>
              </a:tr>
              <a:tr h="475299">
                <a:tc>
                  <a:txBody>
                    <a:bodyPr/>
                    <a:lstStyle/>
                    <a:p>
                      <a:pPr algn="ctr"/>
                      <a:endParaRPr lang="ru-RU" sz="200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I=q/t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/>
                    </a:p>
                  </a:txBody>
                  <a:tcPr marL="91442" marR="91442" marT="45718" marB="45718"/>
                </a:tc>
              </a:tr>
              <a:tr h="4752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Напряжение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U=A/q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/>
                    </a:p>
                  </a:txBody>
                  <a:tcPr marL="91442" marR="91442" marT="45718" marB="45718"/>
                </a:tc>
              </a:tr>
              <a:tr h="475299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Ом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</a:tr>
              <a:tr h="4752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Закон Ома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91442" marR="91442" marT="45718" marB="45718"/>
                </a:tc>
              </a:tr>
              <a:tr h="8327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Работа эл. тока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91442" marR="91442" marT="45718" marB="45718"/>
                </a:tc>
              </a:tr>
              <a:tr h="475299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Вт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</a:tr>
              <a:tr h="84091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Количество теплоты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2000"/>
                    </a:p>
                  </a:txBody>
                  <a:tcPr marL="91442" marR="91442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Дж</a:t>
                      </a:r>
                      <a:endParaRPr lang="ru-RU" sz="2400" dirty="0"/>
                    </a:p>
                  </a:txBody>
                  <a:tcPr marL="91442" marR="91442" marT="45718" marB="45718"/>
                </a:tc>
              </a:tr>
            </a:tbl>
          </a:graphicData>
        </a:graphic>
      </p:graphicFrame>
      <p:pic>
        <p:nvPicPr>
          <p:cNvPr id="2" name="Muzyka-iz-fil_ma-Sumerki-Ran_she-ya-malo-dumala-o-smertinopo-moemu-otdat_-zhizn_-za-lyubimogo-ne-hudshaya-smert-Lirika--i-Robert-Pattinson-igrayut-na-p_yanino-(muzofon.com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51837" y="602128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1124744"/>
          <a:ext cx="7776864" cy="448027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232248"/>
                <a:gridCol w="1656184"/>
                <a:gridCol w="1944216"/>
                <a:gridCol w="1944216"/>
              </a:tblGrid>
              <a:tr h="831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Физическая</a:t>
                      </a:r>
                    </a:p>
                    <a:p>
                      <a:pPr algn="ctr"/>
                      <a:r>
                        <a:rPr lang="ru-RU" sz="2000" dirty="0" smtClean="0"/>
                        <a:t>величина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Обозначение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Формула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Единица в СИ</a:t>
                      </a:r>
                      <a:endParaRPr lang="ru-RU" sz="2000" dirty="0"/>
                    </a:p>
                  </a:txBody>
                  <a:tcPr/>
                </a:tc>
              </a:tr>
              <a:tr h="4697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Сила тока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I=q/t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</a:t>
                      </a:r>
                      <a:endParaRPr lang="ru-RU" sz="2400" dirty="0"/>
                    </a:p>
                  </a:txBody>
                  <a:tcPr/>
                </a:tc>
              </a:tr>
              <a:tr h="4697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Напряжение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U=A/q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</a:t>
                      </a:r>
                      <a:endParaRPr lang="ru-RU" sz="2400" dirty="0"/>
                    </a:p>
                  </a:txBody>
                  <a:tcPr/>
                </a:tc>
              </a:tr>
              <a:tr h="4697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Сопротивление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R=U/I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Ом</a:t>
                      </a:r>
                      <a:endParaRPr lang="ru-RU" sz="2400" dirty="0"/>
                    </a:p>
                  </a:txBody>
                  <a:tcPr/>
                </a:tc>
              </a:tr>
              <a:tr h="4697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Закон Ома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I=U/R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А=В/Ом</a:t>
                      </a:r>
                      <a:endParaRPr lang="ru-RU" sz="2400" dirty="0"/>
                    </a:p>
                  </a:txBody>
                  <a:tcPr/>
                </a:tc>
              </a:tr>
              <a:tr h="4697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Работа эл. тока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A=IU</a:t>
                      </a:r>
                      <a:r>
                        <a:rPr lang="el-GR" sz="2400" dirty="0" smtClean="0"/>
                        <a:t>Δ</a:t>
                      </a:r>
                      <a:r>
                        <a:rPr lang="en-US" sz="2400" dirty="0" smtClean="0"/>
                        <a:t>t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Дж</a:t>
                      </a:r>
                      <a:endParaRPr lang="ru-RU" sz="2400" dirty="0"/>
                    </a:p>
                  </a:txBody>
                  <a:tcPr/>
                </a:tc>
              </a:tr>
              <a:tr h="4697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Мощность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P=IU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Вт</a:t>
                      </a:r>
                      <a:endParaRPr lang="ru-RU" sz="2400" dirty="0"/>
                    </a:p>
                  </a:txBody>
                  <a:tcPr/>
                </a:tc>
              </a:tr>
              <a:tr h="83101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Количество теплоты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Q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 rotWithShape="1">
                      <a:blip r:embed="rId2"/>
                      <a:stretch>
                        <a:fillRect l="-200000" t="-444118" r="-100000" b="-16176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Дж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11188" y="0"/>
            <a:ext cx="7772400" cy="765175"/>
          </a:xfrm>
        </p:spPr>
        <p:txBody>
          <a:bodyPr/>
          <a:lstStyle/>
          <a:p>
            <a:r>
              <a:rPr lang="ru-RU" altLang="ru-RU" sz="4800" i="1" smtClean="0">
                <a:solidFill>
                  <a:srgbClr val="C00000"/>
                </a:solidFill>
                <a:latin typeface="Arial" panose="020B0604020202020204" pitchFamily="34" charset="0"/>
              </a:rPr>
              <a:t>Кроссворд</a:t>
            </a:r>
          </a:p>
        </p:txBody>
      </p:sp>
      <p:graphicFrame>
        <p:nvGraphicFramePr>
          <p:cNvPr id="12433" name="Group 1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8363016"/>
              </p:ext>
            </p:extLst>
          </p:nvPr>
        </p:nvGraphicFramePr>
        <p:xfrm>
          <a:off x="827088" y="908050"/>
          <a:ext cx="6769105" cy="5700717"/>
        </p:xfrm>
        <a:graphic>
          <a:graphicData uri="http://schemas.openxmlformats.org/drawingml/2006/table">
            <a:tbl>
              <a:tblPr/>
              <a:tblGrid>
                <a:gridCol w="615223"/>
                <a:gridCol w="615222"/>
                <a:gridCol w="615223"/>
                <a:gridCol w="615222"/>
                <a:gridCol w="615223"/>
                <a:gridCol w="616880"/>
                <a:gridCol w="615222"/>
                <a:gridCol w="615223"/>
                <a:gridCol w="615222"/>
                <a:gridCol w="615223"/>
                <a:gridCol w="615222"/>
              </a:tblGrid>
              <a:tr h="518247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2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42" marR="91442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5182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2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2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6"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2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2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247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99592" y="1844824"/>
            <a:ext cx="50405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00" dirty="0" smtClean="0"/>
              <a:t>П</a:t>
            </a:r>
          </a:p>
          <a:p>
            <a:pPr algn="ctr"/>
            <a:r>
              <a:rPr lang="ru-RU" sz="3400" dirty="0" smtClean="0"/>
              <a:t>Р</a:t>
            </a:r>
          </a:p>
          <a:p>
            <a:pPr algn="ctr"/>
            <a:r>
              <a:rPr lang="ru-RU" sz="3400" dirty="0" smtClean="0"/>
              <a:t>О</a:t>
            </a:r>
          </a:p>
          <a:p>
            <a:pPr algn="ctr"/>
            <a:r>
              <a:rPr lang="ru-RU" sz="3400" dirty="0" smtClean="0"/>
              <a:t>В</a:t>
            </a:r>
          </a:p>
          <a:p>
            <a:pPr algn="ctr"/>
            <a:r>
              <a:rPr lang="ru-RU" sz="3400" dirty="0" smtClean="0"/>
              <a:t>О</a:t>
            </a:r>
          </a:p>
          <a:p>
            <a:pPr algn="ctr"/>
            <a:r>
              <a:rPr lang="ru-RU" sz="3400" dirty="0"/>
              <a:t>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5656" y="1844824"/>
            <a:ext cx="4320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 smtClean="0"/>
              <a:t>О</a:t>
            </a:r>
          </a:p>
          <a:p>
            <a:r>
              <a:rPr lang="ru-RU" sz="3400" dirty="0"/>
              <a:t>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1844824"/>
            <a:ext cx="43204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 smtClean="0"/>
              <a:t>Т</a:t>
            </a:r>
          </a:p>
          <a:p>
            <a:r>
              <a:rPr lang="ru-RU" sz="3400" dirty="0" smtClean="0"/>
              <a:t>О</a:t>
            </a:r>
          </a:p>
          <a:p>
            <a:r>
              <a:rPr lang="ru-RU" sz="3400" dirty="0"/>
              <a:t>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71800" y="1844824"/>
            <a:ext cx="50405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 smtClean="0"/>
              <a:t>Р</a:t>
            </a:r>
          </a:p>
          <a:p>
            <a:r>
              <a:rPr lang="ru-RU" sz="3400" dirty="0" smtClean="0"/>
              <a:t>Е</a:t>
            </a:r>
          </a:p>
          <a:p>
            <a:r>
              <a:rPr lang="ru-RU" sz="3400" dirty="0" smtClean="0"/>
              <a:t>З</a:t>
            </a:r>
          </a:p>
          <a:p>
            <a:r>
              <a:rPr lang="ru-RU" sz="3400" dirty="0" smtClean="0"/>
              <a:t>И</a:t>
            </a:r>
          </a:p>
          <a:p>
            <a:r>
              <a:rPr lang="ru-RU" sz="3400" dirty="0" smtClean="0"/>
              <a:t>С</a:t>
            </a:r>
          </a:p>
          <a:p>
            <a:r>
              <a:rPr lang="ru-RU" sz="3400" dirty="0" smtClean="0"/>
              <a:t>Т</a:t>
            </a:r>
          </a:p>
          <a:p>
            <a:r>
              <a:rPr lang="ru-RU" sz="3400" dirty="0" smtClean="0"/>
              <a:t>О</a:t>
            </a:r>
          </a:p>
          <a:p>
            <a:r>
              <a:rPr lang="ru-RU" sz="3400" dirty="0"/>
              <a:t>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8207" y="840769"/>
            <a:ext cx="57606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00" dirty="0" smtClean="0"/>
              <a:t>Э</a:t>
            </a:r>
          </a:p>
          <a:p>
            <a:pPr algn="ctr"/>
            <a:r>
              <a:rPr lang="ru-RU" sz="3400" dirty="0" smtClean="0"/>
              <a:t>Л</a:t>
            </a:r>
          </a:p>
          <a:p>
            <a:pPr algn="ctr"/>
            <a:r>
              <a:rPr lang="ru-RU" sz="3400" dirty="0" smtClean="0"/>
              <a:t>Е</a:t>
            </a:r>
          </a:p>
          <a:p>
            <a:pPr algn="ctr"/>
            <a:r>
              <a:rPr lang="ru-RU" sz="3400" dirty="0" smtClean="0"/>
              <a:t>К</a:t>
            </a:r>
          </a:p>
          <a:p>
            <a:pPr algn="ctr"/>
            <a:r>
              <a:rPr lang="ru-RU" sz="3400" dirty="0" smtClean="0"/>
              <a:t>Т</a:t>
            </a:r>
          </a:p>
          <a:p>
            <a:pPr algn="ctr"/>
            <a:r>
              <a:rPr lang="ru-RU" sz="3400" dirty="0" smtClean="0"/>
              <a:t>Р</a:t>
            </a:r>
          </a:p>
          <a:p>
            <a:pPr algn="ctr"/>
            <a:r>
              <a:rPr lang="ru-RU" sz="3400" dirty="0" smtClean="0"/>
              <a:t>О</a:t>
            </a:r>
          </a:p>
          <a:p>
            <a:pPr algn="ctr"/>
            <a:r>
              <a:rPr lang="ru-RU" sz="3400" dirty="0" smtClean="0"/>
              <a:t>Ш</a:t>
            </a:r>
          </a:p>
          <a:p>
            <a:pPr algn="ctr"/>
            <a:r>
              <a:rPr lang="ru-RU" sz="3400" dirty="0" smtClean="0"/>
              <a:t>О</a:t>
            </a:r>
          </a:p>
          <a:p>
            <a:pPr algn="ctr"/>
            <a:r>
              <a:rPr lang="ru-RU" sz="3400" dirty="0"/>
              <a:t>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95936" y="836712"/>
            <a:ext cx="5760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 smtClean="0"/>
              <a:t>Р</a:t>
            </a:r>
          </a:p>
          <a:p>
            <a:r>
              <a:rPr lang="ru-RU" sz="3400" dirty="0" smtClean="0"/>
              <a:t>А</a:t>
            </a:r>
          </a:p>
          <a:p>
            <a:r>
              <a:rPr lang="ru-RU" sz="3400" dirty="0" smtClean="0"/>
              <a:t>Б</a:t>
            </a:r>
          </a:p>
          <a:p>
            <a:r>
              <a:rPr lang="ru-RU" sz="3400" dirty="0" smtClean="0"/>
              <a:t>О</a:t>
            </a:r>
          </a:p>
          <a:p>
            <a:r>
              <a:rPr lang="ru-RU" sz="3400" dirty="0" smtClean="0"/>
              <a:t>Т</a:t>
            </a:r>
          </a:p>
          <a:p>
            <a:r>
              <a:rPr lang="ru-RU" sz="3400" dirty="0"/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4008" y="1340768"/>
            <a:ext cx="57606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 smtClean="0"/>
              <a:t>Д</a:t>
            </a:r>
          </a:p>
          <a:p>
            <a:r>
              <a:rPr lang="ru-RU" sz="3400" dirty="0" smtClean="0"/>
              <a:t>И</a:t>
            </a:r>
          </a:p>
          <a:p>
            <a:r>
              <a:rPr lang="ru-RU" sz="3400" dirty="0" smtClean="0"/>
              <a:t>Э</a:t>
            </a:r>
          </a:p>
          <a:p>
            <a:r>
              <a:rPr lang="ru-RU" sz="3400" dirty="0" smtClean="0"/>
              <a:t>Л</a:t>
            </a:r>
          </a:p>
          <a:p>
            <a:r>
              <a:rPr lang="ru-RU" sz="3400" dirty="0" smtClean="0"/>
              <a:t>Е</a:t>
            </a:r>
          </a:p>
          <a:p>
            <a:r>
              <a:rPr lang="ru-RU" sz="3400" dirty="0" smtClean="0"/>
              <a:t>К</a:t>
            </a:r>
          </a:p>
          <a:p>
            <a:r>
              <a:rPr lang="ru-RU" sz="3400" dirty="0" smtClean="0"/>
              <a:t>Т</a:t>
            </a:r>
          </a:p>
          <a:p>
            <a:r>
              <a:rPr lang="ru-RU" sz="3400" dirty="0" smtClean="0"/>
              <a:t>Р</a:t>
            </a:r>
          </a:p>
          <a:p>
            <a:r>
              <a:rPr lang="ru-RU" sz="3400" dirty="0" smtClean="0"/>
              <a:t>И</a:t>
            </a:r>
          </a:p>
          <a:p>
            <a:r>
              <a:rPr lang="ru-RU" sz="3400" dirty="0"/>
              <a:t>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20072" y="1916832"/>
            <a:ext cx="57606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 smtClean="0"/>
              <a:t>Т</a:t>
            </a:r>
          </a:p>
          <a:p>
            <a:r>
              <a:rPr lang="ru-RU" sz="3400" dirty="0" smtClean="0"/>
              <a:t>Е</a:t>
            </a:r>
          </a:p>
          <a:p>
            <a:r>
              <a:rPr lang="ru-RU" sz="3400" dirty="0" smtClean="0"/>
              <a:t>П</a:t>
            </a:r>
          </a:p>
          <a:p>
            <a:r>
              <a:rPr lang="ru-RU" sz="3400" dirty="0" smtClean="0"/>
              <a:t>Л</a:t>
            </a:r>
          </a:p>
          <a:p>
            <a:r>
              <a:rPr lang="ru-RU" sz="3400" dirty="0" smtClean="0"/>
              <a:t>О</a:t>
            </a:r>
          </a:p>
          <a:p>
            <a:r>
              <a:rPr lang="ru-RU" sz="3400" dirty="0" smtClean="0"/>
              <a:t>В</a:t>
            </a:r>
          </a:p>
          <a:p>
            <a:r>
              <a:rPr lang="ru-RU" sz="3400" dirty="0" smtClean="0"/>
              <a:t>О</a:t>
            </a:r>
          </a:p>
          <a:p>
            <a:r>
              <a:rPr lang="ru-RU" sz="3400" dirty="0"/>
              <a:t>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68144" y="822543"/>
            <a:ext cx="50405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 smtClean="0"/>
              <a:t>С</a:t>
            </a:r>
          </a:p>
          <a:p>
            <a:r>
              <a:rPr lang="ru-RU" sz="3400" dirty="0" smtClean="0"/>
              <a:t>Х</a:t>
            </a:r>
          </a:p>
          <a:p>
            <a:r>
              <a:rPr lang="ru-RU" sz="3400" dirty="0" smtClean="0"/>
              <a:t>Е</a:t>
            </a:r>
          </a:p>
          <a:p>
            <a:r>
              <a:rPr lang="ru-RU" sz="3400" dirty="0" smtClean="0"/>
              <a:t>М</a:t>
            </a:r>
          </a:p>
          <a:p>
            <a:r>
              <a:rPr lang="ru-RU" sz="3400" dirty="0"/>
              <a:t>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2200" y="792574"/>
            <a:ext cx="50405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 smtClean="0"/>
              <a:t>П</a:t>
            </a:r>
          </a:p>
          <a:p>
            <a:r>
              <a:rPr lang="ru-RU" sz="3400" dirty="0" smtClean="0"/>
              <a:t>О</a:t>
            </a:r>
          </a:p>
          <a:p>
            <a:r>
              <a:rPr lang="ru-RU" sz="3400" dirty="0" smtClean="0"/>
              <a:t>Л</a:t>
            </a:r>
          </a:p>
          <a:p>
            <a:r>
              <a:rPr lang="ru-RU" sz="3400" dirty="0" smtClean="0"/>
              <a:t>Ю</a:t>
            </a:r>
          </a:p>
          <a:p>
            <a:r>
              <a:rPr lang="ru-RU" sz="3400" dirty="0"/>
              <a:t>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20272" y="1844824"/>
            <a:ext cx="5040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 smtClean="0"/>
              <a:t>Ь</a:t>
            </a:r>
            <a:endParaRPr lang="ru-RU" sz="3400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i="1" smtClean="0">
                <a:solidFill>
                  <a:srgbClr val="C00000"/>
                </a:solidFill>
              </a:rPr>
              <a:t>Решение задач:</a:t>
            </a:r>
          </a:p>
        </p:txBody>
      </p:sp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228600" y="1600200"/>
            <a:ext cx="7772400" cy="4924425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dirty="0" smtClean="0"/>
              <a:t>Найти время, в течение которого по проводнику шел постоянный ток, если для переноса заряда в 10 Кл через проводник с сопротивлением 1 Ом потребовалось совершить работу 10 Дж.</a:t>
            </a:r>
          </a:p>
          <a:p>
            <a:pPr>
              <a:defRPr/>
            </a:pPr>
            <a:r>
              <a:rPr lang="ru-RU" dirty="0" smtClean="0"/>
              <a:t>Два проводника сопротивлением 10 Ом и 14 Ом соединены параллельно и подключены к источнику тока. За некоторое время в первом проводнике выделилось 840 Дж теплоты. Какое количество теплоты выделилось за то же время во втором проводнике.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600" i="1" smtClean="0">
                <a:solidFill>
                  <a:srgbClr val="C00000"/>
                </a:solidFill>
              </a:rPr>
              <a:t>Домашнее задание: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589088" y="2636838"/>
            <a:ext cx="5975350" cy="2403475"/>
          </a:xfrm>
        </p:spPr>
        <p:txBody>
          <a:bodyPr rtlCol="0">
            <a:normAutofit fontScale="92500" lnSpcReduction="10000"/>
          </a:bodyPr>
          <a:lstStyle/>
          <a:p>
            <a:pPr marL="609600" indent="-609600" fontAlgn="auto">
              <a:buFontTx/>
              <a:buAutoNum type="arabicPeriod"/>
              <a:defRPr/>
            </a:pPr>
            <a:r>
              <a:rPr lang="ru-RU" altLang="ru-RU" sz="5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§106;</a:t>
            </a:r>
          </a:p>
          <a:p>
            <a:pPr marL="609600" indent="-609600" fontAlgn="auto">
              <a:buFontTx/>
              <a:buAutoNum type="arabicPeriod"/>
              <a:defRPr/>
            </a:pPr>
            <a:r>
              <a:rPr lang="ru-RU" altLang="ru-RU" sz="5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Упражнение 19 (4).</a:t>
            </a:r>
          </a:p>
          <a:p>
            <a:pPr marL="0" indent="0" fontAlgn="auto">
              <a:buFontTx/>
              <a:buNone/>
              <a:defRPr/>
            </a:pPr>
            <a:endParaRPr lang="ru-RU" altLang="ru-RU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609600" indent="-609600" fontAlgn="auto">
              <a:buFontTx/>
              <a:buAutoNum type="arabicPeriod"/>
              <a:defRPr/>
            </a:pPr>
            <a:endParaRPr lang="ru-RU" altLang="ru-RU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44824"/>
            <a:ext cx="8064896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6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СПАСИБО ЗА АКТИВНУЮ РАБОТУ НА УРОКЕ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229600" cy="14176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3600" i="1" dirty="0" smtClean="0">
                <a:solidFill>
                  <a:srgbClr val="080808"/>
                </a:solidFill>
              </a:rPr>
              <a:t>1.Что называют </a:t>
            </a:r>
            <a:r>
              <a:rPr lang="ru-RU" altLang="ru-RU" sz="3600" i="1" dirty="0" smtClean="0">
                <a:solidFill>
                  <a:srgbClr val="800000"/>
                </a:solidFill>
              </a:rPr>
              <a:t>электрическим током</a:t>
            </a:r>
            <a:r>
              <a:rPr lang="ru-RU" altLang="ru-RU" sz="3600" i="1" dirty="0" smtClean="0">
                <a:solidFill>
                  <a:srgbClr val="080808"/>
                </a:solidFill>
              </a:rPr>
              <a:t>? Как </a:t>
            </a:r>
            <a:r>
              <a:rPr lang="ru-RU" altLang="ru-RU" sz="3600" i="1" dirty="0" smtClean="0">
                <a:solidFill>
                  <a:srgbClr val="800000"/>
                </a:solidFill>
              </a:rPr>
              <a:t>направлен </a:t>
            </a:r>
            <a:r>
              <a:rPr lang="ru-RU" altLang="ru-RU" sz="3600" i="1" dirty="0" smtClean="0">
                <a:solidFill>
                  <a:srgbClr val="080808"/>
                </a:solidFill>
              </a:rPr>
              <a:t>электрический ток?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82550" y="1844675"/>
            <a:ext cx="8064500" cy="40259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ru-RU" i="1" smtClean="0">
                <a:solidFill>
                  <a:srgbClr val="800000"/>
                </a:solidFill>
              </a:rPr>
              <a:t>	</a:t>
            </a:r>
            <a:r>
              <a:rPr lang="ru-RU" altLang="ru-RU" i="1" smtClean="0">
                <a:solidFill>
                  <a:srgbClr val="800000"/>
                </a:solidFill>
              </a:rPr>
              <a:t>Электрическим током</a:t>
            </a:r>
            <a:r>
              <a:rPr lang="ru-RU" altLang="ru-RU" i="1" smtClean="0">
                <a:solidFill>
                  <a:srgbClr val="080808"/>
                </a:solidFill>
              </a:rPr>
              <a:t> называют упорядоченное, направленное движение заряженных частиц. </a:t>
            </a:r>
            <a:r>
              <a:rPr lang="ru-RU" altLang="ru-RU" i="1" smtClean="0">
                <a:solidFill>
                  <a:srgbClr val="800000"/>
                </a:solidFill>
              </a:rPr>
              <a:t>За направление тока</a:t>
            </a:r>
            <a:r>
              <a:rPr lang="ru-RU" altLang="ru-RU" i="1" smtClean="0">
                <a:solidFill>
                  <a:srgbClr val="080808"/>
                </a:solidFill>
              </a:rPr>
              <a:t> принимают</a:t>
            </a:r>
          </a:p>
          <a:p>
            <a:pPr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    направление </a:t>
            </a:r>
            <a:endParaRPr lang="en-US" altLang="ru-RU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«+»</a:t>
            </a:r>
            <a:r>
              <a:rPr lang="en-US" altLang="ru-RU" i="1" smtClean="0">
                <a:solidFill>
                  <a:srgbClr val="080808"/>
                </a:solidFill>
              </a:rPr>
              <a:t>  </a:t>
            </a:r>
            <a:r>
              <a:rPr lang="ru-RU" altLang="ru-RU" i="1" smtClean="0">
                <a:solidFill>
                  <a:srgbClr val="080808"/>
                </a:solidFill>
              </a:rPr>
              <a:t>заряженных</a:t>
            </a:r>
          </a:p>
          <a:p>
            <a:pPr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     частиц.</a:t>
            </a:r>
          </a:p>
          <a:p>
            <a:pPr>
              <a:buFontTx/>
              <a:buNone/>
            </a:pPr>
            <a:endParaRPr lang="ru-RU" altLang="ru-RU" i="1" smtClean="0">
              <a:solidFill>
                <a:srgbClr val="080808"/>
              </a:solidFill>
            </a:endParaRPr>
          </a:p>
        </p:txBody>
      </p:sp>
      <p:pic>
        <p:nvPicPr>
          <p:cNvPr id="23557" name="Picture 5" descr="03003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15" t="3418"/>
          <a:stretch>
            <a:fillRect/>
          </a:stretch>
        </p:blipFill>
        <p:spPr bwMode="auto">
          <a:xfrm>
            <a:off x="3779838" y="3857625"/>
            <a:ext cx="4211637" cy="244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8229600" cy="7969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i="1" dirty="0" smtClean="0">
                <a:solidFill>
                  <a:srgbClr val="080808"/>
                </a:solidFill>
              </a:rPr>
              <a:t>2. Какими  </a:t>
            </a:r>
            <a:r>
              <a:rPr lang="ru-RU" altLang="ru-RU" sz="3600" i="1" dirty="0" smtClean="0">
                <a:solidFill>
                  <a:srgbClr val="800000"/>
                </a:solidFill>
              </a:rPr>
              <a:t>действиями </a:t>
            </a:r>
            <a:r>
              <a:rPr lang="ru-RU" altLang="ru-RU" sz="3600" i="1" dirty="0" smtClean="0">
                <a:solidFill>
                  <a:srgbClr val="080808"/>
                </a:solidFill>
              </a:rPr>
              <a:t>обладает электрический ток?</a:t>
            </a:r>
            <a:br>
              <a:rPr lang="ru-RU" altLang="ru-RU" sz="3600" i="1" dirty="0" smtClean="0">
                <a:solidFill>
                  <a:srgbClr val="080808"/>
                </a:solidFill>
              </a:rPr>
            </a:br>
            <a:endParaRPr lang="ru-RU" altLang="ru-RU" sz="3600" i="1" dirty="0" smtClean="0">
              <a:solidFill>
                <a:srgbClr val="080808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altLang="ru-RU" sz="2800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endParaRPr lang="ru-RU" altLang="ru-RU" sz="2800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endParaRPr lang="ru-RU" altLang="ru-RU" sz="2800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endParaRPr lang="ru-RU" altLang="ru-RU" sz="2800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endParaRPr lang="ru-RU" altLang="ru-RU" sz="2800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endParaRPr lang="ru-RU" altLang="ru-RU" sz="2800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endParaRPr lang="ru-RU" altLang="ru-RU" sz="2800" smtClean="0"/>
          </a:p>
        </p:txBody>
      </p:sp>
      <p:graphicFrame>
        <p:nvGraphicFramePr>
          <p:cNvPr id="24606" name="Group 30"/>
          <p:cNvGraphicFramePr>
            <a:graphicFrameLocks noGrp="1"/>
          </p:cNvGraphicFramePr>
          <p:nvPr>
            <p:ph sz="half" idx="2"/>
          </p:nvPr>
        </p:nvGraphicFramePr>
        <p:xfrm>
          <a:off x="395288" y="1412875"/>
          <a:ext cx="8353425" cy="4968875"/>
        </p:xfrm>
        <a:graphic>
          <a:graphicData uri="http://schemas.openxmlformats.org/drawingml/2006/table">
            <a:tbl>
              <a:tblPr/>
              <a:tblGrid>
                <a:gridCol w="2784475"/>
                <a:gridCol w="2784475"/>
                <a:gridCol w="2784475"/>
              </a:tblGrid>
              <a:tr h="1092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Тепловое действие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Магнитное действие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Химическое действие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6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4601" name="Picture 2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924175"/>
            <a:ext cx="214312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2" name="Picture 26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924175"/>
            <a:ext cx="2230438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7" name="Picture 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2565400"/>
            <a:ext cx="11430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8" name="Picture 3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66" t="14108"/>
          <a:stretch>
            <a:fillRect/>
          </a:stretch>
        </p:blipFill>
        <p:spPr bwMode="auto">
          <a:xfrm>
            <a:off x="468313" y="4076700"/>
            <a:ext cx="18732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9" name="Picture 3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193"/>
          <a:stretch>
            <a:fillRect/>
          </a:stretch>
        </p:blipFill>
        <p:spPr bwMode="auto">
          <a:xfrm>
            <a:off x="1187450" y="5253038"/>
            <a:ext cx="1871663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0" name="Picture 3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006725"/>
            <a:ext cx="158432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5400" y="908050"/>
            <a:ext cx="8229600" cy="11398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i="1" dirty="0" smtClean="0">
                <a:solidFill>
                  <a:srgbClr val="080808"/>
                </a:solidFill>
              </a:rPr>
              <a:t>3.</a:t>
            </a:r>
            <a:r>
              <a:rPr lang="en-US" altLang="ru-RU" i="1" dirty="0" smtClean="0">
                <a:solidFill>
                  <a:srgbClr val="080808"/>
                </a:solidFill>
              </a:rPr>
              <a:t> </a:t>
            </a:r>
            <a:r>
              <a:rPr lang="ru-RU" altLang="ru-RU" i="1" dirty="0" smtClean="0">
                <a:solidFill>
                  <a:srgbClr val="080808"/>
                </a:solidFill>
              </a:rPr>
              <a:t>Какие необходимы </a:t>
            </a:r>
            <a:r>
              <a:rPr lang="ru-RU" altLang="ru-RU" i="1" dirty="0" smtClean="0">
                <a:solidFill>
                  <a:srgbClr val="800000"/>
                </a:solidFill>
              </a:rPr>
              <a:t>условия</a:t>
            </a:r>
            <a:r>
              <a:rPr lang="ru-RU" altLang="ru-RU" i="1" dirty="0" smtClean="0">
                <a:solidFill>
                  <a:srgbClr val="080808"/>
                </a:solidFill>
              </a:rPr>
              <a:t> для </a:t>
            </a:r>
            <a:r>
              <a:rPr lang="ru-RU" altLang="ru-RU" i="1" dirty="0" smtClean="0">
                <a:solidFill>
                  <a:srgbClr val="800000"/>
                </a:solidFill>
              </a:rPr>
              <a:t>существования</a:t>
            </a:r>
            <a:r>
              <a:rPr lang="ru-RU" altLang="ru-RU" i="1" dirty="0" smtClean="0">
                <a:solidFill>
                  <a:srgbClr val="080808"/>
                </a:solidFill>
              </a:rPr>
              <a:t> электрического тока?</a:t>
            </a:r>
            <a:r>
              <a:rPr lang="ru-RU" altLang="ru-RU" sz="3600" i="1" dirty="0" smtClean="0">
                <a:solidFill>
                  <a:srgbClr val="080808"/>
                </a:solidFill>
              </a:rPr>
              <a:t/>
            </a:r>
            <a:br>
              <a:rPr lang="ru-RU" altLang="ru-RU" sz="3600" i="1" dirty="0" smtClean="0">
                <a:solidFill>
                  <a:srgbClr val="080808"/>
                </a:solidFill>
              </a:rPr>
            </a:br>
            <a:endParaRPr lang="ru-RU" altLang="ru-RU" sz="3600" i="1" dirty="0" smtClean="0">
              <a:solidFill>
                <a:srgbClr val="080808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5400" y="2065338"/>
            <a:ext cx="8229600" cy="439261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	1. </a:t>
            </a:r>
            <a:r>
              <a:rPr lang="ru-RU" altLang="ru-RU" sz="3600" i="1" smtClean="0">
                <a:solidFill>
                  <a:srgbClr val="080808"/>
                </a:solidFill>
              </a:rPr>
              <a:t>Наличие </a:t>
            </a:r>
            <a:r>
              <a:rPr lang="ru-RU" altLang="ru-RU" sz="3600" i="1" smtClean="0">
                <a:solidFill>
                  <a:srgbClr val="800000"/>
                </a:solidFill>
              </a:rPr>
              <a:t>свободных зарядов</a:t>
            </a:r>
            <a:r>
              <a:rPr lang="ru-RU" altLang="ru-RU" sz="3600" i="1" smtClean="0">
                <a:solidFill>
                  <a:srgbClr val="080808"/>
                </a:solidFill>
              </a:rPr>
              <a:t>.</a:t>
            </a:r>
          </a:p>
          <a:p>
            <a:pPr>
              <a:buFontTx/>
              <a:buNone/>
            </a:pPr>
            <a:endParaRPr lang="ru-RU" altLang="ru-RU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	</a:t>
            </a:r>
            <a:endParaRPr lang="en-US" altLang="ru-RU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endParaRPr lang="en-US" altLang="ru-RU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endParaRPr lang="ru-RU" altLang="ru-RU" i="1" smtClean="0">
              <a:solidFill>
                <a:srgbClr val="080808"/>
              </a:solidFill>
            </a:endParaRPr>
          </a:p>
          <a:p>
            <a:pPr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2. </a:t>
            </a:r>
            <a:r>
              <a:rPr lang="ru-RU" altLang="ru-RU" sz="3600" i="1" smtClean="0">
                <a:solidFill>
                  <a:srgbClr val="080808"/>
                </a:solidFill>
              </a:rPr>
              <a:t>Наличие </a:t>
            </a:r>
            <a:r>
              <a:rPr lang="ru-RU" altLang="ru-RU" sz="3600" i="1" smtClean="0">
                <a:solidFill>
                  <a:srgbClr val="800000"/>
                </a:solidFill>
              </a:rPr>
              <a:t>электрического поля</a:t>
            </a:r>
            <a:r>
              <a:rPr lang="ru-RU" altLang="ru-RU" sz="3600" i="1" smtClean="0">
                <a:solidFill>
                  <a:srgbClr val="080808"/>
                </a:solidFill>
              </a:rPr>
              <a:t>.</a:t>
            </a:r>
          </a:p>
          <a:p>
            <a:endParaRPr lang="ru-RU" altLang="ru-RU" i="1" smtClean="0">
              <a:solidFill>
                <a:srgbClr val="080808"/>
              </a:solidFill>
            </a:endParaRPr>
          </a:p>
        </p:txBody>
      </p:sp>
      <p:pic>
        <p:nvPicPr>
          <p:cNvPr id="26629" name="Picture 5" descr="63166759359331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084763"/>
            <a:ext cx="1295400" cy="1112837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31" name="Picture 7" descr="1-12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924175"/>
            <a:ext cx="330835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2075" y="1304925"/>
            <a:ext cx="8229600" cy="11398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i="1" dirty="0" smtClean="0">
                <a:solidFill>
                  <a:srgbClr val="080808"/>
                </a:solidFill>
              </a:rPr>
              <a:t>4</a:t>
            </a:r>
            <a:r>
              <a:rPr lang="ru-RU" altLang="ru-RU" sz="4900" i="1" dirty="0" smtClean="0">
                <a:solidFill>
                  <a:srgbClr val="080808"/>
                </a:solidFill>
              </a:rPr>
              <a:t>. От чего </a:t>
            </a:r>
            <a:r>
              <a:rPr lang="ru-RU" altLang="ru-RU" sz="4900" i="1" dirty="0" smtClean="0">
                <a:solidFill>
                  <a:srgbClr val="800000"/>
                </a:solidFill>
              </a:rPr>
              <a:t>зависит</a:t>
            </a:r>
            <a:r>
              <a:rPr lang="ru-RU" altLang="ru-RU" sz="4900" i="1" dirty="0" smtClean="0">
                <a:solidFill>
                  <a:srgbClr val="080808"/>
                </a:solidFill>
              </a:rPr>
              <a:t> электрическое </a:t>
            </a:r>
            <a:r>
              <a:rPr lang="ru-RU" altLang="ru-RU" sz="4900" i="1" dirty="0" smtClean="0">
                <a:solidFill>
                  <a:srgbClr val="800000"/>
                </a:solidFill>
              </a:rPr>
              <a:t>сопротивление </a:t>
            </a:r>
            <a:r>
              <a:rPr lang="ru-RU" altLang="ru-RU" sz="4900" i="1" dirty="0" smtClean="0">
                <a:solidFill>
                  <a:srgbClr val="080808"/>
                </a:solidFill>
              </a:rPr>
              <a:t>проводника?</a:t>
            </a:r>
            <a:r>
              <a:rPr lang="ru-RU" altLang="ru-RU" sz="3600" i="1" dirty="0" smtClean="0">
                <a:solidFill>
                  <a:srgbClr val="080808"/>
                </a:solidFill>
              </a:rPr>
              <a:t/>
            </a:r>
            <a:br>
              <a:rPr lang="ru-RU" altLang="ru-RU" sz="3600" i="1" dirty="0" smtClean="0">
                <a:solidFill>
                  <a:srgbClr val="080808"/>
                </a:solidFill>
              </a:rPr>
            </a:br>
            <a:endParaRPr lang="ru-RU" altLang="ru-RU" sz="3600" i="1" dirty="0" smtClean="0">
              <a:solidFill>
                <a:srgbClr val="080808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785813" y="3067050"/>
            <a:ext cx="7570787" cy="297815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600" i="1" smtClean="0">
                <a:solidFill>
                  <a:srgbClr val="080808"/>
                </a:solidFill>
              </a:rPr>
              <a:t>1. От </a:t>
            </a:r>
            <a:r>
              <a:rPr lang="ru-RU" altLang="ru-RU" sz="3600" i="1" smtClean="0">
                <a:solidFill>
                  <a:srgbClr val="800000"/>
                </a:solidFill>
              </a:rPr>
              <a:t>длины</a:t>
            </a:r>
            <a:r>
              <a:rPr lang="ru-RU" altLang="ru-RU" sz="3600" i="1" smtClean="0">
                <a:solidFill>
                  <a:srgbClr val="080808"/>
                </a:solidFill>
              </a:rPr>
              <a:t> проводника.</a:t>
            </a:r>
          </a:p>
          <a:p>
            <a:pPr>
              <a:buFontTx/>
              <a:buNone/>
            </a:pPr>
            <a:r>
              <a:rPr lang="ru-RU" altLang="ru-RU" sz="3600" i="1" smtClean="0">
                <a:solidFill>
                  <a:srgbClr val="080808"/>
                </a:solidFill>
              </a:rPr>
              <a:t>2. От </a:t>
            </a:r>
            <a:r>
              <a:rPr lang="ru-RU" altLang="ru-RU" sz="3600" i="1" smtClean="0">
                <a:solidFill>
                  <a:srgbClr val="800000"/>
                </a:solidFill>
              </a:rPr>
              <a:t>площади</a:t>
            </a:r>
            <a:r>
              <a:rPr lang="ru-RU" altLang="ru-RU" sz="3600" i="1" smtClean="0">
                <a:solidFill>
                  <a:srgbClr val="080808"/>
                </a:solidFill>
              </a:rPr>
              <a:t> поперечного сечения проводника.</a:t>
            </a:r>
          </a:p>
          <a:p>
            <a:pPr>
              <a:buFontTx/>
              <a:buNone/>
            </a:pPr>
            <a:r>
              <a:rPr lang="ru-RU" altLang="ru-RU" sz="3600" i="1" smtClean="0">
                <a:solidFill>
                  <a:srgbClr val="080808"/>
                </a:solidFill>
              </a:rPr>
              <a:t>3. От  </a:t>
            </a:r>
            <a:r>
              <a:rPr lang="ru-RU" altLang="ru-RU" sz="3600" i="1" smtClean="0">
                <a:solidFill>
                  <a:srgbClr val="800000"/>
                </a:solidFill>
              </a:rPr>
              <a:t>рода</a:t>
            </a:r>
            <a:r>
              <a:rPr lang="ru-RU" altLang="ru-RU" sz="3600" i="1" smtClean="0">
                <a:solidFill>
                  <a:srgbClr val="080808"/>
                </a:solidFill>
              </a:rPr>
              <a:t> материала.</a:t>
            </a:r>
          </a:p>
          <a:p>
            <a:pPr>
              <a:buFontTx/>
              <a:buNone/>
            </a:pPr>
            <a:endParaRPr lang="ru-RU" altLang="ru-RU" i="1" smtClean="0">
              <a:solidFill>
                <a:srgbClr val="080808"/>
              </a:solidFill>
            </a:endParaRP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sz="1800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6011863" y="4941888"/>
          <a:ext cx="1508125" cy="1087437"/>
        </p:xfrm>
        <a:graphic>
          <a:graphicData uri="http://schemas.openxmlformats.org/presentationml/2006/ole">
            <p:oleObj spid="_x0000_s9236" name="Уравнение" r:id="rId3" imgW="545863" imgH="393529" progId="Equation.3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2075" y="1304925"/>
            <a:ext cx="8229600" cy="11398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i="1" dirty="0">
                <a:solidFill>
                  <a:srgbClr val="080808"/>
                </a:solidFill>
              </a:rPr>
              <a:t>5</a:t>
            </a:r>
            <a:r>
              <a:rPr lang="ru-RU" altLang="ru-RU" sz="4900" i="1" dirty="0" smtClean="0">
                <a:solidFill>
                  <a:srgbClr val="080808"/>
                </a:solidFill>
              </a:rPr>
              <a:t>. При каком соединении все проводники находятся под одним и тем же </a:t>
            </a:r>
            <a:r>
              <a:rPr lang="ru-RU" altLang="ru-RU" sz="4000" i="1" dirty="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напряжением</a:t>
            </a:r>
            <a:r>
              <a:rPr lang="ru-RU" altLang="ru-RU" sz="4900" i="1" dirty="0" smtClean="0">
                <a:solidFill>
                  <a:srgbClr val="080808"/>
                </a:solidFill>
              </a:rPr>
              <a:t>?</a:t>
            </a:r>
            <a:r>
              <a:rPr lang="ru-RU" altLang="ru-RU" sz="3600" i="1" dirty="0" smtClean="0">
                <a:solidFill>
                  <a:srgbClr val="080808"/>
                </a:solidFill>
              </a:rPr>
              <a:t/>
            </a:r>
            <a:br>
              <a:rPr lang="ru-RU" altLang="ru-RU" sz="3600" i="1" dirty="0" smtClean="0">
                <a:solidFill>
                  <a:srgbClr val="080808"/>
                </a:solidFill>
              </a:rPr>
            </a:br>
            <a:endParaRPr lang="ru-RU" altLang="ru-RU" sz="3600" i="1" dirty="0" smtClean="0">
              <a:solidFill>
                <a:srgbClr val="080808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3140968"/>
            <a:ext cx="7570787" cy="297815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3600" i="1" dirty="0" smtClean="0">
                <a:solidFill>
                  <a:srgbClr val="080808"/>
                </a:solidFill>
              </a:rPr>
              <a:t>   Проводники находятся при одинаковом напряжении при параллельном соединении:</a:t>
            </a:r>
          </a:p>
          <a:p>
            <a:pPr algn="ctr">
              <a:buFontTx/>
              <a:buNone/>
            </a:pPr>
            <a:r>
              <a:rPr lang="en-US" altLang="ru-RU" i="1" dirty="0" smtClean="0">
                <a:solidFill>
                  <a:srgbClr val="080808"/>
                </a:solidFill>
              </a:rPr>
              <a:t>U</a:t>
            </a:r>
            <a:r>
              <a:rPr lang="en-US" altLang="ru-RU" sz="1600" i="1" dirty="0" smtClean="0">
                <a:solidFill>
                  <a:srgbClr val="080808"/>
                </a:solidFill>
              </a:rPr>
              <a:t>1</a:t>
            </a:r>
            <a:r>
              <a:rPr lang="en-US" altLang="ru-RU" i="1" dirty="0" smtClean="0">
                <a:solidFill>
                  <a:srgbClr val="080808"/>
                </a:solidFill>
              </a:rPr>
              <a:t>=</a:t>
            </a:r>
            <a:r>
              <a:rPr lang="en-US" altLang="ru-RU" sz="1600" i="1" dirty="0">
                <a:solidFill>
                  <a:srgbClr val="080808"/>
                </a:solidFill>
              </a:rPr>
              <a:t> </a:t>
            </a:r>
            <a:r>
              <a:rPr lang="en-US" altLang="ru-RU" i="1" dirty="0" smtClean="0">
                <a:solidFill>
                  <a:srgbClr val="080808"/>
                </a:solidFill>
              </a:rPr>
              <a:t>U</a:t>
            </a:r>
            <a:r>
              <a:rPr lang="en-US" altLang="ru-RU" sz="1600" i="1" dirty="0" smtClean="0">
                <a:solidFill>
                  <a:srgbClr val="080808"/>
                </a:solidFill>
              </a:rPr>
              <a:t>2</a:t>
            </a:r>
            <a:r>
              <a:rPr lang="en-US" altLang="ru-RU" i="1" dirty="0" smtClean="0">
                <a:solidFill>
                  <a:srgbClr val="080808"/>
                </a:solidFill>
              </a:rPr>
              <a:t>=U</a:t>
            </a:r>
            <a:endParaRPr lang="ru-RU" altLang="ru-RU" i="1" dirty="0" smtClean="0">
              <a:solidFill>
                <a:srgbClr val="080808"/>
              </a:solidFill>
            </a:endParaRP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sz="1800"/>
          </a:p>
        </p:txBody>
      </p:sp>
    </p:spTree>
    <p:extLst>
      <p:ext uri="{BB962C8B-B14F-4D97-AF65-F5344CB8AC3E}">
        <p14:creationId xmlns:p14="http://schemas.microsoft.com/office/powerpoint/2010/main" xmlns="" val="26182470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33350" y="569913"/>
            <a:ext cx="8675688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i="1" dirty="0" smtClean="0">
                <a:solidFill>
                  <a:srgbClr val="080808"/>
                </a:solidFill>
              </a:rPr>
              <a:t>6. Как называют </a:t>
            </a:r>
            <a:r>
              <a:rPr lang="ru-RU" altLang="ru-RU" sz="3600" i="1" dirty="0" smtClean="0">
                <a:solidFill>
                  <a:srgbClr val="800000"/>
                </a:solidFill>
              </a:rPr>
              <a:t>прибор</a:t>
            </a:r>
            <a:r>
              <a:rPr lang="ru-RU" altLang="ru-RU" sz="3600" i="1" dirty="0" smtClean="0">
                <a:solidFill>
                  <a:srgbClr val="080808"/>
                </a:solidFill>
              </a:rPr>
              <a:t> для измерения </a:t>
            </a:r>
            <a:r>
              <a:rPr lang="ru-RU" altLang="ru-RU" sz="3600" i="1" dirty="0" smtClean="0">
                <a:solidFill>
                  <a:srgbClr val="800000"/>
                </a:solidFill>
              </a:rPr>
              <a:t>напряжения</a:t>
            </a:r>
            <a:r>
              <a:rPr lang="ru-RU" altLang="ru-RU" sz="3600" i="1" dirty="0" smtClean="0">
                <a:solidFill>
                  <a:srgbClr val="080808"/>
                </a:solidFill>
              </a:rPr>
              <a:t>?</a:t>
            </a:r>
            <a:br>
              <a:rPr lang="ru-RU" altLang="ru-RU" sz="3600" i="1" dirty="0" smtClean="0">
                <a:solidFill>
                  <a:srgbClr val="080808"/>
                </a:solidFill>
              </a:rPr>
            </a:br>
            <a:endParaRPr lang="ru-RU" altLang="ru-RU" sz="3600" i="1" dirty="0" smtClean="0">
              <a:solidFill>
                <a:srgbClr val="080808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412875"/>
            <a:ext cx="8445500" cy="54451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smtClean="0">
                <a:solidFill>
                  <a:srgbClr val="080808"/>
                </a:solidFill>
              </a:rPr>
              <a:t>	</a:t>
            </a:r>
            <a:r>
              <a:rPr lang="ru-RU" altLang="ru-RU" i="1" smtClean="0">
                <a:solidFill>
                  <a:srgbClr val="080808"/>
                </a:solidFill>
              </a:rPr>
              <a:t>Напряжение измеряют с помощью </a:t>
            </a:r>
            <a:r>
              <a:rPr lang="ru-RU" altLang="ru-RU" i="1" smtClean="0">
                <a:solidFill>
                  <a:srgbClr val="800000"/>
                </a:solidFill>
              </a:rPr>
              <a:t>вольтметра: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ru-RU" i="1" smtClean="0">
              <a:solidFill>
                <a:srgbClr val="8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i="1" smtClean="0">
              <a:solidFill>
                <a:srgbClr val="8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i="1" smtClean="0">
              <a:solidFill>
                <a:srgbClr val="080808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  Вольтметр </a:t>
            </a:r>
            <a:r>
              <a:rPr lang="ru-RU" altLang="ru-RU" i="1" smtClean="0">
                <a:solidFill>
                  <a:srgbClr val="800000"/>
                </a:solidFill>
              </a:rPr>
              <a:t>присоединяют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  к тем точкам цепи,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   между которыми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   надо измерить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i="1" smtClean="0">
                <a:solidFill>
                  <a:srgbClr val="080808"/>
                </a:solidFill>
              </a:rPr>
              <a:t>   напряжение.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ru-RU" i="1" smtClean="0">
              <a:solidFill>
                <a:srgbClr val="080808"/>
              </a:solidFill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157413"/>
            <a:ext cx="14319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788" y="2420938"/>
            <a:ext cx="1152525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420938"/>
            <a:ext cx="1944687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8638" y="4508500"/>
            <a:ext cx="33845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4" dur="5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50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0" dur="50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3" dur="500"/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552450"/>
            <a:ext cx="8229600" cy="11398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i="1" dirty="0" smtClean="0">
                <a:solidFill>
                  <a:srgbClr val="080808"/>
                </a:solidFill>
              </a:rPr>
              <a:t>7</a:t>
            </a:r>
            <a:r>
              <a:rPr lang="ru-RU" altLang="ru-RU" i="1" dirty="0" smtClean="0">
                <a:solidFill>
                  <a:srgbClr val="080808"/>
                </a:solidFill>
              </a:rPr>
              <a:t>. Сформулируйте </a:t>
            </a:r>
            <a:r>
              <a:rPr lang="ru-RU" altLang="ru-RU" i="1" dirty="0" smtClean="0">
                <a:solidFill>
                  <a:srgbClr val="800000"/>
                </a:solidFill>
              </a:rPr>
              <a:t>закон Ома для участка</a:t>
            </a:r>
            <a:r>
              <a:rPr lang="ru-RU" altLang="ru-RU" i="1" dirty="0" smtClean="0">
                <a:solidFill>
                  <a:srgbClr val="080808"/>
                </a:solidFill>
              </a:rPr>
              <a:t> цепи?</a:t>
            </a:r>
            <a:r>
              <a:rPr lang="ru-RU" altLang="ru-RU" sz="3600" i="1" dirty="0" smtClean="0">
                <a:solidFill>
                  <a:srgbClr val="080808"/>
                </a:solidFill>
              </a:rPr>
              <a:t/>
            </a:r>
            <a:br>
              <a:rPr lang="ru-RU" altLang="ru-RU" sz="3600" i="1" dirty="0" smtClean="0">
                <a:solidFill>
                  <a:srgbClr val="080808"/>
                </a:solidFill>
              </a:rPr>
            </a:br>
            <a:endParaRPr lang="ru-RU" altLang="ru-RU" sz="3600" i="1" dirty="0" smtClean="0">
              <a:solidFill>
                <a:srgbClr val="080808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00213"/>
            <a:ext cx="8085138" cy="49688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80000"/>
              </a:lnSpc>
              <a:buFontTx/>
              <a:buNone/>
              <a:defRPr/>
            </a:pPr>
            <a:endParaRPr lang="ru-RU" altLang="ru-RU" sz="2800" i="1" dirty="0" smtClean="0">
              <a:solidFill>
                <a:srgbClr val="080808"/>
              </a:solidFill>
            </a:endParaRPr>
          </a:p>
          <a:p>
            <a:pPr fontAlgn="auto">
              <a:lnSpc>
                <a:spcPct val="80000"/>
              </a:lnSpc>
              <a:buFontTx/>
              <a:buNone/>
              <a:defRPr/>
            </a:pPr>
            <a:endParaRPr lang="ru-RU" altLang="ru-RU" sz="2800" i="1" dirty="0" smtClean="0">
              <a:solidFill>
                <a:srgbClr val="080808"/>
              </a:solidFill>
            </a:endParaRPr>
          </a:p>
          <a:p>
            <a:pPr fontAlgn="auto">
              <a:lnSpc>
                <a:spcPct val="80000"/>
              </a:lnSpc>
              <a:buFontTx/>
              <a:buNone/>
              <a:defRPr/>
            </a:pPr>
            <a:endParaRPr lang="ru-RU" altLang="ru-RU" sz="3000" i="1" dirty="0" smtClean="0">
              <a:solidFill>
                <a:srgbClr val="080808"/>
              </a:solidFill>
            </a:endParaRPr>
          </a:p>
          <a:p>
            <a:pPr fontAlgn="auto">
              <a:lnSpc>
                <a:spcPct val="80000"/>
              </a:lnSpc>
              <a:buFontTx/>
              <a:buNone/>
              <a:defRPr/>
            </a:pPr>
            <a:endParaRPr lang="ru-RU" altLang="ru-RU" sz="3000" i="1" dirty="0" smtClean="0">
              <a:solidFill>
                <a:srgbClr val="080808"/>
              </a:solidFill>
            </a:endParaRPr>
          </a:p>
          <a:p>
            <a:pPr fontAlgn="auto">
              <a:lnSpc>
                <a:spcPct val="80000"/>
              </a:lnSpc>
              <a:buFontTx/>
              <a:buNone/>
              <a:defRPr/>
            </a:pPr>
            <a:r>
              <a:rPr lang="ru-RU" altLang="ru-RU" sz="3000" i="1" dirty="0" smtClean="0">
                <a:solidFill>
                  <a:srgbClr val="080808"/>
                </a:solidFill>
              </a:rPr>
              <a:t>Сила тока I прямо </a:t>
            </a:r>
          </a:p>
          <a:p>
            <a:pPr fontAlgn="auto">
              <a:lnSpc>
                <a:spcPct val="80000"/>
              </a:lnSpc>
              <a:buFontTx/>
              <a:buNone/>
              <a:defRPr/>
            </a:pPr>
            <a:r>
              <a:rPr lang="ru-RU" altLang="ru-RU" sz="3000" i="1" dirty="0" smtClean="0">
                <a:solidFill>
                  <a:srgbClr val="080808"/>
                </a:solidFill>
              </a:rPr>
              <a:t>пропорциональна приложен-</a:t>
            </a:r>
          </a:p>
          <a:p>
            <a:pPr fontAlgn="auto">
              <a:lnSpc>
                <a:spcPct val="80000"/>
              </a:lnSpc>
              <a:buFontTx/>
              <a:buNone/>
              <a:defRPr/>
            </a:pPr>
            <a:r>
              <a:rPr lang="ru-RU" altLang="ru-RU" sz="3000" i="1" dirty="0" smtClean="0">
                <a:solidFill>
                  <a:srgbClr val="080808"/>
                </a:solidFill>
              </a:rPr>
              <a:t>ному напряжению </a:t>
            </a:r>
            <a:r>
              <a:rPr lang="en-US" altLang="ru-RU" sz="3000" i="1" dirty="0" smtClean="0">
                <a:solidFill>
                  <a:srgbClr val="080808"/>
                </a:solidFill>
              </a:rPr>
              <a:t>U и</a:t>
            </a:r>
            <a:r>
              <a:rPr lang="ru-RU" altLang="ru-RU" sz="3000" i="1" dirty="0" smtClean="0">
                <a:solidFill>
                  <a:srgbClr val="080808"/>
                </a:solidFill>
              </a:rPr>
              <a:t> </a:t>
            </a:r>
          </a:p>
          <a:p>
            <a:pPr fontAlgn="auto">
              <a:lnSpc>
                <a:spcPct val="80000"/>
              </a:lnSpc>
              <a:buFontTx/>
              <a:buNone/>
              <a:defRPr/>
            </a:pPr>
            <a:r>
              <a:rPr lang="ru-RU" altLang="ru-RU" sz="3000" i="1" dirty="0" smtClean="0">
                <a:solidFill>
                  <a:srgbClr val="080808"/>
                </a:solidFill>
              </a:rPr>
              <a:t> обратно пропорциональна </a:t>
            </a:r>
          </a:p>
          <a:p>
            <a:pPr fontAlgn="auto">
              <a:lnSpc>
                <a:spcPct val="80000"/>
              </a:lnSpc>
              <a:buFontTx/>
              <a:buNone/>
              <a:defRPr/>
            </a:pPr>
            <a:r>
              <a:rPr lang="ru-RU" altLang="ru-RU" sz="3000" i="1" dirty="0" smtClean="0">
                <a:solidFill>
                  <a:srgbClr val="080808"/>
                </a:solidFill>
              </a:rPr>
              <a:t>сопротивлению   </a:t>
            </a:r>
            <a:r>
              <a:rPr lang="en-US" altLang="ru-RU" sz="3000" i="1" dirty="0" smtClean="0">
                <a:solidFill>
                  <a:srgbClr val="080808"/>
                </a:solidFill>
              </a:rPr>
              <a:t>R </a:t>
            </a:r>
            <a:endParaRPr lang="ru-RU" altLang="ru-RU" sz="3000" i="1" dirty="0" smtClean="0">
              <a:solidFill>
                <a:srgbClr val="080808"/>
              </a:solidFill>
            </a:endParaRPr>
          </a:p>
          <a:p>
            <a:pPr fontAlgn="auto">
              <a:lnSpc>
                <a:spcPct val="80000"/>
              </a:lnSpc>
              <a:buFont typeface="Arial"/>
              <a:buNone/>
              <a:defRPr/>
            </a:pPr>
            <a:r>
              <a:rPr lang="en-US" altLang="ru-RU" sz="3000" i="1" dirty="0" smtClean="0">
                <a:solidFill>
                  <a:srgbClr val="080808"/>
                </a:solidFill>
              </a:rPr>
              <a:t> </a:t>
            </a:r>
            <a:r>
              <a:rPr lang="ru-RU" altLang="ru-RU" sz="3000" i="1" dirty="0" smtClean="0">
                <a:solidFill>
                  <a:srgbClr val="080808"/>
                </a:solidFill>
              </a:rPr>
              <a:t>проводника.</a:t>
            </a:r>
            <a:r>
              <a:rPr lang="ru-RU" altLang="ru-RU" sz="2800" i="1" dirty="0" smtClean="0">
                <a:solidFill>
                  <a:srgbClr val="080808"/>
                </a:solidFill>
              </a:rPr>
              <a:t>                  </a:t>
            </a:r>
            <a:r>
              <a:rPr lang="ru-RU" altLang="ru-RU" sz="2800" i="1" dirty="0" smtClean="0">
                <a:solidFill>
                  <a:srgbClr val="800000"/>
                </a:solidFill>
              </a:rPr>
              <a:t>Ом </a:t>
            </a:r>
            <a:r>
              <a:rPr lang="ru-RU" altLang="ru-RU" sz="2800" i="1" dirty="0">
                <a:solidFill>
                  <a:srgbClr val="800000"/>
                </a:solidFill>
              </a:rPr>
              <a:t>Георг </a:t>
            </a:r>
          </a:p>
          <a:p>
            <a:pPr fontAlgn="auto">
              <a:lnSpc>
                <a:spcPct val="80000"/>
              </a:lnSpc>
              <a:buFont typeface="Arial"/>
              <a:buNone/>
              <a:defRPr/>
            </a:pPr>
            <a:r>
              <a:rPr lang="ru-RU" altLang="ru-RU" sz="2800" i="1" dirty="0">
                <a:solidFill>
                  <a:srgbClr val="800000"/>
                </a:solidFill>
              </a:rPr>
              <a:t>				</a:t>
            </a:r>
            <a:r>
              <a:rPr lang="ru-RU" altLang="ru-RU" sz="2800" i="1" dirty="0" smtClean="0">
                <a:solidFill>
                  <a:srgbClr val="800000"/>
                </a:solidFill>
              </a:rPr>
              <a:t>      (</a:t>
            </a:r>
            <a:r>
              <a:rPr lang="ru-RU" altLang="ru-RU" sz="2800" i="1" dirty="0">
                <a:solidFill>
                  <a:srgbClr val="800000"/>
                </a:solidFill>
              </a:rPr>
              <a:t>1787-1854)</a:t>
            </a:r>
          </a:p>
          <a:p>
            <a:pPr fontAlgn="auto">
              <a:lnSpc>
                <a:spcPct val="80000"/>
              </a:lnSpc>
              <a:buFontTx/>
              <a:buNone/>
              <a:defRPr/>
            </a:pPr>
            <a:r>
              <a:rPr lang="ru-RU" altLang="ru-RU" sz="2800" i="1" dirty="0" smtClean="0">
                <a:solidFill>
                  <a:srgbClr val="080808"/>
                </a:solidFill>
              </a:rPr>
              <a:t>		</a:t>
            </a:r>
          </a:p>
          <a:p>
            <a:pPr fontAlgn="auto">
              <a:lnSpc>
                <a:spcPct val="80000"/>
              </a:lnSpc>
              <a:buFontTx/>
              <a:buNone/>
              <a:defRPr/>
            </a:pPr>
            <a:r>
              <a:rPr lang="ru-RU" altLang="ru-RU" sz="2800" i="1" dirty="0" smtClean="0">
                <a:solidFill>
                  <a:srgbClr val="080808"/>
                </a:solidFill>
              </a:rPr>
              <a:t>							</a:t>
            </a:r>
            <a:endParaRPr lang="ru-RU" altLang="ru-RU" sz="2800" i="1" dirty="0" smtClean="0">
              <a:solidFill>
                <a:srgbClr val="800000"/>
              </a:solidFill>
            </a:endParaRPr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sz="1800"/>
          </a:p>
        </p:txBody>
      </p:sp>
      <p:graphicFrame>
        <p:nvGraphicFramePr>
          <p:cNvPr id="30725" name="Object 5"/>
          <p:cNvGraphicFramePr>
            <a:graphicFrameLocks noChangeAspect="1"/>
          </p:cNvGraphicFramePr>
          <p:nvPr/>
        </p:nvGraphicFramePr>
        <p:xfrm>
          <a:off x="2163763" y="1706563"/>
          <a:ext cx="1212850" cy="1139825"/>
        </p:xfrm>
        <a:graphic>
          <a:graphicData uri="http://schemas.openxmlformats.org/presentationml/2006/ole">
            <p:oleObj spid="_x0000_s11286" name="Уравнение" r:id="rId3" imgW="418918" imgH="393529" progId="Equation.3">
              <p:embed/>
            </p:oleObj>
          </a:graphicData>
        </a:graphic>
      </p:graphicFrame>
      <p:sp>
        <p:nvSpPr>
          <p:cNvPr id="30728" name="AutoShape 8"/>
          <p:cNvSpPr>
            <a:spLocks noChangeArrowheads="1"/>
          </p:cNvSpPr>
          <p:nvPr/>
        </p:nvSpPr>
        <p:spPr bwMode="auto">
          <a:xfrm>
            <a:off x="1403350" y="2276475"/>
            <a:ext cx="503238" cy="719138"/>
          </a:xfrm>
          <a:prstGeom prst="curvedRightArrow">
            <a:avLst>
              <a:gd name="adj1" fmla="val 28580"/>
              <a:gd name="adj2" fmla="val 57161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sz="1800"/>
          </a:p>
        </p:txBody>
      </p:sp>
      <p:pic>
        <p:nvPicPr>
          <p:cNvPr id="30729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6713" y="1706563"/>
            <a:ext cx="2709862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0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8" grpId="0" animBg="1"/>
    </p:bldLst>
  </p:timing>
</p:sld>
</file>

<file path=ppt/theme/theme1.xml><?xml version="1.0" encoding="utf-8"?>
<a:theme xmlns:a="http://schemas.openxmlformats.org/drawingml/2006/main" name="Тема2">
  <a:themeElements>
    <a:clrScheme name="Тема Office 1">
      <a:dk1>
        <a:srgbClr val="663300"/>
      </a:dk1>
      <a:lt1>
        <a:srgbClr val="FFF8E2"/>
      </a:lt1>
      <a:dk2>
        <a:srgbClr val="996600"/>
      </a:dk2>
      <a:lt2>
        <a:srgbClr val="DDDDDD"/>
      </a:lt2>
      <a:accent1>
        <a:srgbClr val="92D0A4"/>
      </a:accent1>
      <a:accent2>
        <a:srgbClr val="BDAB71"/>
      </a:accent2>
      <a:accent3>
        <a:srgbClr val="FFFBEE"/>
      </a:accent3>
      <a:accent4>
        <a:srgbClr val="562A00"/>
      </a:accent4>
      <a:accent5>
        <a:srgbClr val="C7E4CF"/>
      </a:accent5>
      <a:accent6>
        <a:srgbClr val="AB9B66"/>
      </a:accent6>
      <a:hlink>
        <a:srgbClr val="FF9999"/>
      </a:hlink>
      <a:folHlink>
        <a:srgbClr val="E5DF94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663300"/>
        </a:dk1>
        <a:lt1>
          <a:srgbClr val="FFF8E2"/>
        </a:lt1>
        <a:dk2>
          <a:srgbClr val="996600"/>
        </a:dk2>
        <a:lt2>
          <a:srgbClr val="DDDDDD"/>
        </a:lt2>
        <a:accent1>
          <a:srgbClr val="92D0A4"/>
        </a:accent1>
        <a:accent2>
          <a:srgbClr val="BDAB71"/>
        </a:accent2>
        <a:accent3>
          <a:srgbClr val="FFFBEE"/>
        </a:accent3>
        <a:accent4>
          <a:srgbClr val="562A00"/>
        </a:accent4>
        <a:accent5>
          <a:srgbClr val="C7E4CF"/>
        </a:accent5>
        <a:accent6>
          <a:srgbClr val="AB9B66"/>
        </a:accent6>
        <a:hlink>
          <a:srgbClr val="FF9999"/>
        </a:hlink>
        <a:folHlink>
          <a:srgbClr val="E5DF9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663300"/>
        </a:dk1>
        <a:lt1>
          <a:srgbClr val="F8F8F8"/>
        </a:lt1>
        <a:dk2>
          <a:srgbClr val="3366CC"/>
        </a:dk2>
        <a:lt2>
          <a:srgbClr val="CCECFF"/>
        </a:lt2>
        <a:accent1>
          <a:srgbClr val="93C4D0"/>
        </a:accent1>
        <a:accent2>
          <a:srgbClr val="BDAB71"/>
        </a:accent2>
        <a:accent3>
          <a:srgbClr val="FBFBFB"/>
        </a:accent3>
        <a:accent4>
          <a:srgbClr val="562A00"/>
        </a:accent4>
        <a:accent5>
          <a:srgbClr val="C8DEE4"/>
        </a:accent5>
        <a:accent6>
          <a:srgbClr val="AB9B66"/>
        </a:accent6>
        <a:hlink>
          <a:srgbClr val="E6B2BE"/>
        </a:hlink>
        <a:folHlink>
          <a:srgbClr val="E5DF9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2" id="{683B25B8-8FFE-434A-9EBB-8C7698278F1C}" vid="{B9A2088C-772E-4106-A431-F388536E4C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940</TotalTime>
  <Words>689</Words>
  <Application>Microsoft Office PowerPoint</Application>
  <PresentationFormat>Экран (4:3)</PresentationFormat>
  <Paragraphs>254</Paragraphs>
  <Slides>26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Тема2</vt:lpstr>
      <vt:lpstr>Уравнение</vt:lpstr>
      <vt:lpstr>Слайд 1</vt:lpstr>
      <vt:lpstr>Актуализация знаний</vt:lpstr>
      <vt:lpstr>1.Что называют электрическим током? Как направлен электрический ток?</vt:lpstr>
      <vt:lpstr>2. Какими  действиями обладает электрический ток? </vt:lpstr>
      <vt:lpstr>3. Какие необходимы условия для существования электрического тока? </vt:lpstr>
      <vt:lpstr>4. От чего зависит электрическое сопротивление проводника? </vt:lpstr>
      <vt:lpstr>5. При каком соединении все проводники находятся под одним и тем же напряжением? </vt:lpstr>
      <vt:lpstr>6. Как называют прибор для измерения напряжения? </vt:lpstr>
      <vt:lpstr>7. Сформулируйте закон Ома для участка цепи? </vt:lpstr>
      <vt:lpstr>8. Как называют прибор для измерения силы тока?  </vt:lpstr>
      <vt:lpstr>Самостоятельная работа</vt:lpstr>
      <vt:lpstr>Слайд 12</vt:lpstr>
      <vt:lpstr>Работа и мощность постоянного тока. Закон Джоуля-Ленца</vt:lpstr>
      <vt:lpstr>Вопросы для изучения материала</vt:lpstr>
      <vt:lpstr>Слайд 15</vt:lpstr>
      <vt:lpstr>Вопросы для изучения материала</vt:lpstr>
      <vt:lpstr>Слайд 17</vt:lpstr>
      <vt:lpstr>Закон Джоуля-Ленца</vt:lpstr>
      <vt:lpstr>Сообщения учащихся</vt:lpstr>
      <vt:lpstr>Слайд 20</vt:lpstr>
      <vt:lpstr>Первичное закрепление</vt:lpstr>
      <vt:lpstr>Слайд 22</vt:lpstr>
      <vt:lpstr>Кроссворд</vt:lpstr>
      <vt:lpstr>Решение задач:</vt:lpstr>
      <vt:lpstr>Домашнее задание: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и мощность электрического тока. О.к.-</dc:title>
  <dc:creator>Шарапова</dc:creator>
  <cp:lastModifiedBy>re</cp:lastModifiedBy>
  <cp:revision>47</cp:revision>
  <dcterms:created xsi:type="dcterms:W3CDTF">2008-03-24T08:42:14Z</dcterms:created>
  <dcterms:modified xsi:type="dcterms:W3CDTF">2015-04-03T19:57:13Z</dcterms:modified>
</cp:coreProperties>
</file>