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6" r:id="rId1"/>
  </p:sldMasterIdLst>
  <p:sldIdLst>
    <p:sldId id="297" r:id="rId2"/>
    <p:sldId id="256" r:id="rId3"/>
    <p:sldId id="268" r:id="rId4"/>
    <p:sldId id="269" r:id="rId5"/>
    <p:sldId id="271" r:id="rId6"/>
    <p:sldId id="272" r:id="rId7"/>
    <p:sldId id="305" r:id="rId8"/>
    <p:sldId id="270" r:id="rId9"/>
    <p:sldId id="275" r:id="rId10"/>
    <p:sldId id="274" r:id="rId11"/>
    <p:sldId id="285" r:id="rId12"/>
    <p:sldId id="298" r:id="rId13"/>
    <p:sldId id="299" r:id="rId14"/>
    <p:sldId id="300" r:id="rId15"/>
    <p:sldId id="277" r:id="rId16"/>
    <p:sldId id="301" r:id="rId17"/>
    <p:sldId id="278" r:id="rId18"/>
    <p:sldId id="280" r:id="rId19"/>
    <p:sldId id="281" r:id="rId20"/>
    <p:sldId id="279" r:id="rId21"/>
    <p:sldId id="302" r:id="rId22"/>
    <p:sldId id="303" r:id="rId23"/>
    <p:sldId id="257" r:id="rId24"/>
    <p:sldId id="304" r:id="rId25"/>
    <p:sldId id="283" r:id="rId26"/>
    <p:sldId id="294" r:id="rId27"/>
  </p:sldIdLst>
  <p:sldSz cx="9144000" cy="6858000" type="screen4x3"/>
  <p:notesSz cx="6796088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CC"/>
    <a:srgbClr val="0000FF"/>
    <a:srgbClr val="FAD6F0"/>
    <a:srgbClr val="FF9999"/>
    <a:srgbClr val="FF99FF"/>
    <a:srgbClr val="FFCC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4" autoAdjust="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7671F6CC-AB74-4434-8C26-E530FDA54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18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9FA9-2D6D-4AE8-84BE-E058DF895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63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9FB7-F710-4AB8-A9AC-BAB56BD2D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3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E565-02D6-4606-BE14-1380F519B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96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AB24-BB53-4029-9017-C8705A737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56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91A1-9A7A-499F-BBF5-9CCCD387C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08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EBF6-4494-46A0-9F2A-F13638EFDD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190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B1ADC-A0CE-4392-A5A2-F6A85690D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82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210A-5E7C-4A96-B9D8-9E42519D2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22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10F7-50F2-4305-9890-D1CF96C91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719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42A5-0020-47C7-8BBF-86C34C460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377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4396-2094-4EC8-93A5-43F07414F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176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0536C-1902-446F-8933-0E01D0681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134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34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33" name="Picture 56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9EC7D166-C253-4593-A9DD-C5DF92361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74" r:id="rId9"/>
    <p:sldLayoutId id="2147484469" r:id="rId10"/>
    <p:sldLayoutId id="2147484470" r:id="rId11"/>
    <p:sldLayoutId id="2147484471" r:id="rId12"/>
    <p:sldLayoutId id="21474844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7;&#1087;&#1083;&#1086;&#1074;&#1086;&#1077;%20&#1076;&#1077;&#1081;&#1089;&#1090;&#1074;&#1080;&#1077;%20&#1101;&#1083;.&#1090;&#1086;&#1082;&#1072;.m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8;&#1077;&#1081;&#1084;&#1089;%20&#1044;&#1078;&#1086;&#1091;&#1083;&#1100;%20-%20&#1051;&#1077;&#1074;&#1080;&#1085;&#1072;%20&#1054;&#1083;&#1100;&#1075;&#1072;.ppt" TargetMode="External"/><Relationship Id="rId2" Type="http://schemas.openxmlformats.org/officeDocument/2006/relationships/hyperlink" Target="&#1083;&#1077;&#1085;&#1094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78;&#1086;&#1091;&#1083;&#1100;.p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1.mp3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229600" cy="4248150"/>
          </a:xfrm>
        </p:spPr>
        <p:txBody>
          <a:bodyPr rtlCol="0">
            <a:normAutofit fontScale="92500"/>
          </a:bodyPr>
          <a:lstStyle/>
          <a:p>
            <a:pPr fontAlgn="auto">
              <a:buFontTx/>
              <a:buNone/>
              <a:defRPr/>
            </a:pPr>
            <a:r>
              <a:rPr lang="ru-RU" altLang="ru-RU" sz="3500" b="1" i="1" dirty="0" smtClean="0">
                <a:solidFill>
                  <a:schemeClr val="tx2"/>
                </a:solidFill>
              </a:rPr>
              <a:t>Науку все глубже постигнуть стремись,</a:t>
            </a:r>
          </a:p>
          <a:p>
            <a:pPr fontAlgn="auto">
              <a:buFontTx/>
              <a:buNone/>
              <a:defRPr/>
            </a:pPr>
            <a:r>
              <a:rPr lang="ru-RU" altLang="ru-RU" sz="3500" b="1" i="1" dirty="0" smtClean="0">
                <a:solidFill>
                  <a:schemeClr val="tx2"/>
                </a:solidFill>
              </a:rPr>
              <a:t>Познанием вечного жаждой томись.</a:t>
            </a:r>
          </a:p>
          <a:p>
            <a:pPr fontAlgn="auto">
              <a:buFontTx/>
              <a:buNone/>
              <a:defRPr/>
            </a:pPr>
            <a:r>
              <a:rPr lang="ru-RU" altLang="ru-RU" sz="3500" b="1" i="1" dirty="0" smtClean="0">
                <a:solidFill>
                  <a:schemeClr val="tx2"/>
                </a:solidFill>
              </a:rPr>
              <a:t>Лишь первых познаний блеснет тебе свет,</a:t>
            </a:r>
          </a:p>
          <a:p>
            <a:pPr fontAlgn="auto">
              <a:buFontTx/>
              <a:buNone/>
              <a:defRPr/>
            </a:pPr>
            <a:r>
              <a:rPr lang="ru-RU" altLang="ru-RU" sz="3500" b="1" i="1" dirty="0" smtClean="0">
                <a:solidFill>
                  <a:schemeClr val="tx2"/>
                </a:solidFill>
              </a:rPr>
              <a:t>Узнаешь: предела для знания нет.  </a:t>
            </a:r>
          </a:p>
          <a:p>
            <a:pPr fontAlgn="auto">
              <a:buFontTx/>
              <a:buNone/>
              <a:defRPr/>
            </a:pPr>
            <a:r>
              <a:rPr lang="ru-RU" altLang="ru-RU" sz="4100" b="1" i="1" dirty="0" smtClean="0">
                <a:solidFill>
                  <a:schemeClr val="tx2"/>
                </a:solidFill>
              </a:rPr>
              <a:t>                                                                                </a:t>
            </a:r>
          </a:p>
          <a:p>
            <a:pPr fontAlgn="auto">
              <a:buFontTx/>
              <a:buNone/>
              <a:defRPr/>
            </a:pPr>
            <a:r>
              <a:rPr lang="ru-RU" altLang="ru-RU" sz="4100" b="1" i="1" dirty="0" smtClean="0">
                <a:solidFill>
                  <a:schemeClr val="tx2"/>
                </a:solidFill>
              </a:rPr>
              <a:t>                                            Фирдоуси.</a:t>
            </a:r>
          </a:p>
          <a:p>
            <a:pPr fontAlgn="auto">
              <a:buFont typeface="Arial"/>
              <a:buChar char="•"/>
              <a:defRPr/>
            </a:pPr>
            <a:endParaRPr lang="ru-RU" alt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i="1" dirty="0" smtClean="0">
                <a:solidFill>
                  <a:srgbClr val="080808"/>
                </a:solidFill>
              </a:rPr>
              <a:t>8</a:t>
            </a:r>
            <a:r>
              <a:rPr lang="ru-RU" altLang="ru-RU" i="1" dirty="0" smtClean="0">
                <a:solidFill>
                  <a:srgbClr val="080808"/>
                </a:solidFill>
              </a:rPr>
              <a:t>. Как называют </a:t>
            </a:r>
            <a:r>
              <a:rPr lang="ru-RU" altLang="ru-RU" i="1" dirty="0" smtClean="0">
                <a:solidFill>
                  <a:srgbClr val="800000"/>
                </a:solidFill>
              </a:rPr>
              <a:t>прибор </a:t>
            </a:r>
            <a:r>
              <a:rPr lang="ru-RU" altLang="ru-RU" i="1" dirty="0" smtClean="0">
                <a:solidFill>
                  <a:srgbClr val="080808"/>
                </a:solidFill>
              </a:rPr>
              <a:t>для измерения </a:t>
            </a:r>
            <a:r>
              <a:rPr lang="ru-RU" altLang="ru-RU" i="1" dirty="0" smtClean="0">
                <a:solidFill>
                  <a:srgbClr val="800000"/>
                </a:solidFill>
              </a:rPr>
              <a:t>силы тока?  </a:t>
            </a:r>
            <a:endParaRPr lang="ru-RU" altLang="ru-RU" i="1" dirty="0" smtClean="0">
              <a:solidFill>
                <a:srgbClr val="080808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628775"/>
            <a:ext cx="7459662" cy="50847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	Силу тока измеряют с помощью </a:t>
            </a:r>
            <a:r>
              <a:rPr lang="ru-RU" altLang="ru-RU" i="1" smtClean="0">
                <a:solidFill>
                  <a:srgbClr val="800000"/>
                </a:solidFill>
              </a:rPr>
              <a:t>амперметра:</a:t>
            </a: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Амперметр </a:t>
            </a:r>
            <a:r>
              <a:rPr lang="ru-RU" altLang="ru-RU" i="1" smtClean="0">
                <a:solidFill>
                  <a:srgbClr val="800000"/>
                </a:solidFill>
              </a:rPr>
              <a:t>включают</a:t>
            </a:r>
            <a:r>
              <a:rPr lang="ru-RU" altLang="ru-RU" i="1" smtClean="0">
                <a:solidFill>
                  <a:srgbClr val="080808"/>
                </a:solidFill>
              </a:rPr>
              <a:t> в цепь последовательно с тем прибором, </a:t>
            </a: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силу тока в котором измеряют.</a:t>
            </a:r>
          </a:p>
          <a:p>
            <a:pPr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13763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42481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6000" i="1" dirty="0" smtClean="0">
                <a:solidFill>
                  <a:srgbClr val="800000"/>
                </a:solidFill>
              </a:rPr>
              <a:t>Самостоятельная работа</a:t>
            </a:r>
            <a:endParaRPr lang="ru-RU" altLang="ru-RU" sz="60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-252413" y="2276475"/>
            <a:ext cx="4165601" cy="38893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000FF"/>
                </a:solidFill>
              </a:rPr>
              <a:t>Вариант 1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1. Б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2. В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3. В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4. Б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5. 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i="1" dirty="0" smtClean="0">
                <a:solidFill>
                  <a:srgbClr val="080808"/>
                </a:solidFill>
              </a:rPr>
              <a:t>6.	 В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4663" y="2181225"/>
            <a:ext cx="40433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000FF"/>
                </a:solidFill>
              </a:rPr>
              <a:t>Вариант 2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1. 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2. 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3. Б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4. 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5. 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i="1" kern="0" dirty="0" smtClean="0">
                <a:solidFill>
                  <a:srgbClr val="080808"/>
                </a:solidFill>
              </a:rPr>
              <a:t>6.	 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00" y="1268413"/>
            <a:ext cx="8229600" cy="4929187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Спираль нагрелась докрасна,</a:t>
            </a:r>
          </a:p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Хоть и горела недолго она.</a:t>
            </a:r>
          </a:p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Руку подставив, тепло ощущает,</a:t>
            </a:r>
          </a:p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Спросишь: «Какое количество тепла спираль выделяет?»</a:t>
            </a:r>
          </a:p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Найти тебе ответ труда не составляет,</a:t>
            </a:r>
          </a:p>
          <a:p>
            <a:pPr marL="0" indent="0" algn="ctr" fontAlgn="auto">
              <a:buFontTx/>
              <a:buNone/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какого он закона вытекает?</a:t>
            </a:r>
          </a:p>
          <a:p>
            <a:pPr fontAlgn="auto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6988" y="333375"/>
            <a:ext cx="8229600" cy="5602288"/>
          </a:xfrm>
        </p:spPr>
        <p:txBody>
          <a:bodyPr/>
          <a:lstStyle/>
          <a:p>
            <a:r>
              <a:rPr lang="ru-RU" sz="6600" i="1" smtClean="0">
                <a:solidFill>
                  <a:srgbClr val="C00000"/>
                </a:solidFill>
              </a:rPr>
              <a:t>Работа и мощность постоянного тока.</a:t>
            </a:r>
            <a:br>
              <a:rPr lang="ru-RU" sz="6600" i="1" smtClean="0">
                <a:solidFill>
                  <a:srgbClr val="C00000"/>
                </a:solidFill>
              </a:rPr>
            </a:br>
            <a:r>
              <a:rPr lang="ru-RU" sz="6600" i="1" smtClean="0">
                <a:solidFill>
                  <a:srgbClr val="C00000"/>
                </a:solidFill>
              </a:rPr>
              <a:t>Закон Джоуля-Ленца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39813" y="476250"/>
            <a:ext cx="6797675" cy="1304925"/>
          </a:xfrm>
        </p:spPr>
        <p:txBody>
          <a:bodyPr/>
          <a:lstStyle/>
          <a:p>
            <a:r>
              <a:rPr lang="ru-RU" sz="4800" i="1" smtClean="0">
                <a:solidFill>
                  <a:srgbClr val="C00000"/>
                </a:solidFill>
              </a:rPr>
              <a:t>Вопросы для изучения материала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0" y="1916113"/>
            <a:ext cx="8229600" cy="4525962"/>
          </a:xfrm>
        </p:spPr>
        <p:txBody>
          <a:bodyPr/>
          <a:lstStyle/>
          <a:p>
            <a:r>
              <a:rPr lang="ru-RU" smtClean="0"/>
              <a:t>Что совершает электрическое поле способное перемещать заряженную частицу вдоль силовой линии?</a:t>
            </a:r>
          </a:p>
          <a:p>
            <a:r>
              <a:rPr lang="ru-RU" smtClean="0"/>
              <a:t>Как обозначается работа?</a:t>
            </a:r>
          </a:p>
          <a:p>
            <a:r>
              <a:rPr lang="ru-RU" smtClean="0"/>
              <a:t>Как вывести формулу для работы тока?</a:t>
            </a:r>
          </a:p>
          <a:p>
            <a:r>
              <a:rPr lang="ru-RU" smtClean="0"/>
              <a:t>Сформулируйте определение работы тока.</a:t>
            </a:r>
          </a:p>
          <a:p>
            <a:r>
              <a:rPr lang="ru-RU" smtClean="0"/>
              <a:t>Почему электрический ток нагревает проводник?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426450" cy="59055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altLang="ru-RU" sz="3600" i="1" dirty="0" smtClean="0"/>
              <a:t>   Работа электрического поля по перемещению заряда - 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работа тока</a:t>
            </a:r>
            <a:r>
              <a:rPr lang="ru-RU" altLang="ru-RU" sz="3600" i="1" dirty="0" smtClean="0"/>
              <a:t>. Обозначается: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А</a:t>
            </a:r>
          </a:p>
          <a:p>
            <a:pPr>
              <a:buFontTx/>
              <a:buNone/>
              <a:defRPr/>
            </a:pPr>
            <a:r>
              <a:rPr lang="en-US" altLang="ru-RU" sz="3600" i="1" dirty="0" smtClean="0"/>
              <a:t>	</a:t>
            </a:r>
            <a:r>
              <a:rPr lang="ru-RU" altLang="ru-RU" sz="3600" i="1" dirty="0" smtClean="0"/>
              <a:t>А = </a:t>
            </a:r>
            <a:r>
              <a:rPr lang="el-GR" altLang="ru-RU" sz="3600" i="1" dirty="0" smtClean="0"/>
              <a:t>Δ</a:t>
            </a:r>
            <a:r>
              <a:rPr lang="en-US" altLang="ru-RU" sz="3600" i="1" dirty="0" smtClean="0"/>
              <a:t>q</a:t>
            </a:r>
            <a:r>
              <a:rPr lang="ru-RU" altLang="ru-RU" sz="3600" i="1" dirty="0" smtClean="0"/>
              <a:t> </a:t>
            </a:r>
            <a:r>
              <a:rPr lang="en-US" altLang="ru-RU" sz="3600" i="1" dirty="0" smtClean="0"/>
              <a:t>· U </a:t>
            </a:r>
          </a:p>
          <a:p>
            <a:pPr>
              <a:buFontTx/>
              <a:buNone/>
              <a:defRPr/>
            </a:pPr>
            <a:r>
              <a:rPr lang="ru-RU" altLang="ru-RU" sz="3600" i="1" dirty="0" smtClean="0"/>
              <a:t>   Т.к. </a:t>
            </a:r>
            <a:r>
              <a:rPr lang="en-US" altLang="ru-RU" sz="3600" i="1" dirty="0" smtClean="0"/>
              <a:t> </a:t>
            </a:r>
            <a:r>
              <a:rPr lang="el-GR" altLang="ru-RU" sz="3600" i="1" dirty="0" smtClean="0"/>
              <a:t>Δ</a:t>
            </a:r>
            <a:r>
              <a:rPr lang="en-US" altLang="ru-RU" sz="3600" i="1" dirty="0" smtClean="0"/>
              <a:t>q</a:t>
            </a:r>
            <a:r>
              <a:rPr lang="ru-RU" altLang="ru-RU" sz="3600" i="1" dirty="0" smtClean="0"/>
              <a:t>= </a:t>
            </a:r>
            <a:r>
              <a:rPr lang="en-US" altLang="ru-RU" sz="3600" i="1" dirty="0" smtClean="0">
                <a:solidFill>
                  <a:srgbClr val="080808"/>
                </a:solidFill>
              </a:rPr>
              <a:t>I·</a:t>
            </a:r>
            <a:r>
              <a:rPr lang="el-GR" altLang="ru-RU" sz="3600" i="1" dirty="0" smtClean="0">
                <a:solidFill>
                  <a:srgbClr val="080808"/>
                </a:solidFill>
              </a:rPr>
              <a:t>Δ</a:t>
            </a:r>
            <a:r>
              <a:rPr lang="en-US" altLang="ru-RU" sz="3600" i="1" dirty="0" smtClean="0">
                <a:solidFill>
                  <a:srgbClr val="080808"/>
                </a:solidFill>
              </a:rPr>
              <a:t>t              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А = 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I·U·</a:t>
            </a:r>
            <a:r>
              <a:rPr lang="el-GR" altLang="ru-RU" sz="3600" i="1" dirty="0" smtClean="0">
                <a:solidFill>
                  <a:srgbClr val="800000"/>
                </a:solidFill>
              </a:rPr>
              <a:t>Δ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t</a:t>
            </a:r>
            <a:endParaRPr lang="ru-RU" altLang="ru-RU" sz="3600" i="1" dirty="0" smtClean="0">
              <a:solidFill>
                <a:srgbClr val="80000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3600" i="1" dirty="0" smtClean="0">
                <a:solidFill>
                  <a:srgbClr val="800000"/>
                </a:solidFill>
              </a:rPr>
              <a:t>   Работа тока на участке цепи равна произведению силы тока, напряжения и времени, в течение которого совершалась работа.</a:t>
            </a:r>
          </a:p>
          <a:p>
            <a:pPr>
              <a:buFontTx/>
              <a:buNone/>
              <a:defRPr/>
            </a:pPr>
            <a:r>
              <a:rPr lang="ru-RU" altLang="ru-RU" sz="3600" i="1" dirty="0" smtClean="0">
                <a:solidFill>
                  <a:srgbClr val="800000"/>
                </a:solidFill>
              </a:rPr>
              <a:t>        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[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А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]</a:t>
            </a:r>
            <a:r>
              <a:rPr lang="ru-RU" altLang="ru-RU" sz="3600" i="1" dirty="0" smtClean="0"/>
              <a:t> – 1 Дж;      1Дж = 1 А </a:t>
            </a:r>
            <a:r>
              <a:rPr lang="en-US" altLang="ru-RU" sz="3600" i="1" dirty="0" smtClean="0"/>
              <a:t>·</a:t>
            </a:r>
            <a:r>
              <a:rPr lang="ru-RU" altLang="ru-RU" sz="3600" i="1" dirty="0" smtClean="0"/>
              <a:t> В </a:t>
            </a:r>
            <a:r>
              <a:rPr lang="en-US" altLang="ru-RU" sz="3600" i="1" dirty="0" smtClean="0"/>
              <a:t>·c</a:t>
            </a:r>
            <a:r>
              <a:rPr lang="ru-RU" altLang="ru-RU" sz="3600" i="1" dirty="0" smtClean="0"/>
              <a:t> </a:t>
            </a:r>
            <a:endParaRPr lang="en-US" altLang="ru-RU" sz="3600" i="1" dirty="0" smtClean="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708400" y="29972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i="1" smtClean="0">
                <a:solidFill>
                  <a:srgbClr val="C00000"/>
                </a:solidFill>
              </a:rPr>
              <a:t>Вопросы для изучения материала</a:t>
            </a:r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0" y="1989138"/>
            <a:ext cx="8229600" cy="4162425"/>
          </a:xfrm>
        </p:spPr>
        <p:txBody>
          <a:bodyPr/>
          <a:lstStyle/>
          <a:p>
            <a:r>
              <a:rPr lang="ru-RU" sz="2800" smtClean="0"/>
              <a:t>Как с помощью закона Ома выразить напряжение через силу тока и силу тока через напряжение?</a:t>
            </a:r>
          </a:p>
          <a:p>
            <a:r>
              <a:rPr lang="ru-RU" sz="2800" smtClean="0"/>
              <a:t>Какой формулой удобнее пользоваться при последовательном соединении, а какой при параллельном? Почему?</a:t>
            </a:r>
          </a:p>
          <a:p>
            <a:r>
              <a:rPr lang="ru-RU" sz="2800" smtClean="0"/>
              <a:t>На основании чего можно вывести закон Джоуля-Ленца? Каков физический смысл закона?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endParaRPr lang="ru-RU" altLang="ru-RU" sz="3600" i="1" dirty="0" smtClean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ru-RU" altLang="ru-RU" sz="3600" i="1" dirty="0" smtClean="0">
                <a:solidFill>
                  <a:srgbClr val="800000"/>
                </a:solidFill>
              </a:rPr>
              <a:t>					  А = 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I·U·</a:t>
            </a:r>
            <a:r>
              <a:rPr lang="el-GR" altLang="ru-RU" sz="3600" i="1" dirty="0" smtClean="0">
                <a:solidFill>
                  <a:srgbClr val="800000"/>
                </a:solidFill>
              </a:rPr>
              <a:t>Δ</a:t>
            </a:r>
            <a:r>
              <a:rPr lang="en-US" altLang="ru-RU" sz="3600" i="1" dirty="0" smtClean="0">
                <a:solidFill>
                  <a:srgbClr val="800000"/>
                </a:solidFill>
              </a:rPr>
              <a:t>t</a:t>
            </a:r>
          </a:p>
          <a:p>
            <a:pPr>
              <a:buFontTx/>
              <a:buNone/>
            </a:pPr>
            <a:endParaRPr lang="ru-RU" altLang="ru-RU" sz="3600" i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ru-RU" altLang="ru-RU" sz="3600" i="1" dirty="0" smtClean="0">
                <a:solidFill>
                  <a:srgbClr val="000000"/>
                </a:solidFill>
              </a:rPr>
              <a:t>  A = I</a:t>
            </a:r>
            <a:r>
              <a:rPr lang="en-US" altLang="ru-RU" sz="3600" i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ru-RU" sz="3600" i="1" dirty="0" smtClean="0">
                <a:solidFill>
                  <a:srgbClr val="000000"/>
                </a:solidFill>
              </a:rPr>
              <a:t>·R·Δt</a:t>
            </a:r>
            <a:r>
              <a:rPr lang="en-US" altLang="ru-RU" i="1" dirty="0" smtClean="0">
                <a:solidFill>
                  <a:srgbClr val="000000"/>
                </a:solidFill>
              </a:rPr>
              <a:t> </a:t>
            </a:r>
            <a:r>
              <a:rPr lang="ru-RU" altLang="ru-RU" i="1" dirty="0" smtClean="0">
                <a:solidFill>
                  <a:srgbClr val="000000"/>
                </a:solidFill>
              </a:rPr>
              <a:t>  </a:t>
            </a:r>
            <a:r>
              <a:rPr lang="en-US" altLang="ru-RU" i="1" dirty="0" smtClean="0">
                <a:solidFill>
                  <a:srgbClr val="000000"/>
                </a:solidFill>
              </a:rPr>
              <a:t>– </a:t>
            </a:r>
            <a:r>
              <a:rPr lang="ru-RU" altLang="ru-RU" i="1" dirty="0" smtClean="0">
                <a:solidFill>
                  <a:srgbClr val="000000"/>
                </a:solidFill>
              </a:rPr>
              <a:t> </a:t>
            </a:r>
            <a:r>
              <a:rPr lang="ru-RU" altLang="ru-RU" sz="3600" i="1" dirty="0" smtClean="0">
                <a:solidFill>
                  <a:srgbClr val="000000"/>
                </a:solidFill>
              </a:rPr>
              <a:t>при последовательном</a:t>
            </a:r>
          </a:p>
          <a:p>
            <a:pPr>
              <a:buFontTx/>
              <a:buNone/>
            </a:pPr>
            <a:r>
              <a:rPr lang="ru-RU" altLang="ru-RU" sz="3600" i="1" dirty="0" smtClean="0">
                <a:solidFill>
                  <a:srgbClr val="000000"/>
                </a:solidFill>
              </a:rPr>
              <a:t>                                     соединении</a:t>
            </a:r>
          </a:p>
          <a:p>
            <a:pPr>
              <a:buFontTx/>
              <a:buNone/>
            </a:pPr>
            <a:r>
              <a:rPr lang="ru-RU" altLang="ru-RU" sz="3600" i="1" dirty="0" smtClean="0">
                <a:solidFill>
                  <a:srgbClr val="000000"/>
                </a:solidFill>
              </a:rPr>
              <a:t>                            - при параллельном</a:t>
            </a:r>
          </a:p>
          <a:p>
            <a:pPr>
              <a:buFontTx/>
              <a:buNone/>
            </a:pPr>
            <a:r>
              <a:rPr lang="ru-RU" altLang="ru-RU" sz="3600" i="1" dirty="0" smtClean="0">
                <a:solidFill>
                  <a:srgbClr val="000000"/>
                </a:solidFill>
              </a:rPr>
              <a:t>                                    соединении</a:t>
            </a:r>
            <a:endParaRPr lang="en-US" altLang="ru-RU" sz="3600" i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ru-RU" altLang="ru-RU" i="1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042988" y="765175"/>
          <a:ext cx="1357312" cy="1274763"/>
        </p:xfrm>
        <a:graphic>
          <a:graphicData uri="http://schemas.openxmlformats.org/presentationml/2006/ole">
            <p:oleObj spid="_x0000_s19490" name="Уравнение" r:id="rId3" imgW="418918" imgH="393529" progId="Equation.3">
              <p:embed/>
            </p:oleObj>
          </a:graphicData>
        </a:graphic>
      </p:graphicFrame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790575" y="3429000"/>
          <a:ext cx="2089150" cy="1149350"/>
        </p:xfrm>
        <a:graphic>
          <a:graphicData uri="http://schemas.openxmlformats.org/presentationml/2006/ole">
            <p:oleObj spid="_x0000_s19491" name="Уравнение" r:id="rId4" imgW="761669" imgH="418918" progId="Equation.3">
              <p:embed/>
            </p:oleObj>
          </a:graphicData>
        </a:graphic>
      </p:graphicFrame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2879725" y="1339850"/>
            <a:ext cx="1009650" cy="215900"/>
          </a:xfrm>
          <a:prstGeom prst="rightArrow">
            <a:avLst>
              <a:gd name="adj1" fmla="val 50000"/>
              <a:gd name="adj2" fmla="val 11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i="1" u="sng" dirty="0" smtClean="0">
                <a:solidFill>
                  <a:srgbClr val="800000"/>
                </a:solidFill>
                <a:hlinkClick r:id="rId2" action="ppaction://hlinkfile"/>
              </a:rPr>
              <a:t>Закон Джоуля-Ленца</a:t>
            </a:r>
            <a:endParaRPr lang="ru-RU" altLang="ru-RU" sz="6000" i="1" u="sng" dirty="0" smtClean="0">
              <a:solidFill>
                <a:srgbClr val="8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33538"/>
            <a:ext cx="8351838" cy="4378325"/>
          </a:xfrm>
        </p:spPr>
        <p:txBody>
          <a:bodyPr/>
          <a:lstStyle/>
          <a:p>
            <a:pPr>
              <a:buFontTx/>
              <a:buNone/>
            </a:pPr>
            <a:endParaRPr lang="ru-RU" altLang="ru-RU" sz="4000" i="1" u="sng" dirty="0" smtClean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ru-RU" altLang="ru-RU" sz="4000" i="1" dirty="0" smtClean="0">
                <a:solidFill>
                  <a:srgbClr val="800000"/>
                </a:solidFill>
              </a:rPr>
              <a:t>   </a:t>
            </a:r>
            <a:r>
              <a:rPr lang="en-US" altLang="ru-RU" sz="4000" i="1" dirty="0" smtClean="0">
                <a:solidFill>
                  <a:srgbClr val="800000"/>
                </a:solidFill>
              </a:rPr>
              <a:t>Q</a:t>
            </a:r>
            <a:r>
              <a:rPr lang="ru-RU" altLang="ru-RU" sz="4000" i="1" dirty="0" smtClean="0">
                <a:solidFill>
                  <a:srgbClr val="800000"/>
                </a:solidFill>
              </a:rPr>
              <a:t> = I</a:t>
            </a:r>
            <a:r>
              <a:rPr lang="en-US" altLang="ru-RU" sz="4000" i="1" baseline="30000" dirty="0" smtClean="0">
                <a:solidFill>
                  <a:srgbClr val="800000"/>
                </a:solidFill>
              </a:rPr>
              <a:t>2</a:t>
            </a:r>
            <a:r>
              <a:rPr lang="en-US" altLang="ru-RU" sz="4000" i="1" dirty="0" smtClean="0">
                <a:solidFill>
                  <a:srgbClr val="800000"/>
                </a:solidFill>
              </a:rPr>
              <a:t>·R·Δt</a:t>
            </a:r>
            <a:r>
              <a:rPr lang="en-US" altLang="ru-RU" dirty="0" smtClean="0"/>
              <a:t> </a:t>
            </a:r>
            <a:r>
              <a:rPr lang="ru-RU" altLang="ru-RU" dirty="0" smtClean="0"/>
              <a:t> </a:t>
            </a:r>
            <a:r>
              <a:rPr lang="ru-RU" altLang="ru-RU" sz="3600" i="1" dirty="0" smtClean="0"/>
              <a:t>- количество теплоты, выделяемое проводником с током, равно произведению квадрата силы тока, сопротивления проводника и времени прохождения тока по проводнику.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i="1" u="sng" smtClean="0">
                <a:solidFill>
                  <a:srgbClr val="800000"/>
                </a:solidFill>
              </a:rPr>
              <a:t>Сообщения учащихся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4788" y="2349501"/>
            <a:ext cx="8278812" cy="151154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i="1" dirty="0" smtClean="0">
                <a:hlinkClick r:id="rId2" action="ppaction://hlinkpres?slideindex=1&amp;slidetitle="/>
              </a:rPr>
              <a:t>«Жизнь и деятельность Ленца»</a:t>
            </a:r>
            <a:endParaRPr lang="ru-RU" altLang="ru-RU" sz="4000" i="1" dirty="0" smtClean="0">
              <a:hlinkClick r:id="rId3" action="ppaction://hlinkpres?slideindex=1&amp;slidetitle="/>
            </a:endParaRPr>
          </a:p>
          <a:p>
            <a:pPr marL="0" indent="0">
              <a:buNone/>
            </a:pPr>
            <a:endParaRPr lang="ru-RU" altLang="ru-RU" sz="4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040709"/>
            <a:ext cx="8278812" cy="18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4000" i="1" kern="0" dirty="0" smtClean="0">
                <a:hlinkClick r:id="rId4" action="ppaction://hlinkpres?slideindex=1&amp;slidetitle="/>
              </a:rPr>
              <a:t>«Жизнь и деятельность Джоуля</a:t>
            </a:r>
            <a:r>
              <a:rPr lang="ru-RU" altLang="ru-RU" sz="4000" kern="0" dirty="0" smtClean="0">
                <a:hlinkClick r:id="rId4" action="ppaction://hlinkpres?slideindex=1&amp;slidetitle="/>
              </a:rPr>
              <a:t>»</a:t>
            </a:r>
            <a:endParaRPr lang="ru-RU" altLang="ru-RU" sz="4000" kern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31913" y="404813"/>
            <a:ext cx="6480175" cy="822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Актуализация знаний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2060575"/>
            <a:ext cx="8280400" cy="3382963"/>
          </a:xfrm>
        </p:spPr>
        <p:txBody>
          <a:bodyPr/>
          <a:lstStyle/>
          <a:p>
            <a:r>
              <a:rPr lang="ru-RU" altLang="ru-RU" sz="8800" i="1" dirty="0" smtClean="0">
                <a:solidFill>
                  <a:srgbClr val="800000"/>
                </a:solidFill>
              </a:rPr>
              <a:t>Фронтальный</a:t>
            </a:r>
          </a:p>
          <a:p>
            <a:r>
              <a:rPr lang="ru-RU" altLang="ru-RU" sz="8800" i="1" dirty="0" smtClean="0">
                <a:solidFill>
                  <a:srgbClr val="800000"/>
                </a:solidFill>
              </a:rPr>
              <a:t>опрос</a:t>
            </a:r>
            <a:endParaRPr lang="ru-RU" altLang="ru-RU" sz="8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8437563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i="1" smtClean="0"/>
              <a:t>   Энергии, которую прибор потребляет в  единицу времени -  </a:t>
            </a:r>
            <a:r>
              <a:rPr lang="ru-RU" altLang="ru-RU" i="1" smtClean="0">
                <a:solidFill>
                  <a:srgbClr val="800000"/>
                </a:solidFill>
              </a:rPr>
              <a:t>мощность</a:t>
            </a:r>
            <a:r>
              <a:rPr lang="ru-RU" altLang="ru-RU" i="1" smtClean="0"/>
              <a:t>.</a:t>
            </a:r>
          </a:p>
          <a:p>
            <a:pPr>
              <a:buFontTx/>
              <a:buNone/>
            </a:pPr>
            <a:r>
              <a:rPr lang="ru-RU" altLang="ru-RU" i="1" smtClean="0"/>
              <a:t>   Обозначается: Р</a:t>
            </a:r>
          </a:p>
          <a:p>
            <a:pPr>
              <a:buFontTx/>
              <a:buNone/>
            </a:pPr>
            <a:endParaRPr lang="ru-RU" altLang="ru-RU" i="1" smtClean="0"/>
          </a:p>
          <a:p>
            <a:pPr>
              <a:buFontTx/>
              <a:buNone/>
            </a:pPr>
            <a:endParaRPr lang="ru-RU" altLang="ru-RU" i="1" smtClean="0"/>
          </a:p>
          <a:p>
            <a:pPr>
              <a:buFontTx/>
              <a:buNone/>
            </a:pPr>
            <a:endParaRPr lang="ru-RU" altLang="ru-RU" i="1" smtClean="0"/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800000"/>
                </a:solidFill>
              </a:rPr>
              <a:t>   Мощность  тока равна отношению работы тока за время </a:t>
            </a:r>
            <a:r>
              <a:rPr lang="en-US" altLang="ru-RU" i="1" smtClean="0">
                <a:solidFill>
                  <a:srgbClr val="800000"/>
                </a:solidFill>
              </a:rPr>
              <a:t>Δt</a:t>
            </a:r>
            <a:r>
              <a:rPr lang="ru-RU" altLang="ru-RU" i="1" smtClean="0">
                <a:solidFill>
                  <a:srgbClr val="800000"/>
                </a:solidFill>
              </a:rPr>
              <a:t> к этому интервалу времени.</a:t>
            </a: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800000"/>
                </a:solidFill>
              </a:rPr>
              <a:t>    [</a:t>
            </a:r>
            <a:r>
              <a:rPr lang="en-US" altLang="ru-RU" i="1" smtClean="0">
                <a:solidFill>
                  <a:srgbClr val="800000"/>
                </a:solidFill>
              </a:rPr>
              <a:t>P</a:t>
            </a:r>
            <a:r>
              <a:rPr lang="ru-RU" altLang="ru-RU" i="1" smtClean="0">
                <a:solidFill>
                  <a:srgbClr val="800000"/>
                </a:solidFill>
              </a:rPr>
              <a:t>]=1Вт;  1 Вт = 1 Дж/с ;   1 Вт = 1 А </a:t>
            </a:r>
            <a:r>
              <a:rPr lang="en-US" altLang="ru-RU" i="1" smtClean="0">
                <a:solidFill>
                  <a:srgbClr val="800000"/>
                </a:solidFill>
              </a:rPr>
              <a:t>·</a:t>
            </a:r>
            <a:r>
              <a:rPr lang="ru-RU" altLang="ru-RU" i="1" smtClean="0">
                <a:solidFill>
                  <a:srgbClr val="800000"/>
                </a:solidFill>
              </a:rPr>
              <a:t> В</a:t>
            </a:r>
          </a:p>
          <a:p>
            <a:pPr>
              <a:buFontTx/>
              <a:buNone/>
            </a:pPr>
            <a:endParaRPr lang="ru-RU" altLang="ru-RU" i="1" smtClean="0">
              <a:solidFill>
                <a:srgbClr val="800000"/>
              </a:solidFill>
            </a:endParaRPr>
          </a:p>
          <a:p>
            <a:pPr>
              <a:buFontTx/>
              <a:buNone/>
            </a:pPr>
            <a:endParaRPr lang="ru-RU" altLang="ru-RU" sz="3600" i="1" smtClean="0">
              <a:solidFill>
                <a:srgbClr val="800000"/>
              </a:solidFill>
            </a:endParaRPr>
          </a:p>
          <a:p>
            <a:pPr>
              <a:buFontTx/>
              <a:buNone/>
            </a:pPr>
            <a:endParaRPr lang="ru-RU" altLang="ru-RU" sz="3600" i="1" smtClean="0">
              <a:solidFill>
                <a:srgbClr val="800000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555875" y="2205038"/>
          <a:ext cx="2552700" cy="1120775"/>
        </p:xfrm>
        <a:graphic>
          <a:graphicData uri="http://schemas.openxmlformats.org/presentationml/2006/ole">
            <p:oleObj spid="_x0000_s22546" name="Уравнение" r:id="rId3" imgW="888614" imgH="393529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229600" cy="1143000"/>
          </a:xfrm>
        </p:spPr>
        <p:txBody>
          <a:bodyPr/>
          <a:lstStyle/>
          <a:p>
            <a:r>
              <a:rPr lang="ru-RU" sz="5400" i="1" smtClean="0">
                <a:solidFill>
                  <a:srgbClr val="C00000"/>
                </a:solidFill>
              </a:rPr>
              <a:t>Первичное закрепление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417638"/>
          <a:ext cx="7634288" cy="48910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08572"/>
                <a:gridCol w="1908572"/>
                <a:gridCol w="1908572"/>
                <a:gridCol w="1908572"/>
              </a:tblGrid>
              <a:tr h="8409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Физическая</a:t>
                      </a:r>
                    </a:p>
                    <a:p>
                      <a:pPr algn="ctr"/>
                      <a:r>
                        <a:rPr lang="ru-RU" sz="2000" dirty="0" smtClean="0"/>
                        <a:t>величина</a:t>
                      </a:r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Обозначение</a:t>
                      </a:r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Формула</a:t>
                      </a:r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Единица в СИ</a:t>
                      </a:r>
                      <a:endParaRPr lang="ru-RU" sz="2000" dirty="0"/>
                    </a:p>
                  </a:txBody>
                  <a:tcPr marL="91442" marR="91442" marT="45718" marB="45718"/>
                </a:tc>
              </a:tr>
              <a:tr h="475299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I=q/t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91442" marR="91442" marT="45718" marB="45718"/>
                </a:tc>
              </a:tr>
              <a:tr h="4752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Напряжение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U=A/q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91442" marR="91442" marT="45718" marB="45718"/>
                </a:tc>
              </a:tr>
              <a:tr h="475299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Ом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</a:tr>
              <a:tr h="4752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Закон Ома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</a:tr>
              <a:tr h="8327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 эл. тока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</a:tr>
              <a:tr h="475299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</a:tr>
              <a:tr h="840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теплоты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Дж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</a:tr>
            </a:tbl>
          </a:graphicData>
        </a:graphic>
      </p:graphicFrame>
      <p:pic>
        <p:nvPicPr>
          <p:cNvPr id="2" name="Muzyka-iz-fil_ma-Sumerki-Ran_she-ya-malo-dumala-o-smertinopo-moemu-otdat_-zhizn_-za-lyubimogo-ne-hudshaya-smert-Lirika--i-Robert-Pattinson-igrayut-na-p_yanino-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51837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7776864" cy="44802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32248"/>
                <a:gridCol w="1656184"/>
                <a:gridCol w="1944216"/>
                <a:gridCol w="1944216"/>
              </a:tblGrid>
              <a:tr h="831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Физическая</a:t>
                      </a:r>
                    </a:p>
                    <a:p>
                      <a:pPr algn="ctr"/>
                      <a:r>
                        <a:rPr lang="ru-RU" sz="2000" dirty="0" smtClean="0"/>
                        <a:t>величина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Обозначение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Формула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Единица в СИ</a:t>
                      </a:r>
                      <a:endParaRPr lang="ru-RU" sz="20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Сила тока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I=q/t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Напряжение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U=A/q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Сопротивление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R=U/I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Ом</a:t>
                      </a:r>
                      <a:endParaRPr lang="ru-RU" sz="24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Закон Ома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I=U/R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А=В/Ом</a:t>
                      </a:r>
                      <a:endParaRPr lang="ru-RU" sz="24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 эл. тока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A=IU</a:t>
                      </a:r>
                      <a:r>
                        <a:rPr lang="el-GR" sz="2400" dirty="0" smtClean="0"/>
                        <a:t>Δ</a:t>
                      </a:r>
                      <a:r>
                        <a:rPr lang="en-US" sz="2400" dirty="0" smtClean="0"/>
                        <a:t>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Дж</a:t>
                      </a:r>
                      <a:endParaRPr lang="ru-RU" sz="2400" dirty="0"/>
                    </a:p>
                  </a:txBody>
                  <a:tcPr/>
                </a:tc>
              </a:tr>
              <a:tr h="469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Мощность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P=IU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</a:t>
                      </a:r>
                      <a:endParaRPr lang="ru-RU" sz="2400" dirty="0"/>
                    </a:p>
                  </a:txBody>
                  <a:tcPr/>
                </a:tc>
              </a:tr>
              <a:tr h="8310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теплоты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2"/>
                      <a:stretch>
                        <a:fillRect l="-200000" t="-444118" r="-100000" b="-161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Дж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ru-RU" altLang="ru-RU" sz="4800" i="1" smtClean="0">
                <a:solidFill>
                  <a:srgbClr val="C00000"/>
                </a:solidFill>
                <a:latin typeface="Arial" panose="020B0604020202020204" pitchFamily="34" charset="0"/>
              </a:rPr>
              <a:t>Кроссворд</a:t>
            </a:r>
          </a:p>
        </p:txBody>
      </p:sp>
      <p:graphicFrame>
        <p:nvGraphicFramePr>
          <p:cNvPr id="12433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363016"/>
              </p:ext>
            </p:extLst>
          </p:nvPr>
        </p:nvGraphicFramePr>
        <p:xfrm>
          <a:off x="827088" y="908050"/>
          <a:ext cx="6769105" cy="5700717"/>
        </p:xfrm>
        <a:graphic>
          <a:graphicData uri="http://schemas.openxmlformats.org/drawingml/2006/table">
            <a:tbl>
              <a:tblPr/>
              <a:tblGrid>
                <a:gridCol w="615223"/>
                <a:gridCol w="615222"/>
                <a:gridCol w="615223"/>
                <a:gridCol w="615222"/>
                <a:gridCol w="615223"/>
                <a:gridCol w="616880"/>
                <a:gridCol w="615222"/>
                <a:gridCol w="615223"/>
                <a:gridCol w="615222"/>
                <a:gridCol w="615223"/>
                <a:gridCol w="615222"/>
              </a:tblGrid>
              <a:tr h="51824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1844824"/>
            <a:ext cx="504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/>
              <a:t>П</a:t>
            </a:r>
          </a:p>
          <a:p>
            <a:pPr algn="ctr"/>
            <a:r>
              <a:rPr lang="ru-RU" sz="3400" dirty="0" smtClean="0"/>
              <a:t>Р</a:t>
            </a:r>
          </a:p>
          <a:p>
            <a:pPr algn="ctr"/>
            <a:r>
              <a:rPr lang="ru-RU" sz="3400" dirty="0" smtClean="0"/>
              <a:t>О</a:t>
            </a:r>
          </a:p>
          <a:p>
            <a:pPr algn="ctr"/>
            <a:r>
              <a:rPr lang="ru-RU" sz="3400" dirty="0" smtClean="0"/>
              <a:t>В</a:t>
            </a:r>
          </a:p>
          <a:p>
            <a:pPr algn="ctr"/>
            <a:r>
              <a:rPr lang="ru-RU" sz="3400" dirty="0" smtClean="0"/>
              <a:t>О</a:t>
            </a:r>
          </a:p>
          <a:p>
            <a:pPr algn="ctr"/>
            <a:r>
              <a:rPr lang="ru-RU" sz="3400" dirty="0"/>
              <a:t>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844824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О</a:t>
            </a:r>
          </a:p>
          <a:p>
            <a:r>
              <a:rPr lang="ru-RU" sz="3400" dirty="0"/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844824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Т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/>
              <a:t>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844824"/>
            <a:ext cx="5040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Р</a:t>
            </a:r>
          </a:p>
          <a:p>
            <a:r>
              <a:rPr lang="ru-RU" sz="3400" dirty="0" smtClean="0"/>
              <a:t>Е</a:t>
            </a:r>
          </a:p>
          <a:p>
            <a:r>
              <a:rPr lang="ru-RU" sz="3400" dirty="0" smtClean="0"/>
              <a:t>З</a:t>
            </a:r>
          </a:p>
          <a:p>
            <a:r>
              <a:rPr lang="ru-RU" sz="3400" dirty="0" smtClean="0"/>
              <a:t>И</a:t>
            </a:r>
          </a:p>
          <a:p>
            <a:r>
              <a:rPr lang="ru-RU" sz="3400" dirty="0" smtClean="0"/>
              <a:t>С</a:t>
            </a:r>
          </a:p>
          <a:p>
            <a:r>
              <a:rPr lang="ru-RU" sz="3400" dirty="0" smtClean="0"/>
              <a:t>Т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/>
              <a:t>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8207" y="840769"/>
            <a:ext cx="5760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/>
              <a:t>Э</a:t>
            </a:r>
          </a:p>
          <a:p>
            <a:pPr algn="ctr"/>
            <a:r>
              <a:rPr lang="ru-RU" sz="3400" dirty="0" smtClean="0"/>
              <a:t>Л</a:t>
            </a:r>
          </a:p>
          <a:p>
            <a:pPr algn="ctr"/>
            <a:r>
              <a:rPr lang="ru-RU" sz="3400" dirty="0" smtClean="0"/>
              <a:t>Е</a:t>
            </a:r>
          </a:p>
          <a:p>
            <a:pPr algn="ctr"/>
            <a:r>
              <a:rPr lang="ru-RU" sz="3400" dirty="0" smtClean="0"/>
              <a:t>К</a:t>
            </a:r>
          </a:p>
          <a:p>
            <a:pPr algn="ctr"/>
            <a:r>
              <a:rPr lang="ru-RU" sz="3400" dirty="0" smtClean="0"/>
              <a:t>Т</a:t>
            </a:r>
          </a:p>
          <a:p>
            <a:pPr algn="ctr"/>
            <a:r>
              <a:rPr lang="ru-RU" sz="3400" dirty="0" smtClean="0"/>
              <a:t>Р</a:t>
            </a:r>
          </a:p>
          <a:p>
            <a:pPr algn="ctr"/>
            <a:r>
              <a:rPr lang="ru-RU" sz="3400" dirty="0" smtClean="0"/>
              <a:t>О</a:t>
            </a:r>
          </a:p>
          <a:p>
            <a:pPr algn="ctr"/>
            <a:r>
              <a:rPr lang="ru-RU" sz="3400" dirty="0" smtClean="0"/>
              <a:t>Ш</a:t>
            </a:r>
          </a:p>
          <a:p>
            <a:pPr algn="ctr"/>
            <a:r>
              <a:rPr lang="ru-RU" sz="3400" dirty="0" smtClean="0"/>
              <a:t>О</a:t>
            </a:r>
          </a:p>
          <a:p>
            <a:pPr algn="ctr"/>
            <a:r>
              <a:rPr lang="ru-RU" sz="3400" dirty="0"/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836712"/>
            <a:ext cx="5760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Р</a:t>
            </a:r>
          </a:p>
          <a:p>
            <a:r>
              <a:rPr lang="ru-RU" sz="3400" dirty="0" smtClean="0"/>
              <a:t>А</a:t>
            </a:r>
          </a:p>
          <a:p>
            <a:r>
              <a:rPr lang="ru-RU" sz="3400" dirty="0" smtClean="0"/>
              <a:t>Б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 smtClean="0"/>
              <a:t>Т</a:t>
            </a:r>
          </a:p>
          <a:p>
            <a:r>
              <a:rPr lang="ru-RU" sz="3400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340768"/>
            <a:ext cx="5760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Д</a:t>
            </a:r>
          </a:p>
          <a:p>
            <a:r>
              <a:rPr lang="ru-RU" sz="3400" dirty="0" smtClean="0"/>
              <a:t>И</a:t>
            </a:r>
          </a:p>
          <a:p>
            <a:r>
              <a:rPr lang="ru-RU" sz="3400" dirty="0" smtClean="0"/>
              <a:t>Э</a:t>
            </a:r>
          </a:p>
          <a:p>
            <a:r>
              <a:rPr lang="ru-RU" sz="3400" dirty="0" smtClean="0"/>
              <a:t>Л</a:t>
            </a:r>
          </a:p>
          <a:p>
            <a:r>
              <a:rPr lang="ru-RU" sz="3400" dirty="0" smtClean="0"/>
              <a:t>Е</a:t>
            </a:r>
          </a:p>
          <a:p>
            <a:r>
              <a:rPr lang="ru-RU" sz="3400" dirty="0" smtClean="0"/>
              <a:t>К</a:t>
            </a:r>
          </a:p>
          <a:p>
            <a:r>
              <a:rPr lang="ru-RU" sz="3400" dirty="0" smtClean="0"/>
              <a:t>Т</a:t>
            </a:r>
          </a:p>
          <a:p>
            <a:r>
              <a:rPr lang="ru-RU" sz="3400" dirty="0" smtClean="0"/>
              <a:t>Р</a:t>
            </a:r>
          </a:p>
          <a:p>
            <a:r>
              <a:rPr lang="ru-RU" sz="3400" dirty="0" smtClean="0"/>
              <a:t>И</a:t>
            </a:r>
          </a:p>
          <a:p>
            <a:r>
              <a:rPr lang="ru-RU" sz="3400" dirty="0"/>
              <a:t>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1916832"/>
            <a:ext cx="5760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Т</a:t>
            </a:r>
          </a:p>
          <a:p>
            <a:r>
              <a:rPr lang="ru-RU" sz="3400" dirty="0" smtClean="0"/>
              <a:t>Е</a:t>
            </a:r>
          </a:p>
          <a:p>
            <a:r>
              <a:rPr lang="ru-RU" sz="3400" dirty="0" smtClean="0"/>
              <a:t>П</a:t>
            </a:r>
          </a:p>
          <a:p>
            <a:r>
              <a:rPr lang="ru-RU" sz="3400" dirty="0" smtClean="0"/>
              <a:t>Л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 smtClean="0"/>
              <a:t>В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/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822543"/>
            <a:ext cx="5040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С</a:t>
            </a:r>
          </a:p>
          <a:p>
            <a:r>
              <a:rPr lang="ru-RU" sz="3400" dirty="0" smtClean="0"/>
              <a:t>Х</a:t>
            </a:r>
          </a:p>
          <a:p>
            <a:r>
              <a:rPr lang="ru-RU" sz="3400" dirty="0" smtClean="0"/>
              <a:t>Е</a:t>
            </a:r>
          </a:p>
          <a:p>
            <a:r>
              <a:rPr lang="ru-RU" sz="3400" dirty="0" smtClean="0"/>
              <a:t>М</a:t>
            </a:r>
          </a:p>
          <a:p>
            <a:r>
              <a:rPr lang="ru-RU" sz="3400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00" y="792574"/>
            <a:ext cx="5040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П</a:t>
            </a:r>
          </a:p>
          <a:p>
            <a:r>
              <a:rPr lang="ru-RU" sz="3400" dirty="0" smtClean="0"/>
              <a:t>О</a:t>
            </a:r>
          </a:p>
          <a:p>
            <a:r>
              <a:rPr lang="ru-RU" sz="3400" dirty="0" smtClean="0"/>
              <a:t>Л</a:t>
            </a:r>
          </a:p>
          <a:p>
            <a:r>
              <a:rPr lang="ru-RU" sz="3400" dirty="0" smtClean="0"/>
              <a:t>Ю</a:t>
            </a:r>
          </a:p>
          <a:p>
            <a:r>
              <a:rPr lang="ru-RU" sz="3400" dirty="0"/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1844824"/>
            <a:ext cx="504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Ь</a:t>
            </a:r>
            <a:endParaRPr lang="ru-RU" sz="3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smtClean="0">
                <a:solidFill>
                  <a:srgbClr val="C00000"/>
                </a:solidFill>
              </a:rPr>
              <a:t>Решение задач: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9244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Найти время, в течение которого по проводнику шел постоянный ток, если для переноса заряда в 10 Кл через проводник с сопротивлением 1 Ом потребовалось совершить работу 10 Дж.</a:t>
            </a:r>
          </a:p>
          <a:p>
            <a:pPr>
              <a:defRPr/>
            </a:pPr>
            <a:r>
              <a:rPr lang="ru-RU" dirty="0" smtClean="0"/>
              <a:t>Два проводника сопротивлением 10 Ом и 14 Ом соединены параллельно и подключены к источнику тока. За некоторое время в первом проводнике выделилось 840 Дж теплоты. Какое количество теплоты выделилось за то же время во втором проводнике.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i="1" smtClean="0">
                <a:solidFill>
                  <a:srgbClr val="C00000"/>
                </a:solidFill>
              </a:rPr>
              <a:t>Домашнее задание: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89088" y="2636838"/>
            <a:ext cx="5975350" cy="2403475"/>
          </a:xfrm>
        </p:spPr>
        <p:txBody>
          <a:bodyPr rtlCol="0">
            <a:normAutofit fontScale="92500" lnSpcReduction="10000"/>
          </a:bodyPr>
          <a:lstStyle/>
          <a:p>
            <a:pPr marL="609600" indent="-609600" fontAlgn="auto">
              <a:buFontTx/>
              <a:buAutoNum type="arabicPeriod"/>
              <a:defRPr/>
            </a:pPr>
            <a:r>
              <a:rPr lang="ru-RU" altLang="ru-RU" sz="5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§106;</a:t>
            </a:r>
          </a:p>
          <a:p>
            <a:pPr marL="609600" indent="-609600" fontAlgn="auto">
              <a:buFontTx/>
              <a:buAutoNum type="arabicPeriod"/>
              <a:defRPr/>
            </a:pPr>
            <a:r>
              <a:rPr lang="ru-RU" altLang="ru-RU" sz="5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Упражнение 19 (4).</a:t>
            </a:r>
          </a:p>
          <a:p>
            <a:pPr marL="0" indent="0" fontAlgn="auto">
              <a:buFontTx/>
              <a:buNone/>
              <a:defRPr/>
            </a:pPr>
            <a:endParaRPr lang="ru-RU" alt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fontAlgn="auto">
              <a:buFontTx/>
              <a:buAutoNum type="arabicPeriod"/>
              <a:defRPr/>
            </a:pPr>
            <a:endParaRPr lang="ru-RU" alt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44824"/>
            <a:ext cx="80648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АКТИВНУЮ РАБОТУ НА УРОКЕ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229600" cy="1417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i="1" dirty="0" smtClean="0">
                <a:solidFill>
                  <a:srgbClr val="080808"/>
                </a:solidFill>
              </a:rPr>
              <a:t>1.Что называют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электрическим током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>? Как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направлен 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>электрический ток?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550" y="1844675"/>
            <a:ext cx="8064500" cy="4025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i="1" smtClean="0">
                <a:solidFill>
                  <a:srgbClr val="800000"/>
                </a:solidFill>
              </a:rPr>
              <a:t>	</a:t>
            </a:r>
            <a:r>
              <a:rPr lang="ru-RU" altLang="ru-RU" i="1" smtClean="0">
                <a:solidFill>
                  <a:srgbClr val="800000"/>
                </a:solidFill>
              </a:rPr>
              <a:t>Электрическим током</a:t>
            </a:r>
            <a:r>
              <a:rPr lang="ru-RU" altLang="ru-RU" i="1" smtClean="0">
                <a:solidFill>
                  <a:srgbClr val="080808"/>
                </a:solidFill>
              </a:rPr>
              <a:t> называют упорядоченное, направленное движение заряженных частиц. </a:t>
            </a:r>
            <a:r>
              <a:rPr lang="ru-RU" altLang="ru-RU" i="1" smtClean="0">
                <a:solidFill>
                  <a:srgbClr val="800000"/>
                </a:solidFill>
              </a:rPr>
              <a:t>За направление тока</a:t>
            </a:r>
            <a:r>
              <a:rPr lang="ru-RU" altLang="ru-RU" i="1" smtClean="0">
                <a:solidFill>
                  <a:srgbClr val="080808"/>
                </a:solidFill>
              </a:rPr>
              <a:t> принимают</a:t>
            </a: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 направление </a:t>
            </a:r>
            <a:endParaRPr lang="en-US" altLang="ru-RU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«+»</a:t>
            </a:r>
            <a:r>
              <a:rPr lang="en-US" altLang="ru-RU" i="1" smtClean="0">
                <a:solidFill>
                  <a:srgbClr val="080808"/>
                </a:solidFill>
              </a:rPr>
              <a:t>  </a:t>
            </a:r>
            <a:r>
              <a:rPr lang="ru-RU" altLang="ru-RU" i="1" smtClean="0">
                <a:solidFill>
                  <a:srgbClr val="080808"/>
                </a:solidFill>
              </a:rPr>
              <a:t>заряженных</a:t>
            </a: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  частиц.</a:t>
            </a:r>
          </a:p>
          <a:p>
            <a:pPr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</p:txBody>
      </p:sp>
      <p:pic>
        <p:nvPicPr>
          <p:cNvPr id="23557" name="Picture 5" descr="0300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5" t="3418"/>
          <a:stretch>
            <a:fillRect/>
          </a:stretch>
        </p:blipFill>
        <p:spPr bwMode="auto">
          <a:xfrm>
            <a:off x="3779838" y="3857625"/>
            <a:ext cx="421163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i="1" dirty="0" smtClean="0">
                <a:solidFill>
                  <a:srgbClr val="080808"/>
                </a:solidFill>
              </a:rPr>
              <a:t>2. Какими 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действиями 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>обладает электрический ток?</a:t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sz="2800" smtClean="0"/>
          </a:p>
        </p:txBody>
      </p:sp>
      <p:graphicFrame>
        <p:nvGraphicFramePr>
          <p:cNvPr id="24606" name="Group 30"/>
          <p:cNvGraphicFramePr>
            <a:graphicFrameLocks noGrp="1"/>
          </p:cNvGraphicFramePr>
          <p:nvPr>
            <p:ph sz="half" idx="2"/>
          </p:nvPr>
        </p:nvGraphicFramePr>
        <p:xfrm>
          <a:off x="395288" y="1412875"/>
          <a:ext cx="8353425" cy="4968875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109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Тепловое действие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Магнитное действие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Химическое 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21431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22304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1143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6" t="14108"/>
          <a:stretch>
            <a:fillRect/>
          </a:stretch>
        </p:blipFill>
        <p:spPr bwMode="auto">
          <a:xfrm>
            <a:off x="468313" y="4076700"/>
            <a:ext cx="1873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3"/>
          <a:stretch>
            <a:fillRect/>
          </a:stretch>
        </p:blipFill>
        <p:spPr bwMode="auto">
          <a:xfrm>
            <a:off x="1187450" y="5253038"/>
            <a:ext cx="187166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06725"/>
            <a:ext cx="15843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908050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i="1" dirty="0" smtClean="0">
                <a:solidFill>
                  <a:srgbClr val="080808"/>
                </a:solidFill>
              </a:rPr>
              <a:t>3.</a:t>
            </a:r>
            <a:r>
              <a:rPr lang="en-US" altLang="ru-RU" i="1" dirty="0" smtClean="0">
                <a:solidFill>
                  <a:srgbClr val="080808"/>
                </a:solidFill>
              </a:rPr>
              <a:t> </a:t>
            </a:r>
            <a:r>
              <a:rPr lang="ru-RU" altLang="ru-RU" i="1" dirty="0" smtClean="0">
                <a:solidFill>
                  <a:srgbClr val="080808"/>
                </a:solidFill>
              </a:rPr>
              <a:t>Какие необходимы </a:t>
            </a:r>
            <a:r>
              <a:rPr lang="ru-RU" altLang="ru-RU" i="1" dirty="0" smtClean="0">
                <a:solidFill>
                  <a:srgbClr val="800000"/>
                </a:solidFill>
              </a:rPr>
              <a:t>условия</a:t>
            </a:r>
            <a:r>
              <a:rPr lang="ru-RU" altLang="ru-RU" i="1" dirty="0" smtClean="0">
                <a:solidFill>
                  <a:srgbClr val="080808"/>
                </a:solidFill>
              </a:rPr>
              <a:t> для </a:t>
            </a:r>
            <a:r>
              <a:rPr lang="ru-RU" altLang="ru-RU" i="1" dirty="0" smtClean="0">
                <a:solidFill>
                  <a:srgbClr val="800000"/>
                </a:solidFill>
              </a:rPr>
              <a:t>существования</a:t>
            </a:r>
            <a:r>
              <a:rPr lang="ru-RU" altLang="ru-RU" i="1" dirty="0" smtClean="0">
                <a:solidFill>
                  <a:srgbClr val="080808"/>
                </a:solidFill>
              </a:rPr>
              <a:t> электрического тока?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/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2065338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	1. </a:t>
            </a:r>
            <a:r>
              <a:rPr lang="ru-RU" altLang="ru-RU" sz="3600" i="1" smtClean="0">
                <a:solidFill>
                  <a:srgbClr val="080808"/>
                </a:solidFill>
              </a:rPr>
              <a:t>Наличие </a:t>
            </a:r>
            <a:r>
              <a:rPr lang="ru-RU" altLang="ru-RU" sz="3600" i="1" smtClean="0">
                <a:solidFill>
                  <a:srgbClr val="800000"/>
                </a:solidFill>
              </a:rPr>
              <a:t>свободных зарядов</a:t>
            </a:r>
            <a:r>
              <a:rPr lang="ru-RU" altLang="ru-RU" sz="3600" i="1" smtClean="0">
                <a:solidFill>
                  <a:srgbClr val="080808"/>
                </a:solidFill>
              </a:rPr>
              <a:t>.</a:t>
            </a:r>
          </a:p>
          <a:p>
            <a:pPr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	</a:t>
            </a:r>
            <a:endParaRPr lang="en-US" altLang="ru-RU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en-US" altLang="ru-RU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  <a:p>
            <a:pPr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2. </a:t>
            </a:r>
            <a:r>
              <a:rPr lang="ru-RU" altLang="ru-RU" sz="3600" i="1" smtClean="0">
                <a:solidFill>
                  <a:srgbClr val="080808"/>
                </a:solidFill>
              </a:rPr>
              <a:t>Наличие </a:t>
            </a:r>
            <a:r>
              <a:rPr lang="ru-RU" altLang="ru-RU" sz="3600" i="1" smtClean="0">
                <a:solidFill>
                  <a:srgbClr val="800000"/>
                </a:solidFill>
              </a:rPr>
              <a:t>электрического поля</a:t>
            </a:r>
            <a:r>
              <a:rPr lang="ru-RU" altLang="ru-RU" sz="3600" i="1" smtClean="0">
                <a:solidFill>
                  <a:srgbClr val="080808"/>
                </a:solidFill>
              </a:rPr>
              <a:t>.</a:t>
            </a:r>
          </a:p>
          <a:p>
            <a:endParaRPr lang="ru-RU" altLang="ru-RU" i="1" smtClean="0">
              <a:solidFill>
                <a:srgbClr val="080808"/>
              </a:solidFill>
            </a:endParaRPr>
          </a:p>
        </p:txBody>
      </p:sp>
      <p:pic>
        <p:nvPicPr>
          <p:cNvPr id="26629" name="Picture 5" descr="6316675935933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295400" cy="11128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1-1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33083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304925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i="1" dirty="0" smtClean="0">
                <a:solidFill>
                  <a:srgbClr val="080808"/>
                </a:solidFill>
              </a:rPr>
              <a:t>4</a:t>
            </a:r>
            <a:r>
              <a:rPr lang="ru-RU" altLang="ru-RU" sz="4900" i="1" dirty="0" smtClean="0">
                <a:solidFill>
                  <a:srgbClr val="080808"/>
                </a:solidFill>
              </a:rPr>
              <a:t>. От чего </a:t>
            </a:r>
            <a:r>
              <a:rPr lang="ru-RU" altLang="ru-RU" sz="4900" i="1" dirty="0" smtClean="0">
                <a:solidFill>
                  <a:srgbClr val="800000"/>
                </a:solidFill>
              </a:rPr>
              <a:t>зависит</a:t>
            </a:r>
            <a:r>
              <a:rPr lang="ru-RU" altLang="ru-RU" sz="4900" i="1" dirty="0" smtClean="0">
                <a:solidFill>
                  <a:srgbClr val="080808"/>
                </a:solidFill>
              </a:rPr>
              <a:t> электрическое </a:t>
            </a:r>
            <a:r>
              <a:rPr lang="ru-RU" altLang="ru-RU" sz="4900" i="1" dirty="0" smtClean="0">
                <a:solidFill>
                  <a:srgbClr val="800000"/>
                </a:solidFill>
              </a:rPr>
              <a:t>сопротивление </a:t>
            </a:r>
            <a:r>
              <a:rPr lang="ru-RU" altLang="ru-RU" sz="4900" i="1" dirty="0" smtClean="0">
                <a:solidFill>
                  <a:srgbClr val="080808"/>
                </a:solidFill>
              </a:rPr>
              <a:t>проводника?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/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3067050"/>
            <a:ext cx="7570787" cy="29781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i="1" smtClean="0">
                <a:solidFill>
                  <a:srgbClr val="080808"/>
                </a:solidFill>
              </a:rPr>
              <a:t>1. От </a:t>
            </a:r>
            <a:r>
              <a:rPr lang="ru-RU" altLang="ru-RU" sz="3600" i="1" smtClean="0">
                <a:solidFill>
                  <a:srgbClr val="800000"/>
                </a:solidFill>
              </a:rPr>
              <a:t>длины</a:t>
            </a:r>
            <a:r>
              <a:rPr lang="ru-RU" altLang="ru-RU" sz="3600" i="1" smtClean="0">
                <a:solidFill>
                  <a:srgbClr val="080808"/>
                </a:solidFill>
              </a:rPr>
              <a:t> проводника.</a:t>
            </a:r>
          </a:p>
          <a:p>
            <a:pPr>
              <a:buFontTx/>
              <a:buNone/>
            </a:pPr>
            <a:r>
              <a:rPr lang="ru-RU" altLang="ru-RU" sz="3600" i="1" smtClean="0">
                <a:solidFill>
                  <a:srgbClr val="080808"/>
                </a:solidFill>
              </a:rPr>
              <a:t>2. От </a:t>
            </a:r>
            <a:r>
              <a:rPr lang="ru-RU" altLang="ru-RU" sz="3600" i="1" smtClean="0">
                <a:solidFill>
                  <a:srgbClr val="800000"/>
                </a:solidFill>
              </a:rPr>
              <a:t>площади</a:t>
            </a:r>
            <a:r>
              <a:rPr lang="ru-RU" altLang="ru-RU" sz="3600" i="1" smtClean="0">
                <a:solidFill>
                  <a:srgbClr val="080808"/>
                </a:solidFill>
              </a:rPr>
              <a:t> поперечного сечения проводника.</a:t>
            </a:r>
          </a:p>
          <a:p>
            <a:pPr>
              <a:buFontTx/>
              <a:buNone/>
            </a:pPr>
            <a:r>
              <a:rPr lang="ru-RU" altLang="ru-RU" sz="3600" i="1" smtClean="0">
                <a:solidFill>
                  <a:srgbClr val="080808"/>
                </a:solidFill>
              </a:rPr>
              <a:t>3. От  </a:t>
            </a:r>
            <a:r>
              <a:rPr lang="ru-RU" altLang="ru-RU" sz="3600" i="1" smtClean="0">
                <a:solidFill>
                  <a:srgbClr val="800000"/>
                </a:solidFill>
              </a:rPr>
              <a:t>рода</a:t>
            </a:r>
            <a:r>
              <a:rPr lang="ru-RU" altLang="ru-RU" sz="3600" i="1" smtClean="0">
                <a:solidFill>
                  <a:srgbClr val="080808"/>
                </a:solidFill>
              </a:rPr>
              <a:t> материала.</a:t>
            </a:r>
          </a:p>
          <a:p>
            <a:pPr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011863" y="4941888"/>
          <a:ext cx="1508125" cy="1087437"/>
        </p:xfrm>
        <a:graphic>
          <a:graphicData uri="http://schemas.openxmlformats.org/presentationml/2006/ole">
            <p:oleObj spid="_x0000_s9236" name="Уравнение" r:id="rId3" imgW="545863" imgH="393529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304925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i="1" dirty="0">
                <a:solidFill>
                  <a:srgbClr val="080808"/>
                </a:solidFill>
              </a:rPr>
              <a:t>5</a:t>
            </a:r>
            <a:r>
              <a:rPr lang="ru-RU" altLang="ru-RU" sz="4900" i="1" dirty="0" smtClean="0">
                <a:solidFill>
                  <a:srgbClr val="080808"/>
                </a:solidFill>
              </a:rPr>
              <a:t>. При каком соединении все проводники находятся под одним и тем же </a:t>
            </a:r>
            <a:r>
              <a:rPr lang="ru-RU" altLang="ru-RU" sz="4000" i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напряжением</a:t>
            </a:r>
            <a:r>
              <a:rPr lang="ru-RU" altLang="ru-RU" sz="4900" i="1" dirty="0" smtClean="0">
                <a:solidFill>
                  <a:srgbClr val="080808"/>
                </a:solidFill>
              </a:rPr>
              <a:t>?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/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140968"/>
            <a:ext cx="7570787" cy="29781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i="1" dirty="0" smtClean="0">
                <a:solidFill>
                  <a:srgbClr val="080808"/>
                </a:solidFill>
              </a:rPr>
              <a:t>   Проводники находятся при одинаковом напряжении при параллельном соединении:</a:t>
            </a:r>
          </a:p>
          <a:p>
            <a:pPr algn="ctr">
              <a:buFontTx/>
              <a:buNone/>
            </a:pPr>
            <a:r>
              <a:rPr lang="en-US" altLang="ru-RU" i="1" dirty="0" smtClean="0">
                <a:solidFill>
                  <a:srgbClr val="080808"/>
                </a:solidFill>
              </a:rPr>
              <a:t>U</a:t>
            </a:r>
            <a:r>
              <a:rPr lang="en-US" altLang="ru-RU" sz="1600" i="1" dirty="0" smtClean="0">
                <a:solidFill>
                  <a:srgbClr val="080808"/>
                </a:solidFill>
              </a:rPr>
              <a:t>1</a:t>
            </a:r>
            <a:r>
              <a:rPr lang="en-US" altLang="ru-RU" i="1" dirty="0" smtClean="0">
                <a:solidFill>
                  <a:srgbClr val="080808"/>
                </a:solidFill>
              </a:rPr>
              <a:t>=</a:t>
            </a:r>
            <a:r>
              <a:rPr lang="en-US" altLang="ru-RU" sz="1600" i="1" dirty="0">
                <a:solidFill>
                  <a:srgbClr val="080808"/>
                </a:solidFill>
              </a:rPr>
              <a:t> </a:t>
            </a:r>
            <a:r>
              <a:rPr lang="en-US" altLang="ru-RU" i="1" dirty="0" smtClean="0">
                <a:solidFill>
                  <a:srgbClr val="080808"/>
                </a:solidFill>
              </a:rPr>
              <a:t>U</a:t>
            </a:r>
            <a:r>
              <a:rPr lang="en-US" altLang="ru-RU" sz="1600" i="1" dirty="0" smtClean="0">
                <a:solidFill>
                  <a:srgbClr val="080808"/>
                </a:solidFill>
              </a:rPr>
              <a:t>2</a:t>
            </a:r>
            <a:r>
              <a:rPr lang="en-US" altLang="ru-RU" i="1" dirty="0" smtClean="0">
                <a:solidFill>
                  <a:srgbClr val="080808"/>
                </a:solidFill>
              </a:rPr>
              <a:t>=U</a:t>
            </a:r>
            <a:endParaRPr lang="ru-RU" altLang="ru-RU" i="1" dirty="0" smtClean="0">
              <a:solidFill>
                <a:srgbClr val="080808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</p:spTree>
    <p:extLst>
      <p:ext uri="{BB962C8B-B14F-4D97-AF65-F5344CB8AC3E}">
        <p14:creationId xmlns:p14="http://schemas.microsoft.com/office/powerpoint/2010/main" xmlns="" val="261824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350" y="569913"/>
            <a:ext cx="86756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i="1" dirty="0" smtClean="0">
                <a:solidFill>
                  <a:srgbClr val="080808"/>
                </a:solidFill>
              </a:rPr>
              <a:t>6. Как называют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прибор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> для измерения </a:t>
            </a:r>
            <a:r>
              <a:rPr lang="ru-RU" altLang="ru-RU" sz="3600" i="1" dirty="0" smtClean="0">
                <a:solidFill>
                  <a:srgbClr val="800000"/>
                </a:solidFill>
              </a:rPr>
              <a:t>напряжения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>?</a:t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445500" cy="5445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>
                <a:solidFill>
                  <a:srgbClr val="080808"/>
                </a:solidFill>
              </a:rPr>
              <a:t>	</a:t>
            </a:r>
            <a:r>
              <a:rPr lang="ru-RU" altLang="ru-RU" i="1" smtClean="0">
                <a:solidFill>
                  <a:srgbClr val="080808"/>
                </a:solidFill>
              </a:rPr>
              <a:t>Напряжение измеряют с помощью </a:t>
            </a:r>
            <a:r>
              <a:rPr lang="ru-RU" altLang="ru-RU" i="1" smtClean="0">
                <a:solidFill>
                  <a:srgbClr val="800000"/>
                </a:solidFill>
              </a:rPr>
              <a:t>вольтметра: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i="1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i="1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Вольтметр </a:t>
            </a:r>
            <a:r>
              <a:rPr lang="ru-RU" altLang="ru-RU" i="1" smtClean="0">
                <a:solidFill>
                  <a:srgbClr val="800000"/>
                </a:solidFill>
              </a:rPr>
              <a:t>присоединяют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к тем точкам цепи,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между которыми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надо измерить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080808"/>
                </a:solidFill>
              </a:rPr>
              <a:t>   напряжение.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i="1" smtClean="0">
              <a:solidFill>
                <a:srgbClr val="080808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57413"/>
            <a:ext cx="1431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0938"/>
            <a:ext cx="11525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19446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508500"/>
            <a:ext cx="3384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552450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i="1" dirty="0" smtClean="0">
                <a:solidFill>
                  <a:srgbClr val="080808"/>
                </a:solidFill>
              </a:rPr>
              <a:t>7</a:t>
            </a:r>
            <a:r>
              <a:rPr lang="ru-RU" altLang="ru-RU" i="1" dirty="0" smtClean="0">
                <a:solidFill>
                  <a:srgbClr val="080808"/>
                </a:solidFill>
              </a:rPr>
              <a:t>. Сформулируйте </a:t>
            </a:r>
            <a:r>
              <a:rPr lang="ru-RU" altLang="ru-RU" i="1" dirty="0" smtClean="0">
                <a:solidFill>
                  <a:srgbClr val="800000"/>
                </a:solidFill>
              </a:rPr>
              <a:t>закон Ома для участка</a:t>
            </a:r>
            <a:r>
              <a:rPr lang="ru-RU" altLang="ru-RU" i="1" dirty="0" smtClean="0">
                <a:solidFill>
                  <a:srgbClr val="080808"/>
                </a:solidFill>
              </a:rPr>
              <a:t> цепи?</a:t>
            </a:r>
            <a:r>
              <a:rPr lang="ru-RU" altLang="ru-RU" sz="3600" i="1" dirty="0" smtClean="0">
                <a:solidFill>
                  <a:srgbClr val="080808"/>
                </a:solidFill>
              </a:rPr>
              <a:t/>
            </a:r>
            <a:br>
              <a:rPr lang="ru-RU" altLang="ru-RU" sz="3600" i="1" dirty="0" smtClean="0">
                <a:solidFill>
                  <a:srgbClr val="080808"/>
                </a:solidFill>
              </a:rPr>
            </a:br>
            <a:endParaRPr lang="ru-RU" altLang="ru-RU" sz="3600" i="1" dirty="0" smtClean="0">
              <a:solidFill>
                <a:srgbClr val="080808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085138" cy="4968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buFontTx/>
              <a:buNone/>
              <a:defRPr/>
            </a:pPr>
            <a:endParaRPr lang="ru-RU" altLang="ru-RU" sz="2800" i="1" dirty="0" smtClean="0">
              <a:solidFill>
                <a:srgbClr val="080808"/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ru-RU" altLang="ru-RU" sz="2800" i="1" dirty="0" smtClean="0">
              <a:solidFill>
                <a:srgbClr val="080808"/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ru-RU" altLang="ru-RU" sz="3000" i="1" dirty="0" smtClean="0">
              <a:solidFill>
                <a:srgbClr val="080808"/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ru-RU" altLang="ru-RU" sz="3000" i="1" dirty="0" smtClean="0">
              <a:solidFill>
                <a:srgbClr val="080808"/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3000" i="1" dirty="0" smtClean="0">
                <a:solidFill>
                  <a:srgbClr val="080808"/>
                </a:solidFill>
              </a:rPr>
              <a:t>Сила тока I прямо 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3000" i="1" dirty="0" smtClean="0">
                <a:solidFill>
                  <a:srgbClr val="080808"/>
                </a:solidFill>
              </a:rPr>
              <a:t>пропорциональна приложен-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3000" i="1" dirty="0" smtClean="0">
                <a:solidFill>
                  <a:srgbClr val="080808"/>
                </a:solidFill>
              </a:rPr>
              <a:t>ному напряжению </a:t>
            </a:r>
            <a:r>
              <a:rPr lang="en-US" altLang="ru-RU" sz="3000" i="1" dirty="0" smtClean="0">
                <a:solidFill>
                  <a:srgbClr val="080808"/>
                </a:solidFill>
              </a:rPr>
              <a:t>U и</a:t>
            </a:r>
            <a:r>
              <a:rPr lang="ru-RU" altLang="ru-RU" sz="3000" i="1" dirty="0" smtClean="0">
                <a:solidFill>
                  <a:srgbClr val="080808"/>
                </a:solidFill>
              </a:rPr>
              <a:t> 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3000" i="1" dirty="0" smtClean="0">
                <a:solidFill>
                  <a:srgbClr val="080808"/>
                </a:solidFill>
              </a:rPr>
              <a:t> обратно пропорциональна 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3000" i="1" dirty="0" smtClean="0">
                <a:solidFill>
                  <a:srgbClr val="080808"/>
                </a:solidFill>
              </a:rPr>
              <a:t>сопротивлению   </a:t>
            </a:r>
            <a:r>
              <a:rPr lang="en-US" altLang="ru-RU" sz="3000" i="1" dirty="0" smtClean="0">
                <a:solidFill>
                  <a:srgbClr val="080808"/>
                </a:solidFill>
              </a:rPr>
              <a:t>R </a:t>
            </a:r>
            <a:endParaRPr lang="ru-RU" altLang="ru-RU" sz="3000" i="1" dirty="0" smtClean="0">
              <a:solidFill>
                <a:srgbClr val="080808"/>
              </a:solidFill>
            </a:endParaRPr>
          </a:p>
          <a:p>
            <a:pPr fontAlgn="auto">
              <a:lnSpc>
                <a:spcPct val="80000"/>
              </a:lnSpc>
              <a:buFont typeface="Arial"/>
              <a:buNone/>
              <a:defRPr/>
            </a:pPr>
            <a:r>
              <a:rPr lang="en-US" altLang="ru-RU" sz="3000" i="1" dirty="0" smtClean="0">
                <a:solidFill>
                  <a:srgbClr val="080808"/>
                </a:solidFill>
              </a:rPr>
              <a:t> </a:t>
            </a:r>
            <a:r>
              <a:rPr lang="ru-RU" altLang="ru-RU" sz="3000" i="1" dirty="0" smtClean="0">
                <a:solidFill>
                  <a:srgbClr val="080808"/>
                </a:solidFill>
              </a:rPr>
              <a:t>проводника.</a:t>
            </a:r>
            <a:r>
              <a:rPr lang="ru-RU" altLang="ru-RU" sz="2800" i="1" dirty="0" smtClean="0">
                <a:solidFill>
                  <a:srgbClr val="080808"/>
                </a:solidFill>
              </a:rPr>
              <a:t>                  </a:t>
            </a:r>
            <a:r>
              <a:rPr lang="ru-RU" altLang="ru-RU" sz="2800" i="1" dirty="0" smtClean="0">
                <a:solidFill>
                  <a:srgbClr val="800000"/>
                </a:solidFill>
              </a:rPr>
              <a:t>Ом </a:t>
            </a:r>
            <a:r>
              <a:rPr lang="ru-RU" altLang="ru-RU" sz="2800" i="1" dirty="0">
                <a:solidFill>
                  <a:srgbClr val="800000"/>
                </a:solidFill>
              </a:rPr>
              <a:t>Георг </a:t>
            </a:r>
          </a:p>
          <a:p>
            <a:pPr fontAlgn="auto">
              <a:lnSpc>
                <a:spcPct val="80000"/>
              </a:lnSpc>
              <a:buFont typeface="Arial"/>
              <a:buNone/>
              <a:defRPr/>
            </a:pPr>
            <a:r>
              <a:rPr lang="ru-RU" altLang="ru-RU" sz="2800" i="1" dirty="0">
                <a:solidFill>
                  <a:srgbClr val="800000"/>
                </a:solidFill>
              </a:rPr>
              <a:t>				</a:t>
            </a:r>
            <a:r>
              <a:rPr lang="ru-RU" altLang="ru-RU" sz="2800" i="1" dirty="0" smtClean="0">
                <a:solidFill>
                  <a:srgbClr val="800000"/>
                </a:solidFill>
              </a:rPr>
              <a:t>      (</a:t>
            </a:r>
            <a:r>
              <a:rPr lang="ru-RU" altLang="ru-RU" sz="2800" i="1" dirty="0">
                <a:solidFill>
                  <a:srgbClr val="800000"/>
                </a:solidFill>
              </a:rPr>
              <a:t>1787-1854)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2800" i="1" dirty="0" smtClean="0">
                <a:solidFill>
                  <a:srgbClr val="080808"/>
                </a:solidFill>
              </a:rPr>
              <a:t>		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ru-RU" altLang="ru-RU" sz="2800" i="1" dirty="0" smtClean="0">
                <a:solidFill>
                  <a:srgbClr val="080808"/>
                </a:solidFill>
              </a:rPr>
              <a:t>							</a:t>
            </a:r>
            <a:endParaRPr lang="ru-RU" altLang="ru-RU" sz="2800" i="1" dirty="0" smtClean="0">
              <a:solidFill>
                <a:srgbClr val="800000"/>
              </a:solidFill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163763" y="1706563"/>
          <a:ext cx="1212850" cy="1139825"/>
        </p:xfrm>
        <a:graphic>
          <a:graphicData uri="http://schemas.openxmlformats.org/presentationml/2006/ole">
            <p:oleObj spid="_x0000_s11286" name="Уравнение" r:id="rId3" imgW="418918" imgH="393529" progId="Equation.3">
              <p:embed/>
            </p:oleObj>
          </a:graphicData>
        </a:graphic>
      </p:graphicFrame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403350" y="2276475"/>
            <a:ext cx="503238" cy="719138"/>
          </a:xfrm>
          <a:prstGeom prst="curvedRightArrow">
            <a:avLst>
              <a:gd name="adj1" fmla="val 28580"/>
              <a:gd name="adj2" fmla="val 571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sz="1800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706563"/>
            <a:ext cx="27098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</p:bldLst>
  </p:timing>
</p:sld>
</file>

<file path=ppt/theme/theme1.xml><?xml version="1.0" encoding="utf-8"?>
<a:theme xmlns:a="http://schemas.openxmlformats.org/drawingml/2006/main" name="Тема2">
  <a:themeElements>
    <a:clrScheme name="Тема Office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2" id="{683B25B8-8FFE-434A-9EBB-8C7698278F1C}" vid="{B9A2088C-772E-4106-A431-F388536E4C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940</TotalTime>
  <Words>689</Words>
  <Application>Microsoft Office PowerPoint</Application>
  <PresentationFormat>Экран (4:3)</PresentationFormat>
  <Paragraphs>254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Тема2</vt:lpstr>
      <vt:lpstr>Уравнение</vt:lpstr>
      <vt:lpstr>Слайд 1</vt:lpstr>
      <vt:lpstr>Актуализация знаний</vt:lpstr>
      <vt:lpstr>1.Что называют электрическим током? Как направлен электрический ток?</vt:lpstr>
      <vt:lpstr>2. Какими  действиями обладает электрический ток? </vt:lpstr>
      <vt:lpstr>3. Какие необходимы условия для существования электрического тока? </vt:lpstr>
      <vt:lpstr>4. От чего зависит электрическое сопротивление проводника? </vt:lpstr>
      <vt:lpstr>5. При каком соединении все проводники находятся под одним и тем же напряжением? </vt:lpstr>
      <vt:lpstr>6. Как называют прибор для измерения напряжения? </vt:lpstr>
      <vt:lpstr>7. Сформулируйте закон Ома для участка цепи? </vt:lpstr>
      <vt:lpstr>8. Как называют прибор для измерения силы тока?  </vt:lpstr>
      <vt:lpstr>Самостоятельная работа</vt:lpstr>
      <vt:lpstr>Слайд 12</vt:lpstr>
      <vt:lpstr>Работа и мощность постоянного тока. Закон Джоуля-Ленца</vt:lpstr>
      <vt:lpstr>Вопросы для изучения материала</vt:lpstr>
      <vt:lpstr>Слайд 15</vt:lpstr>
      <vt:lpstr>Вопросы для изучения материала</vt:lpstr>
      <vt:lpstr>Слайд 17</vt:lpstr>
      <vt:lpstr>Закон Джоуля-Ленца</vt:lpstr>
      <vt:lpstr>Сообщения учащихся</vt:lpstr>
      <vt:lpstr>Слайд 20</vt:lpstr>
      <vt:lpstr>Первичное закрепление</vt:lpstr>
      <vt:lpstr>Слайд 22</vt:lpstr>
      <vt:lpstr>Кроссворд</vt:lpstr>
      <vt:lpstr>Решение задач:</vt:lpstr>
      <vt:lpstr>Домашнее задание: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и мощность электрического тока. О.к.-</dc:title>
  <dc:creator>Шарапова</dc:creator>
  <cp:lastModifiedBy>re</cp:lastModifiedBy>
  <cp:revision>47</cp:revision>
  <dcterms:created xsi:type="dcterms:W3CDTF">2008-03-24T08:42:14Z</dcterms:created>
  <dcterms:modified xsi:type="dcterms:W3CDTF">2015-04-03T19:57:13Z</dcterms:modified>
</cp:coreProperties>
</file>