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1" r:id="rId4"/>
    <p:sldId id="260" r:id="rId5"/>
    <p:sldId id="261" r:id="rId6"/>
    <p:sldId id="262" r:id="rId7"/>
    <p:sldId id="273" r:id="rId8"/>
    <p:sldId id="272" r:id="rId9"/>
    <p:sldId id="285" r:id="rId10"/>
    <p:sldId id="265" r:id="rId11"/>
    <p:sldId id="264" r:id="rId12"/>
    <p:sldId id="282" r:id="rId13"/>
    <p:sldId id="281" r:id="rId14"/>
    <p:sldId id="278" r:id="rId15"/>
    <p:sldId id="283" r:id="rId16"/>
    <p:sldId id="268" r:id="rId17"/>
    <p:sldId id="270" r:id="rId18"/>
    <p:sldId id="284" r:id="rId19"/>
    <p:sldId id="25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4660"/>
  </p:normalViewPr>
  <p:slideViewPr>
    <p:cSldViewPr>
      <p:cViewPr varScale="1">
        <p:scale>
          <a:sx n="64" d="100"/>
          <a:sy n="6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B1496-CF2D-46CB-B292-1619F1045EC9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FD8C0-B3D5-407B-A9F6-0156B2EBB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5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FD8C0-B3D5-407B-A9F6-0156B2EBB6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47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FD8C0-B3D5-407B-A9F6-0156B2EBB69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42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357298"/>
            <a:ext cx="6672282" cy="1470025"/>
          </a:xfrm>
        </p:spPr>
        <p:txBody>
          <a:bodyPr/>
          <a:lstStyle>
            <a:lvl1pPr>
              <a:defRPr b="1" cap="none" spc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7147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C776E-0554-4AA4-824A-1311AFBAE33C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EA9C8-85E1-4F51-B34F-4B604682E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D6E2-64E6-43A0-86DE-C56CC87E7A6D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629F-3740-4D7C-87B2-1324D9E1E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AF361-1DF7-4F34-A2CE-FF4906BA488B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B9DD-262F-4815-A7B9-B82E33778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3460E-068C-474B-A41D-691D036F517E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BB7C-C454-4C76-A9BD-AB88A0078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5547-BC92-41EC-9F38-3ECC3F952C2F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C585-11D3-4AEB-AB3A-F594041F2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7159-98D0-4DB2-BAE1-914571518978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4402-9964-4E62-BE54-4B91C60A7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2EE9-DAAE-4804-8AE6-855F1DB79F30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14F6-6648-4A1C-98A8-08A7EE136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AD9F-9BC7-43D7-8A08-ED7CBD038F18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1EF3-400B-43F5-80C2-F3EBC0DB7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BF45-D533-48F9-A1DB-FFFA380A6AE3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339-75D7-43E9-84F9-DB49B76B7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D181-59B9-45E6-9230-E875592B30CA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C1A6-E195-46A2-ABA6-A2782BD6C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1C99-2F0F-434A-AC34-E7EA195DF8F0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A665-370C-4D5C-B37B-367397ADB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5723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D80FD9-005F-4B35-A693-BA60D826737A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F4E39A-DF37-4DF3-AF18-9BA29E638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905"/>
          <a:solidFill>
            <a:srgbClr val="984807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hyperlink" Target="http://www.giftsmarketing.ru/upload/iblock/28b/4111_1_156_156.jpg" TargetMode="External"/><Relationship Id="rId7" Type="http://schemas.openxmlformats.org/officeDocument/2006/relationships/hyperlink" Target="http://www.grafamania.net/uploads/posts/2008-08/1219611582_7.jpg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www.vectory.ru/products_pictures/CAW092a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trahovka.ru/upload/iblock/b8c/.png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profclipart.ru/wpcontent/uploads/2011/05/notebook_psd_by_TLMedia-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hyperlink" Target="http://s59.radikal.ru/i163/0811/73/ad11fb505124.png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41289"/>
            <a:ext cx="6983115" cy="271975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dirty="0">
                <a:latin typeface="Bad Script" panose="02000000000000000000" pitchFamily="2" charset="0"/>
                <a:cs typeface="Times New Roman" pitchFamily="18" charset="0"/>
              </a:rPr>
              <a:t>Урок русского языка в 5 классе.</a:t>
            </a:r>
            <a:br>
              <a:rPr lang="ru-RU" b="0" dirty="0">
                <a:latin typeface="Bad Script" panose="02000000000000000000" pitchFamily="2" charset="0"/>
                <a:cs typeface="Times New Roman" pitchFamily="18" charset="0"/>
              </a:rPr>
            </a:br>
            <a:r>
              <a:rPr lang="ru-RU" dirty="0">
                <a:latin typeface="Bad Script" panose="02000000000000000000" pitchFamily="2" charset="0"/>
              </a:rPr>
              <a:t>Употребление времен.</a:t>
            </a:r>
            <a:br>
              <a:rPr lang="ru-RU" dirty="0">
                <a:latin typeface="Bad Script" panose="02000000000000000000" pitchFamily="2" charset="0"/>
              </a:rPr>
            </a:br>
            <a:r>
              <a:rPr lang="ru-RU" dirty="0">
                <a:latin typeface="Bad Script" panose="02000000000000000000" pitchFamily="2" charset="0"/>
              </a:rPr>
              <a:t>Спортивный репортаж</a:t>
            </a:r>
            <a:br>
              <a:rPr lang="ru-RU" dirty="0">
                <a:latin typeface="Bad Script" panose="02000000000000000000" pitchFamily="2" charset="0"/>
              </a:rPr>
            </a:br>
            <a:r>
              <a:rPr lang="ru-RU" b="0" dirty="0">
                <a:latin typeface="Bad Script" panose="02000000000000000000" pitchFamily="2" charset="0"/>
              </a:rPr>
              <a:t>(по упр.697).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5963" y="4293096"/>
            <a:ext cx="6400800" cy="1678880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Bad Script" panose="02000000000000000000" pitchFamily="2" charset="0"/>
                <a:cs typeface="Times New Roman" pitchFamily="18" charset="0"/>
              </a:rPr>
              <a:t>.</a:t>
            </a:r>
            <a:endParaRPr lang="ru-RU" sz="2000" b="1" dirty="0">
              <a:latin typeface="Bad Script" panose="020000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922F0C-0714-4578-B400-2FA39EC7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Bad Script" panose="02000000000000000000" pitchFamily="2" charset="0"/>
                <a:cs typeface="Times New Roman" pitchFamily="18" charset="0"/>
              </a:rPr>
              <a:t>Поработайте в паре:</a:t>
            </a:r>
            <a:endParaRPr lang="ru-RU" dirty="0">
              <a:solidFill>
                <a:schemeClr val="tx1"/>
              </a:solidFill>
              <a:latin typeface="Bad Script" panose="020000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BE80A49-FD37-42FF-BFD4-E7CBD1112AC5}"/>
              </a:ext>
            </a:extLst>
          </p:cNvPr>
          <p:cNvSpPr/>
          <p:nvPr/>
        </p:nvSpPr>
        <p:spPr>
          <a:xfrm>
            <a:off x="1514066" y="1005423"/>
            <a:ext cx="7318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Помните эту цель урока: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чувство товарищества, взаимопомощи, доброжелательного отношения друг к другу.  </a:t>
            </a:r>
          </a:p>
        </p:txBody>
      </p:sp>
      <p:pic>
        <p:nvPicPr>
          <p:cNvPr id="5" name="Picture 2" descr="d:\Мои документы\Мои рисунки\Рисунок16.png">
            <a:extLst>
              <a:ext uri="{FF2B5EF4-FFF2-40B4-BE49-F238E27FC236}">
                <a16:creationId xmlns:a16="http://schemas.microsoft.com/office/drawing/2014/main" xmlns="" id="{9629132B-9C87-46A7-8233-567A151B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1894" y="4380864"/>
            <a:ext cx="1816961" cy="233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961BAC5-5A3B-4F9A-A05F-BB663F7330CA}"/>
              </a:ext>
            </a:extLst>
          </p:cNvPr>
          <p:cNvSpPr/>
          <p:nvPr/>
        </p:nvSpPr>
        <p:spPr>
          <a:xfrm>
            <a:off x="193154" y="871699"/>
            <a:ext cx="1021284" cy="9969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УЭ – 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0BFACF-9085-4015-9187-76E5D3AF3E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932" y="277342"/>
            <a:ext cx="731676" cy="79904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8747ADD-B8E3-41B6-B9B9-EFA1CA87F8CA}"/>
              </a:ext>
            </a:extLst>
          </p:cNvPr>
          <p:cNvSpPr/>
          <p:nvPr/>
        </p:nvSpPr>
        <p:spPr>
          <a:xfrm>
            <a:off x="1464123" y="2049095"/>
            <a:ext cx="73180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 продолжите один из рассказов, употребляя, где это уместно, глаголы в настоящем или будущем времени для оживления повествования. 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задачу вы изберёте: поделиться воспоминаниями в кругу знакомых, вызвать удивление, испугать и т. д.? Какой тон вы предпочтёте для своего рассказа? Решите это вместе!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товарищу правильно употребить глаголы и сделать рассказ «живым». </a:t>
            </a:r>
            <a:endParaRPr lang="ru-RU" b="1" dirty="0"/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Переговаривайтесь тихо, чтобы не мешать другим учащимся. Решите, кто будет отвечать. Оценка будет одна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714CB8F-8841-456C-AAD7-4C460C278E49}"/>
              </a:ext>
            </a:extLst>
          </p:cNvPr>
          <p:cNvSpPr/>
          <p:nvPr/>
        </p:nvSpPr>
        <p:spPr>
          <a:xfrm>
            <a:off x="2937946" y="5196592"/>
            <a:ext cx="4370357" cy="132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Оценка устного ответа.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 баллов         б/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ош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 балла            1-2 р/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г/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ош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балла             3-4 р/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+ г/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ош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79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7A369C-CB8C-40E3-B395-105EAF17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202" y="243275"/>
            <a:ext cx="7572375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Bad Script" panose="02000000000000000000" pitchFamily="2" charset="0"/>
              </a:rPr>
              <a:t>В чем затруднение?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46D68E4-1266-4253-90BE-F44EA5AA8C0A}"/>
              </a:ext>
            </a:extLst>
          </p:cNvPr>
          <p:cNvSpPr/>
          <p:nvPr/>
        </p:nvSpPr>
        <p:spPr>
          <a:xfrm>
            <a:off x="107504" y="734988"/>
            <a:ext cx="1058416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УЭ – 4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0CEE26-FF4E-47A9-81AC-E81AEBF1DA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656" y="227498"/>
            <a:ext cx="720080" cy="7863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7FCC0F7-D956-4712-B371-61EDF607D1C9}"/>
              </a:ext>
            </a:extLst>
          </p:cNvPr>
          <p:cNvSpPr/>
          <p:nvPr/>
        </p:nvSpPr>
        <p:spPr>
          <a:xfrm>
            <a:off x="1232817" y="847665"/>
            <a:ext cx="7350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697. Напишите по рисункам (с. 133-134) продолжение спортивного репортажа (в учебнике стр. 133-134)</a:t>
            </a:r>
            <a:endParaRPr lang="ru-RU" sz="24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94ABD1-8B20-4214-9AA7-4DFB32F07C5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0050" y="1864127"/>
            <a:ext cx="1836467" cy="205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517DA10-C37E-4248-80EA-A9CA16C1E530}"/>
              </a:ext>
            </a:extLst>
          </p:cNvPr>
          <p:cNvSpPr/>
          <p:nvPr/>
        </p:nvSpPr>
        <p:spPr>
          <a:xfrm>
            <a:off x="1138495" y="2003331"/>
            <a:ext cx="56746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РЕПОРТАЖ,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-а,  м. 1.  Сообщение  о местных  событиях,  о событиях  дня, информация (в печати, по радио, телевидению). Р. о футбольном матче. Р. с места  события.   2.   Работа   корреспондента,  пишущего  такие  сообщения. Заниматься репортажем. || прил. репортажный,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 1 знач.).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9960CF9-2CC9-4436-B5AB-CB07FB8A3F41}"/>
              </a:ext>
            </a:extLst>
          </p:cNvPr>
          <p:cNvSpPr/>
          <p:nvPr/>
        </p:nvSpPr>
        <p:spPr>
          <a:xfrm>
            <a:off x="2195736" y="4451700"/>
            <a:ext cx="6662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РЕПОРТЁР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-а, м. Корреспондент,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пишущий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репортажи. || ж. репортерша, -и (разг.). || прил. репортерский,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EA81EA2-5A6C-49CC-B389-17564D4A55D8}"/>
              </a:ext>
            </a:extLst>
          </p:cNvPr>
          <p:cNvSpPr/>
          <p:nvPr/>
        </p:nvSpPr>
        <p:spPr>
          <a:xfrm>
            <a:off x="2195736" y="5231320"/>
            <a:ext cx="6662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КОММЕНТАТОР,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-а, м. 1. Автор комментария. К. текста. 2.  Человек, к-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комментирует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что-н.  Спортивный  к. ||  ж.  ком-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ментаторша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-и (ко 2 знач.; разг.). || прил. комментаторский,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FCB7A7D-7441-4212-9A3D-BBC5233DE732}"/>
              </a:ext>
            </a:extLst>
          </p:cNvPr>
          <p:cNvSpPr/>
          <p:nvPr/>
        </p:nvSpPr>
        <p:spPr>
          <a:xfrm>
            <a:off x="42857" y="4938053"/>
            <a:ext cx="136815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Репортаж с места событий ведёт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426256BE-59F5-4056-AEB3-A4FD96CE742C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464092" y="4805643"/>
            <a:ext cx="731644" cy="3994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6F62320C-8F60-4C0C-BD8C-D5897422BE90}"/>
              </a:ext>
            </a:extLst>
          </p:cNvPr>
          <p:cNvCxnSpPr>
            <a:cxnSpLocks/>
          </p:cNvCxnSpPr>
          <p:nvPr/>
        </p:nvCxnSpPr>
        <p:spPr>
          <a:xfrm>
            <a:off x="1479336" y="5877272"/>
            <a:ext cx="716400" cy="3842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13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A616DB-9D5A-4088-99EA-16B9BC61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08" y="345586"/>
            <a:ext cx="8928992" cy="711593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effectLst/>
                <a:latin typeface="Bad Script" panose="02000000000000000000" pitchFamily="2" charset="0"/>
              </a:rPr>
              <a:t>Озеров, Николай Николаевич (комментатор)</a:t>
            </a:r>
          </a:p>
        </p:txBody>
      </p:sp>
      <p:pic>
        <p:nvPicPr>
          <p:cNvPr id="7" name="Рисунок 6" descr="Изображение выглядит как человек, стена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FF52C4C-9CB0-4D1C-9D1A-2AB16AD61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5248" y="1116825"/>
            <a:ext cx="2958806" cy="2050434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здание, мужчин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A0858FB-63D7-4AB8-86A8-7CF5A477B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613" y="1111018"/>
            <a:ext cx="3695426" cy="20620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B733D6F-548F-4796-9D9B-7798DD9BE9A8}"/>
              </a:ext>
            </a:extLst>
          </p:cNvPr>
          <p:cNvSpPr/>
          <p:nvPr/>
        </p:nvSpPr>
        <p:spPr>
          <a:xfrm>
            <a:off x="1130613" y="311922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Перед вами портрет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 популярного спортивного обозревателя и комментатора XX века </a:t>
            </a:r>
            <a:r>
              <a:rPr lang="ru-RU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Николая Озерова. Он был первой ракеткой страны после </a:t>
            </a:r>
            <a:r>
              <a:rPr lang="ru-RU" u="sng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ВОв</a:t>
            </a:r>
            <a:r>
              <a:rPr lang="ru-RU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закончил театральный институт, играл в МХАТе, провел за свою жизнь 17 олимпиад и сотни спортивных репортажей.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1049566-84C3-4CCA-AC7E-09D7A1FF70BD}"/>
              </a:ext>
            </a:extLst>
          </p:cNvPr>
          <p:cNvSpPr/>
          <p:nvPr/>
        </p:nvSpPr>
        <p:spPr>
          <a:xfrm>
            <a:off x="1157144" y="4319556"/>
            <a:ext cx="7656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Из высказываний спортивного обозревателя Николая Озерова</a:t>
            </a:r>
            <a:r>
              <a:rPr lang="ru-RU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«…нужно уметь отобрать самое главное из того, что происходит на твоих глазах»,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«…спортивный репортер должен прежде всего знать и любить спорт»,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«…вы должны так писать свои репортажи, чтобы каждый читатель «увидел» ваши соревнования».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78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0C0CFD-D062-42A0-A17D-44489337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38" y="420706"/>
            <a:ext cx="7572375" cy="99693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d Script" panose="02000000000000000000" pitchFamily="2" charset="0"/>
              </a:rPr>
              <a:t>Мы должны написать репортаж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472BC14-AB29-4C89-B679-102A02584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90"/>
          <a:stretch/>
        </p:blipFill>
        <p:spPr>
          <a:xfrm>
            <a:off x="1214438" y="1503187"/>
            <a:ext cx="7459090" cy="50801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8A9B54E-66EB-4162-9D2B-232286833274}"/>
              </a:ext>
            </a:extLst>
          </p:cNvPr>
          <p:cNvSpPr/>
          <p:nvPr/>
        </p:nvSpPr>
        <p:spPr>
          <a:xfrm>
            <a:off x="-19000" y="847566"/>
            <a:ext cx="1106934" cy="9969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УЭ – 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87AA0E-6CB7-44E5-9EFF-A9D007D3C7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6353" y="518218"/>
            <a:ext cx="720080" cy="78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D1D00-169C-4E96-B2F1-F8BBB2D6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60648"/>
            <a:ext cx="7572375" cy="10801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Bad Script" panose="02000000000000000000" pitchFamily="2" charset="0"/>
              </a:rPr>
              <a:t>Композиция репортажа: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702CA39-8FE3-482C-86C3-2C2221F1DCEB}"/>
              </a:ext>
            </a:extLst>
          </p:cNvPr>
          <p:cNvSpPr/>
          <p:nvPr/>
        </p:nvSpPr>
        <p:spPr>
          <a:xfrm>
            <a:off x="1259632" y="1340768"/>
            <a:ext cx="7932415" cy="522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marR="238125" indent="-457200">
              <a:spcBef>
                <a:spcPts val="1125"/>
              </a:spcBef>
              <a:spcAft>
                <a:spcPts val="0"/>
              </a:spcAft>
              <a:buAutoNum type="arabicParenR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зачин </a:t>
            </a:r>
          </a:p>
          <a:p>
            <a:pPr marL="142875" marR="238125">
              <a:spcBef>
                <a:spcPts val="1125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(указывается место действия, настроения собравшихся и др.) отличается динамизмом;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marR="238125">
              <a:spcBef>
                <a:spcPts val="1125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центральная часть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</a:p>
          <a:p>
            <a:pPr marL="142875" marR="238125">
              <a:spcBef>
                <a:spcPts val="1125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повествование, в котором используются глаголы в форме настоящего времени, создающие впечатление происходящего на наших глазах, а также глаголы прошедшего времени совершенного вида;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marR="238125">
              <a:spcBef>
                <a:spcPts val="1125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концовка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</a:p>
          <a:p>
            <a:pPr marL="142875" marR="238125">
              <a:spcBef>
                <a:spcPts val="1125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события. Автор репортажа может выразить свои чувства с помощью вопросительных и восклицательных предложений, обращений.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37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5062B-3694-45C8-B6A1-E41DDE77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28" y="215667"/>
            <a:ext cx="7572375" cy="85010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/>
                <a:latin typeface="Bad Script" panose="02000000000000000000" pitchFamily="2" charset="0"/>
              </a:rPr>
              <a:t>Лексико-орфографическая работа</a:t>
            </a:r>
            <a:endParaRPr lang="ru-RU" dirty="0">
              <a:solidFill>
                <a:schemeClr val="tx1"/>
              </a:solidFill>
              <a:latin typeface="Bad Script" panose="020000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6DC8F87-2500-4BDE-891B-8F4D53D6C076}"/>
              </a:ext>
            </a:extLst>
          </p:cNvPr>
          <p:cNvSpPr/>
          <p:nvPr/>
        </p:nvSpPr>
        <p:spPr>
          <a:xfrm>
            <a:off x="4860032" y="2348880"/>
            <a:ext cx="3069530" cy="36933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5B72229-E648-487D-8BAA-CE82FE31812C}"/>
              </a:ext>
            </a:extLst>
          </p:cNvPr>
          <p:cNvSpPr/>
          <p:nvPr/>
        </p:nvSpPr>
        <p:spPr>
          <a:xfrm>
            <a:off x="1418311" y="922381"/>
            <a:ext cx="32135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Тренер,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тренировка.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Капитан команды,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вратарь, оборона,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полузащитник,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центральный нападающий,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запасной игрок,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пасовать, вводить мяч,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заменять игрока,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штрафной удар,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находиться вне игры,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хоккейный матч</a:t>
            </a: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CB074BF-694F-4C92-836D-C5C35D29DEE4}"/>
              </a:ext>
            </a:extLst>
          </p:cNvPr>
          <p:cNvSpPr/>
          <p:nvPr/>
        </p:nvSpPr>
        <p:spPr>
          <a:xfrm>
            <a:off x="5123775" y="768492"/>
            <a:ext cx="32135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касаться ворот,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тайм,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справедливый арбитр,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строгий рефери,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спортсмен.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Срываются,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начинают обгонять,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отстают ни на шаг,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пронесся ураганом,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штурмуют ворота,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отражает нападение.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коснуться штанги,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A40EFD-C811-4394-996A-4231B1E0DBAE}"/>
              </a:ext>
            </a:extLst>
          </p:cNvPr>
          <p:cNvSpPr/>
          <p:nvPr/>
        </p:nvSpPr>
        <p:spPr>
          <a:xfrm>
            <a:off x="1185105" y="4425573"/>
            <a:ext cx="70367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Добиваться победы (как?) настойчиво, упорно.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Проигрывать (кому?) команде противника.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Болеть за команду (как?) яростно ,пассивно.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Заниматься (чем?) спортом.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Участвовать (в чем?) в соревнованиях, первенстве города.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Соревнования (какие?) по футболу.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Тренироваться (где?) на стадионе, на поле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C95F164-AF32-4A2C-A2E7-F8A482AD1634}"/>
              </a:ext>
            </a:extLst>
          </p:cNvPr>
          <p:cNvSpPr/>
          <p:nvPr/>
        </p:nvSpPr>
        <p:spPr>
          <a:xfrm>
            <a:off x="154855" y="1010052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УЭ-6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12F068F-89F8-4ABB-8339-4A71EC78E4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58" y="476672"/>
            <a:ext cx="720080" cy="78638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39CE0DC-F9F7-485F-BDD9-02F5B3292403}"/>
              </a:ext>
            </a:extLst>
          </p:cNvPr>
          <p:cNvSpPr/>
          <p:nvPr/>
        </p:nvSpPr>
        <p:spPr>
          <a:xfrm>
            <a:off x="6394797" y="4689913"/>
            <a:ext cx="2486621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 баллов         б/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 балла          1-2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 балла          3-4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24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DF17DE-51C6-4F51-816B-BD8EE25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d Script" panose="02000000000000000000" pitchFamily="2" charset="0"/>
                <a:cs typeface="Times New Roman" pitchFamily="18" charset="0"/>
              </a:rPr>
              <a:t>Оцени свою работу!</a:t>
            </a:r>
            <a:endParaRPr lang="ru-RU" dirty="0">
              <a:solidFill>
                <a:schemeClr val="tx1"/>
              </a:solidFill>
              <a:latin typeface="Bad Script" panose="020000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3F3E7B-48E9-43B5-899B-2421A2D73CC7}"/>
              </a:ext>
            </a:extLst>
          </p:cNvPr>
          <p:cNvSpPr/>
          <p:nvPr/>
        </p:nvSpPr>
        <p:spPr>
          <a:xfrm>
            <a:off x="1331640" y="1268760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ещё раз  в технологической карте цели урока.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hangingPunct="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Достигли ли вы целей урока?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hangingPunct="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какой степени? Что помогло и что помешало вашей работе на уроке.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hangingPunct="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Оцените свою работу на уроке в баллах: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FBDB2EE-74D4-4805-8785-1B1F0EB7A972}"/>
              </a:ext>
            </a:extLst>
          </p:cNvPr>
          <p:cNvSpPr/>
          <p:nvPr/>
        </p:nvSpPr>
        <p:spPr>
          <a:xfrm>
            <a:off x="2627784" y="3789040"/>
            <a:ext cx="3541378" cy="19389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Общее количество баллов и оценка за урок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24-26 баллов           «5»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19-23 баллов           «4»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12-18 баллов            «3»</a:t>
            </a:r>
          </a:p>
        </p:txBody>
      </p:sp>
    </p:spTree>
    <p:extLst>
      <p:ext uri="{BB962C8B-B14F-4D97-AF65-F5344CB8AC3E}">
        <p14:creationId xmlns:p14="http://schemas.microsoft.com/office/powerpoint/2010/main" xmlns="" val="119166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95E7A4-7D97-45D3-9BDD-759E036E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593" y="244476"/>
            <a:ext cx="7572375" cy="1143000"/>
          </a:xfrm>
        </p:spPr>
        <p:txBody>
          <a:bodyPr/>
          <a:lstStyle/>
          <a:p>
            <a:r>
              <a:rPr lang="ru-RU" dirty="0">
                <a:latin typeface="Bad Script" panose="02000000000000000000" pitchFamily="2" charset="0"/>
                <a:cs typeface="Times New Roman" pitchFamily="18" charset="0"/>
              </a:rPr>
              <a:t>Домашнее задание</a:t>
            </a:r>
            <a:endParaRPr lang="ru-RU" dirty="0">
              <a:latin typeface="Bad Script" panose="020000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F9A0C45-0440-4EE8-B67E-10476EE5238F}"/>
              </a:ext>
            </a:extLst>
          </p:cNvPr>
          <p:cNvSpPr/>
          <p:nvPr/>
        </p:nvSpPr>
        <p:spPr>
          <a:xfrm>
            <a:off x="3779912" y="14176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 122 , упр.  697: допиши по рисункам продолжение репортажа.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Мои документы\Мои рисунки\Рисунок16.png">
            <a:extLst>
              <a:ext uri="{FF2B5EF4-FFF2-40B4-BE49-F238E27FC236}">
                <a16:creationId xmlns:a16="http://schemas.microsoft.com/office/drawing/2014/main" xmlns="" id="{65544F5A-071B-4CA9-A595-6964C1AB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17802"/>
            <a:ext cx="2169709" cy="279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4990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2BB9AF-64C7-4EA8-842E-4E9B78CF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Bad Script" panose="02000000000000000000" pitchFamily="2" charset="0"/>
              </a:rPr>
              <a:t>Наброски  репортажа </a:t>
            </a:r>
            <a:br>
              <a:rPr lang="ru-RU" dirty="0">
                <a:latin typeface="Bad Script" panose="02000000000000000000" pitchFamily="2" charset="0"/>
              </a:rPr>
            </a:br>
            <a:endParaRPr lang="ru-RU" dirty="0">
              <a:latin typeface="Bad Script" panose="020000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561AD0-AFD8-471B-BA1E-D9ECEB06C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38" y="855484"/>
            <a:ext cx="7572375" cy="4829175"/>
          </a:xfrm>
        </p:spPr>
        <p:txBody>
          <a:bodyPr/>
          <a:lstStyle/>
          <a:p>
            <a:pPr marL="0" indent="0">
              <a:buNone/>
            </a:pP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План репортажа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Точное указание события, его места, времени.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Представление команд и участников соревнования. Представление судей.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Изложение хода игры, описание действий.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Впечатления репортера от игры, оценки.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Попробуем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озаглавить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будущий репортаж.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Попробуем написать черновик репортажа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 на подготовку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прочитаем наброски репортажа.</a:t>
            </a:r>
          </a:p>
          <a:p>
            <a:pPr marL="0" indent="0">
              <a:buNone/>
            </a:pPr>
            <a:endParaRPr lang="ru-RU" i="1" u="sng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CCEB89A-DA47-4FB8-BCFF-0AE59E0EE8B4}"/>
              </a:ext>
            </a:extLst>
          </p:cNvPr>
          <p:cNvSpPr/>
          <p:nvPr/>
        </p:nvSpPr>
        <p:spPr>
          <a:xfrm>
            <a:off x="0" y="960438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УЭ-7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09E824-5F6A-4A36-8E78-128487219E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58" y="476672"/>
            <a:ext cx="720080" cy="78638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BFE3AA-A6E9-434D-B0C5-DAF40C969A1C}"/>
              </a:ext>
            </a:extLst>
          </p:cNvPr>
          <p:cNvSpPr/>
          <p:nvPr/>
        </p:nvSpPr>
        <p:spPr>
          <a:xfrm>
            <a:off x="3491880" y="5496064"/>
            <a:ext cx="33441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Bad Script" panose="02000000000000000000" pitchFamily="2" charset="0"/>
                <a:cs typeface="Times New Roman" pitchFamily="18" charset="0"/>
              </a:rPr>
              <a:t>Желаю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Bad Script" panose="02000000000000000000" pitchFamily="2" charset="0"/>
                <a:cs typeface="Times New Roman" pitchFamily="18" charset="0"/>
              </a:rPr>
              <a:t>успеха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Bad Script" panose="02000000000000000000" pitchFamily="2" charset="0"/>
                <a:cs typeface="Times New Roman" pitchFamily="18" charset="0"/>
              </a:rPr>
              <a:t>!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52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25" y="1357313"/>
            <a:ext cx="6072188" cy="50720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http://www.vectory.ru/products_pictures/CAW092a.gif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http://www.giftsmarketing.ru/upload/iblock/28b/4111_1_156_156.jpg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http://s59.radikal.ru/i163/0811/73/ad11fb505124.png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http://profclipart.ru/wpcontent/uploads/2011/05/notebook_psd_by_TLMedia-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http://images.yandex.ru/yandsearch?tex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ru-RU" sz="1600" u="sng" dirty="0">
              <a:latin typeface="Times New Roman" panose="02020603050405020304" pitchFamily="18" charset="0"/>
              <a:cs typeface="Times New Roman" pitchFamily="18" charset="0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600" u="sng" dirty="0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</a:t>
            </a:r>
            <a:r>
              <a:rPr lang="ru-RU" sz="1600" u="sng" dirty="0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</a:t>
            </a:r>
            <a:r>
              <a:rPr lang="en-US" sz="1600" u="sng" dirty="0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</a:t>
            </a:r>
            <a:r>
              <a:rPr lang="ru-RU" sz="1600" u="sng" dirty="0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600" u="sng" dirty="0" err="1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rustrahovka</a:t>
            </a:r>
            <a:r>
              <a:rPr lang="ru-RU" sz="1600" u="sng" dirty="0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600" u="sng" dirty="0" err="1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r>
              <a:rPr lang="ru-RU" sz="1600" u="sng" dirty="0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u="sng" dirty="0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upload</a:t>
            </a:r>
            <a:r>
              <a:rPr lang="ru-RU" sz="1600" u="sng" dirty="0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u="sng" dirty="0" err="1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iblock</a:t>
            </a:r>
            <a:r>
              <a:rPr lang="ru-RU" sz="1600" u="sng" dirty="0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u="sng" dirty="0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</a:t>
            </a:r>
            <a:r>
              <a:rPr lang="ru-RU" sz="1600" u="sng" dirty="0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</a:t>
            </a:r>
            <a:r>
              <a:rPr lang="en-US" sz="1600" u="sng" dirty="0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r>
              <a:rPr lang="ru-RU" sz="1600" u="sng" dirty="0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/.</a:t>
            </a:r>
            <a:r>
              <a:rPr lang="en-US" sz="1600" u="sng" dirty="0" err="1">
                <a:latin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png</a:t>
            </a:r>
            <a:endParaRPr lang="ru-RU" sz="1600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ru-RU" sz="1600" dirty="0">
              <a:latin typeface="Times New Roman" panose="02020603050405020304" pitchFamily="18" charset="0"/>
              <a:cs typeface="Times New Roman" pitchFamily="18" charset="0"/>
              <a:hlinkClick r:id="rId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http://www.grafamania.net/uploads/posts/2008-08/1219611582_7.jpg</a:t>
            </a:r>
            <a:r>
              <a:rPr lang="en-US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ru-RU" sz="1600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ru-RU" sz="1600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1600" u="sng" dirty="0">
                <a:latin typeface="Times New Roman" panose="02020603050405020304" pitchFamily="18" charset="0"/>
                <a:cs typeface="Times New Roman" pitchFamily="18" charset="0"/>
              </a:rPr>
              <a:t>http://images.yandex.ru/yandsearch?p=4&amp;text=значки электронных словарей русского языка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u="sng" dirty="0"/>
          </a:p>
        </p:txBody>
      </p:sp>
      <p:pic>
        <p:nvPicPr>
          <p:cNvPr id="5124" name="Рисунок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1298038"/>
            <a:ext cx="644055" cy="51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4335">
            <a:off x="1793756" y="1800071"/>
            <a:ext cx="415024" cy="38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Documents and Settings\User\Рабочий стол\картинки на школьныю тему\Рисунок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475235">
            <a:off x="1762113" y="2140410"/>
            <a:ext cx="478308" cy="71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3413" y="2859978"/>
            <a:ext cx="865267" cy="57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Татьяна Домникова\Desktop\экран интеакт.jpg">
            <a:extLst>
              <a:ext uri="{FF2B5EF4-FFF2-40B4-BE49-F238E27FC236}">
                <a16:creationId xmlns:a16="http://schemas.microsoft.com/office/drawing/2014/main" xmlns="" id="{388DE521-A77D-44EB-8FE2-DD7F753FC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63863" y="3396885"/>
            <a:ext cx="658873" cy="720080"/>
          </a:xfrm>
          <a:prstGeom prst="rect">
            <a:avLst/>
          </a:prstGeom>
          <a:noFill/>
        </p:spPr>
      </p:pic>
      <p:pic>
        <p:nvPicPr>
          <p:cNvPr id="9" name="Рисунок 8" descr="d:\Мои документы\Мои рисунки\png.png">
            <a:extLst>
              <a:ext uri="{FF2B5EF4-FFF2-40B4-BE49-F238E27FC236}">
                <a16:creationId xmlns:a16="http://schemas.microsoft.com/office/drawing/2014/main" xmlns="" id="{414B5215-F8D9-4119-AC23-FA952A644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60688" y="4044167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Мои документы\Мои рисунки\Рисунок16.png">
            <a:extLst>
              <a:ext uri="{FF2B5EF4-FFF2-40B4-BE49-F238E27FC236}">
                <a16:creationId xmlns:a16="http://schemas.microsoft.com/office/drawing/2014/main" xmlns="" id="{B8E2394D-EF84-4C7A-AEA4-35F14F9B9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6227" y="4499272"/>
            <a:ext cx="734143" cy="94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63D33D9-F901-440C-8330-5C24514C1821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77479" y="5507494"/>
            <a:ext cx="757328" cy="8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910AD81-D519-402E-854C-9287C958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d Script" panose="02000000000000000000" pitchFamily="2" charset="0"/>
              </a:rPr>
              <a:t>Источники изображений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11997"/>
            <a:ext cx="3791049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ad Script" panose="02000000000000000000" pitchFamily="2" charset="0"/>
              </a:rPr>
              <a:t>Цели урока: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052999" y="1300231"/>
            <a:ext cx="3952489" cy="5078313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Показать, как формы глаголов настоящего и будущего времени употребляются для изображения действий в прошлом;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употреблять формы настоящего и будущего времени глагола;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познавательную активность.;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со структурой репортажа, научить составлять его по данному началу с использованием сюжетных рисунков.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2E091B5-5E09-4E24-BF0E-5BE1DC01C17E}"/>
              </a:ext>
            </a:extLst>
          </p:cNvPr>
          <p:cNvSpPr/>
          <p:nvPr/>
        </p:nvSpPr>
        <p:spPr>
          <a:xfrm>
            <a:off x="4979515" y="1300231"/>
            <a:ext cx="39524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Обсудить цели урока по технологической карте (ТК), найти самую сложную : смотри УЭ  1-6.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Повторить знания, приобретенные на предыдущих уроках русского языка.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способности, сообразительность, логическое мышление;  развивать русскую речь, следить за  культурой своей речи. Выявить и решить трудные моменты с помощью учебника и словаря.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чувства товарищества, взаимоуважения; доброжелательного отношения друг к другу.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DA8CA6D-0CD8-4A23-8A93-D63B80EA9029}"/>
              </a:ext>
            </a:extLst>
          </p:cNvPr>
          <p:cNvSpPr/>
          <p:nvPr/>
        </p:nvSpPr>
        <p:spPr>
          <a:xfrm>
            <a:off x="112045" y="664853"/>
            <a:ext cx="93662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УЭ-0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752557-AC2B-476C-9420-E4F70350B6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871" y="383365"/>
            <a:ext cx="548688" cy="54868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548E327-DBD1-4151-98AC-831D18C0F3F0}"/>
              </a:ext>
            </a:extLst>
          </p:cNvPr>
          <p:cNvSpPr/>
          <p:nvPr/>
        </p:nvSpPr>
        <p:spPr>
          <a:xfrm>
            <a:off x="3311860" y="5591811"/>
            <a:ext cx="2520280" cy="954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ЧЬИ ЭТО ЦЕЛИ?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081" y="203716"/>
            <a:ext cx="364559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ad Script" panose="02000000000000000000" pitchFamily="2" charset="0"/>
              </a:rPr>
              <a:t>Цели урока: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052999" y="1300231"/>
            <a:ext cx="3952489" cy="5078313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Показать, как формы глаголов настоящего и будущего времени употребляются для изображения действий в прошлом;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употреблять формы настоящего и будущего времени глагола;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познавательную активность.;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со структурой репортажа, научить составлять его по данному началу с использованием сюжетных рисунков.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DA8CA6D-0CD8-4A23-8A93-D63B80EA9029}"/>
              </a:ext>
            </a:extLst>
          </p:cNvPr>
          <p:cNvSpPr/>
          <p:nvPr/>
        </p:nvSpPr>
        <p:spPr>
          <a:xfrm>
            <a:off x="112045" y="664853"/>
            <a:ext cx="93662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УЭ-0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752557-AC2B-476C-9420-E4F70350B6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871" y="383365"/>
            <a:ext cx="548688" cy="54868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37B0CE7-1C55-47F7-B338-E6A4C6179811}"/>
              </a:ext>
            </a:extLst>
          </p:cNvPr>
          <p:cNvSpPr/>
          <p:nvPr/>
        </p:nvSpPr>
        <p:spPr>
          <a:xfrm>
            <a:off x="1756777" y="5547547"/>
            <a:ext cx="2520280" cy="927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Учитель: создать условия для получения  новых знаний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548E327-DBD1-4151-98AC-831D18C0F3F0}"/>
              </a:ext>
            </a:extLst>
          </p:cNvPr>
          <p:cNvSpPr/>
          <p:nvPr/>
        </p:nvSpPr>
        <p:spPr>
          <a:xfrm>
            <a:off x="5364088" y="5520442"/>
            <a:ext cx="2520280" cy="954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Ученик: узнать что-то новое, научиться что-то делать на этом уроке.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AE2FEA-B628-4A29-A250-1C5D8598510C}"/>
              </a:ext>
            </a:extLst>
          </p:cNvPr>
          <p:cNvSpPr/>
          <p:nvPr/>
        </p:nvSpPr>
        <p:spPr>
          <a:xfrm>
            <a:off x="4995964" y="1367422"/>
            <a:ext cx="3877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Обсудить цели урока по технологической карте (ТК), найти самую сложную : смотри УЭ  1-6.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Повторить знания, приобретенные на предыдущих уроках русского языка.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способности, сообразительность, логическое мышление;  развивать русскую речь, следить за  культурой своей речи. Выявить и решить трудные моменты с помощью учебника и словаря.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чувства товарищества, взаимоуважения; доброжелательного отношения друг к другу. </a:t>
            </a:r>
          </a:p>
        </p:txBody>
      </p:sp>
    </p:spTree>
    <p:extLst>
      <p:ext uri="{BB962C8B-B14F-4D97-AF65-F5344CB8AC3E}">
        <p14:creationId xmlns:p14="http://schemas.microsoft.com/office/powerpoint/2010/main" xmlns="" val="29175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D40C678-2D08-4EC6-A6B6-ABEF81EDE089}"/>
              </a:ext>
            </a:extLst>
          </p:cNvPr>
          <p:cNvSpPr/>
          <p:nvPr/>
        </p:nvSpPr>
        <p:spPr>
          <a:xfrm>
            <a:off x="1259632" y="764705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Учащиеся должны </a:t>
            </a:r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условия выбора написания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НЕ с глаголами,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-ТСЯ и –ТЬСЯ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глаголах,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Ь после шипящих в глагольных формах (используя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алгоритм действия);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 написания спортивного репортажа.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Учащиеся должны </a:t>
            </a:r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уметь: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объяснять языковые явления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объяснять пунктуацию при обращении;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определять вид и время глагола;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употреблять глаголы настоящего времени в рассказе  о прошлом;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употреблять глаголы настоящего времени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составлени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спортивного репортажа по картинкам (упр. 697);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уметь работать в паре , проявляя толерантность, корректность, взаимопомощь.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6F72ED2-E9C8-45B0-86EE-C0B689100AD7}"/>
              </a:ext>
            </a:extLst>
          </p:cNvPr>
          <p:cNvSpPr/>
          <p:nvPr/>
        </p:nvSpPr>
        <p:spPr>
          <a:xfrm>
            <a:off x="39504" y="607000"/>
            <a:ext cx="1000096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УЭ – 0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B70564-CC2F-417B-B0A4-4D661EA50C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72" y="332656"/>
            <a:ext cx="548688" cy="54868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D51F2CF-6728-48E5-B451-D4D8CBC9C896}"/>
              </a:ext>
            </a:extLst>
          </p:cNvPr>
          <p:cNvSpPr/>
          <p:nvPr/>
        </p:nvSpPr>
        <p:spPr>
          <a:xfrm>
            <a:off x="2843808" y="241485"/>
            <a:ext cx="460851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Bad Script" panose="02000000000000000000" pitchFamily="2" charset="0"/>
              </a:rPr>
              <a:t>Планируемые результаты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921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 Домникова\Desktop\экран интеакт.jpg">
            <a:extLst>
              <a:ext uri="{FF2B5EF4-FFF2-40B4-BE49-F238E27FC236}">
                <a16:creationId xmlns:a16="http://schemas.microsoft.com/office/drawing/2014/main" xmlns="" id="{DF335884-520F-44E9-BD39-CDF3769BC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4716" y="5125642"/>
            <a:ext cx="1069199" cy="1168524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32BFBAC-40B5-4728-975A-3057A19DD0F3}"/>
              </a:ext>
            </a:extLst>
          </p:cNvPr>
          <p:cNvSpPr/>
          <p:nvPr/>
        </p:nvSpPr>
        <p:spPr>
          <a:xfrm>
            <a:off x="166606" y="658024"/>
            <a:ext cx="914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УЭ –1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B516E4-93E2-4604-95DE-827A6A1D0E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903" y="383680"/>
            <a:ext cx="548688" cy="54868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BBE8E5A-DA9F-48C9-B117-C3068FE74535}"/>
              </a:ext>
            </a:extLst>
          </p:cNvPr>
          <p:cNvSpPr/>
          <p:nvPr/>
        </p:nvSpPr>
        <p:spPr>
          <a:xfrm>
            <a:off x="1275212" y="2305143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Bad Script" panose="02000000000000000000" pitchFamily="2" charset="0"/>
                <a:cs typeface="Times New Roman" pitchFamily="18" charset="0"/>
              </a:rPr>
              <a:t>ТК, СР №24, вар.2 , стр.188. (по </a:t>
            </a:r>
            <a:r>
              <a:rPr lang="ru-RU" sz="2000" b="1" dirty="0" err="1">
                <a:latin typeface="Bad Script" panose="02000000000000000000" pitchFamily="2" charset="0"/>
                <a:cs typeface="Times New Roman" pitchFamily="18" charset="0"/>
              </a:rPr>
              <a:t>Цыбулько</a:t>
            </a:r>
            <a:r>
              <a:rPr lang="ru-RU" sz="2000" b="1" dirty="0">
                <a:latin typeface="Bad Script" panose="02000000000000000000" pitchFamily="2" charset="0"/>
                <a:cs typeface="Times New Roman" pitchFamily="18" charset="0"/>
              </a:rPr>
              <a:t> И.П.)</a:t>
            </a:r>
            <a:endParaRPr lang="ru-RU" sz="2000" dirty="0">
              <a:latin typeface="Bad Script" panose="02000000000000000000" pitchFamily="2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4A487B5-8C0E-4AFE-AE9D-63E5E4D33BB6}"/>
              </a:ext>
            </a:extLst>
          </p:cNvPr>
          <p:cNvSpPr/>
          <p:nvPr/>
        </p:nvSpPr>
        <p:spPr>
          <a:xfrm>
            <a:off x="1146440" y="912866"/>
            <a:ext cx="763276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latin typeface="Bookman Old Style" pitchFamily="18" charset="0"/>
                <a:cs typeface="Times New Roman" pitchFamily="18" charset="0"/>
              </a:rPr>
              <a:t>Цель:</a:t>
            </a:r>
            <a:r>
              <a:rPr lang="ru-RU" i="1" dirty="0">
                <a:latin typeface="Bookman Old Style" pitchFamily="18" charset="0"/>
                <a:cs typeface="Times New Roman" pitchFamily="18" charset="0"/>
              </a:rPr>
              <a:t> закрепить навыки правописания глаголов :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Bookman Old Style" pitchFamily="18" charset="0"/>
                <a:cs typeface="Times New Roman" pitchFamily="18" charset="0"/>
              </a:rPr>
              <a:t>   НЕ с глаголами, 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Bookman Old Style" pitchFamily="18" charset="0"/>
                <a:cs typeface="Times New Roman" pitchFamily="18" charset="0"/>
              </a:rPr>
              <a:t>   -ТСЯ и –ТЬСЯ в глаголах,</a:t>
            </a:r>
          </a:p>
          <a:p>
            <a:pPr>
              <a:buFont typeface="Wingdings" pitchFamily="2" charset="2"/>
              <a:buChar char="Ø"/>
            </a:pPr>
            <a:r>
              <a:rPr lang="ru-RU" i="1" dirty="0">
                <a:latin typeface="Bookman Old Style" pitchFamily="18" charset="0"/>
                <a:cs typeface="Times New Roman" pitchFamily="18" charset="0"/>
              </a:rPr>
              <a:t>   Ь после шипящих в глагольных формах (в </a:t>
            </a:r>
            <a:r>
              <a:rPr lang="ru-RU" i="1" dirty="0" err="1">
                <a:latin typeface="Bookman Old Style" pitchFamily="18" charset="0"/>
                <a:cs typeface="Times New Roman" pitchFamily="18" charset="0"/>
              </a:rPr>
              <a:t>н.ф</a:t>
            </a:r>
            <a:r>
              <a:rPr lang="ru-RU" i="1" dirty="0">
                <a:latin typeface="Bookman Old Style" pitchFamily="18" charset="0"/>
                <a:cs typeface="Times New Roman" pitchFamily="18" charset="0"/>
              </a:rPr>
              <a:t>., во 2л., </a:t>
            </a:r>
            <a:r>
              <a:rPr lang="ru-RU" i="1" dirty="0" err="1">
                <a:latin typeface="Bookman Old Style" pitchFamily="18" charset="0"/>
                <a:cs typeface="Times New Roman" pitchFamily="18" charset="0"/>
              </a:rPr>
              <a:t>ед.ч</a:t>
            </a:r>
            <a:r>
              <a:rPr lang="ru-RU" i="1" dirty="0">
                <a:latin typeface="Bookman Old Style" pitchFamily="18" charset="0"/>
                <a:cs typeface="Times New Roman" pitchFamily="18" charset="0"/>
              </a:rPr>
              <a:t>.).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2F58C2C2-54D8-4CC6-AE74-055C1F8FB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247560"/>
              </p:ext>
            </p:extLst>
          </p:nvPr>
        </p:nvGraphicFramePr>
        <p:xfrm>
          <a:off x="1131196" y="2721466"/>
          <a:ext cx="7848872" cy="227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2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2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20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20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20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20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20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67937">
                <a:tc gridSpan="8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Ответы СР № 24, вариант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037">
                <a:tc gridSpan="8">
                  <a:txBody>
                    <a:bodyPr/>
                    <a:lstStyle/>
                    <a:p>
                      <a:r>
                        <a:rPr lang="ru-RU" sz="2000" b="1" u="none" dirty="0">
                          <a:latin typeface="Arial" pitchFamily="34" charset="0"/>
                          <a:cs typeface="Arial" pitchFamily="34" charset="0"/>
                        </a:rPr>
                        <a:t>Задание №1: </a:t>
                      </a:r>
                      <a:r>
                        <a:rPr lang="ru-RU" sz="2000" b="1" u="none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НЕ с глаголами пишется раздельно (кроме глаголов, которые не употребляются без НЕ).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154">
                <a:tc>
                  <a:txBody>
                    <a:bodyPr/>
                    <a:lstStyle/>
                    <a:p>
                      <a:r>
                        <a:rPr lang="ru-RU" sz="2000" b="1" u="none" dirty="0">
                          <a:latin typeface="Arial" pitchFamily="34" charset="0"/>
                          <a:cs typeface="Arial" pitchFamily="34" charset="0"/>
                        </a:rPr>
                        <a:t>Задания  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154">
                <a:tc>
                  <a:txBody>
                    <a:bodyPr/>
                    <a:lstStyle/>
                    <a:p>
                      <a:r>
                        <a:rPr lang="ru-RU" sz="2000" b="1" u="none" dirty="0">
                          <a:latin typeface="Arial" pitchFamily="34" charset="0"/>
                          <a:cs typeface="Arial" pitchFamily="34" charset="0"/>
                        </a:rPr>
                        <a:t>Ответы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CA64BEA-A88D-486C-AB95-9BF4B57F9414}"/>
              </a:ext>
            </a:extLst>
          </p:cNvPr>
          <p:cNvSpPr/>
          <p:nvPr/>
        </p:nvSpPr>
        <p:spPr>
          <a:xfrm>
            <a:off x="1766703" y="5102509"/>
            <a:ext cx="388541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Написать количество баллов. Максим. Балл --  8 .</a:t>
            </a:r>
          </a:p>
        </p:txBody>
      </p:sp>
      <p:pic>
        <p:nvPicPr>
          <p:cNvPr id="13" name="Picture 2" descr="d:\Мои документы\Мои рисунки\Рисунок16.png">
            <a:extLst>
              <a:ext uri="{FF2B5EF4-FFF2-40B4-BE49-F238E27FC236}">
                <a16:creationId xmlns:a16="http://schemas.microsoft.com/office/drawing/2014/main" xmlns="" id="{F56726C3-83A5-4AC3-9422-0A3073C0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6994" y="4675772"/>
            <a:ext cx="1587360" cy="20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540876-6176-44BE-9464-E89EE661DB9C}"/>
              </a:ext>
            </a:extLst>
          </p:cNvPr>
          <p:cNvSpPr/>
          <p:nvPr/>
        </p:nvSpPr>
        <p:spPr>
          <a:xfrm>
            <a:off x="2483768" y="3936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Bad Script" panose="02000000000000000000" pitchFamily="2" charset="0"/>
                <a:cs typeface="Times New Roman" pitchFamily="18" charset="0"/>
              </a:rPr>
              <a:t>Проверка домашнего задания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4843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BC183E-9950-41D5-92AF-6D54099C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016" y="97395"/>
            <a:ext cx="7572375" cy="74058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ad Script" panose="02000000000000000000" pitchFamily="2" charset="0"/>
              </a:rPr>
              <a:t>Проверка домашнего задания - упр. 693.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E922DC-08E5-4AEE-8672-9C8A189CA70D}"/>
              </a:ext>
            </a:extLst>
          </p:cNvPr>
          <p:cNvSpPr/>
          <p:nvPr/>
        </p:nvSpPr>
        <p:spPr>
          <a:xfrm>
            <a:off x="62782" y="986647"/>
            <a:ext cx="105923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УЭ –1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BFDB5A-AEEB-4D01-B097-49958F4466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08" y="548680"/>
            <a:ext cx="720080" cy="69064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B77C797-F3E3-468B-88CF-A54A92914ED9}"/>
              </a:ext>
            </a:extLst>
          </p:cNvPr>
          <p:cNvSpPr/>
          <p:nvPr/>
        </p:nvSpPr>
        <p:spPr>
          <a:xfrm>
            <a:off x="1043608" y="1872605"/>
            <a:ext cx="81003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Орфограммы № 22, 25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Ь, И, Ь, Е, Е, Е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u="db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клонишь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u="dotDash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 водами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Ива, </a:t>
            </a:r>
            <a:r>
              <a:rPr lang="ru-RU" sz="2000" b="1" u="dash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макушку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u="wavy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свою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?(4)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Вопросит.,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невосклиц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простое,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распр., осложнено обращением «ива».</a:t>
            </a:r>
          </a:p>
          <a:p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AutoNum type="arabicParenR" startAt="3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Глаголы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клонишь, ловишь, томится, 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трепещет, бежит, плещет, блещет,  смеется. </a:t>
            </a:r>
          </a:p>
          <a:p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Их  время и вид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настоящее время, несовершенный вид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40493DD-03C3-452B-9891-F1ADBA590D1A}"/>
              </a:ext>
            </a:extLst>
          </p:cNvPr>
          <p:cNvSpPr/>
          <p:nvPr/>
        </p:nvSpPr>
        <p:spPr>
          <a:xfrm>
            <a:off x="5421060" y="2559689"/>
            <a:ext cx="3240856" cy="11573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 б-б/</a:t>
            </a:r>
            <a:r>
              <a:rPr lang="ru-RU" b="1" dirty="0" err="1">
                <a:solidFill>
                  <a:schemeClr val="tx1"/>
                </a:solidFill>
              </a:rPr>
              <a:t>ош</a:t>
            </a:r>
            <a:r>
              <a:rPr lang="ru-RU" b="1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2 б.-1 </a:t>
            </a:r>
            <a:r>
              <a:rPr lang="ru-RU" b="1" dirty="0" err="1">
                <a:solidFill>
                  <a:schemeClr val="tx1"/>
                </a:solidFill>
              </a:rPr>
              <a:t>ош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1 б. – 2 </a:t>
            </a:r>
            <a:r>
              <a:rPr lang="ru-RU" b="1" dirty="0" err="1">
                <a:solidFill>
                  <a:schemeClr val="tx1"/>
                </a:solidFill>
              </a:rPr>
              <a:t>ош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0 б.—более 2ош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608CA6C5-1C5C-4462-8439-E95A22E45D95}"/>
              </a:ext>
            </a:extLst>
          </p:cNvPr>
          <p:cNvSpPr/>
          <p:nvPr/>
        </p:nvSpPr>
        <p:spPr>
          <a:xfrm>
            <a:off x="6585625" y="5113339"/>
            <a:ext cx="1889924" cy="8119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 б.—б/</a:t>
            </a:r>
            <a:r>
              <a:rPr lang="ru-RU" b="1" dirty="0" err="1">
                <a:solidFill>
                  <a:schemeClr val="tx1"/>
                </a:solidFill>
              </a:rPr>
              <a:t>ош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0 б.—1 </a:t>
            </a:r>
            <a:r>
              <a:rPr lang="ru-RU" b="1" dirty="0" err="1">
                <a:solidFill>
                  <a:schemeClr val="tx1"/>
                </a:solidFill>
              </a:rPr>
              <a:t>ош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r>
              <a:rPr lang="ru-RU" dirty="0"/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2052568-416F-49DE-B1E8-1DEC3E014810}"/>
              </a:ext>
            </a:extLst>
          </p:cNvPr>
          <p:cNvSpPr/>
          <p:nvPr/>
        </p:nvSpPr>
        <p:spPr>
          <a:xfrm>
            <a:off x="1452438" y="908977"/>
            <a:ext cx="741915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latin typeface="Bookman Old Style" pitchFamily="18" charset="0"/>
                <a:cs typeface="Times New Roman" pitchFamily="18" charset="0"/>
              </a:rPr>
              <a:t>Цель:</a:t>
            </a:r>
            <a:r>
              <a:rPr lang="ru-RU" i="1" dirty="0">
                <a:latin typeface="Bookman Old Style" pitchFamily="18" charset="0"/>
                <a:cs typeface="Times New Roman" pitchFamily="18" charset="0"/>
              </a:rPr>
              <a:t> закрепить умения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Bookman Old Style" pitchFamily="18" charset="0"/>
                <a:cs typeface="Times New Roman" pitchFamily="18" charset="0"/>
              </a:rPr>
              <a:t> производить  синтаксический анализ предложения: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Bookman Old Style" pitchFamily="18" charset="0"/>
                <a:cs typeface="Times New Roman" pitchFamily="18" charset="0"/>
              </a:rPr>
              <a:t> определять время и вид глагола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C983037-2E26-484B-95BA-7D498131BB30}"/>
              </a:ext>
            </a:extLst>
          </p:cNvPr>
          <p:cNvSpPr/>
          <p:nvPr/>
        </p:nvSpPr>
        <p:spPr>
          <a:xfrm>
            <a:off x="1691680" y="5925287"/>
            <a:ext cx="4572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Написать количество баллов.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Максим. балл --  8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FD5B61-6172-485D-98E6-7185CE23C6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552965"/>
            <a:ext cx="1889924" cy="10425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438F10-577C-4A10-9FD8-FBA2DAA1F8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3787" y="3922164"/>
            <a:ext cx="1889924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66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FE1566-8BA9-47D4-9F19-FA71FE3FEB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" t="8000" r="-63"/>
          <a:stretch/>
        </p:blipFill>
        <p:spPr>
          <a:xfrm>
            <a:off x="1024599" y="188640"/>
            <a:ext cx="8133962" cy="56886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3202BE3-DE40-4F95-B933-6D56D71076A1}"/>
              </a:ext>
            </a:extLst>
          </p:cNvPr>
          <p:cNvSpPr/>
          <p:nvPr/>
        </p:nvSpPr>
        <p:spPr>
          <a:xfrm>
            <a:off x="0" y="620688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УЭ - 2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A3988F-D268-4E59-8C3C-305F05836C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" y="188640"/>
            <a:ext cx="720080" cy="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02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6D1953-477D-4B9B-A036-5EF3FD79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урока.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CC5EAB4-317D-49A6-839C-0DAF0C3A2260}"/>
              </a:ext>
            </a:extLst>
          </p:cNvPr>
          <p:cNvSpPr/>
          <p:nvPr/>
        </p:nvSpPr>
        <p:spPr>
          <a:xfrm>
            <a:off x="2051720" y="1556792"/>
            <a:ext cx="56737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>
                <a:latin typeface="Bad Script" panose="02000000000000000000" pitchFamily="2" charset="0"/>
                <a:ea typeface="Times New Roman" panose="02020603050405020304" pitchFamily="18" charset="0"/>
              </a:rPr>
              <a:t>Шестое мая.</a:t>
            </a:r>
          </a:p>
          <a:p>
            <a:pPr algn="ctr">
              <a:spcAft>
                <a:spcPts val="0"/>
              </a:spcAft>
            </a:pPr>
            <a:r>
              <a:rPr lang="ru-RU" sz="4800" b="1" dirty="0">
                <a:latin typeface="Bad Script" panose="02000000000000000000" pitchFamily="2" charset="0"/>
                <a:ea typeface="Times New Roman" panose="02020603050405020304" pitchFamily="18" charset="0"/>
              </a:rPr>
              <a:t>Классная работа.</a:t>
            </a:r>
          </a:p>
          <a:p>
            <a:pPr algn="ctr">
              <a:spcAft>
                <a:spcPts val="0"/>
              </a:spcAft>
            </a:pPr>
            <a:r>
              <a:rPr lang="ru-RU" sz="4800" b="1" dirty="0">
                <a:latin typeface="Bad Script" panose="02000000000000000000" pitchFamily="2" charset="0"/>
                <a:ea typeface="Times New Roman" panose="02020603050405020304" pitchFamily="18" charset="0"/>
              </a:rPr>
              <a:t>Употребление времен. Спортивный репортаж (по упр. 697).</a:t>
            </a:r>
            <a:endParaRPr lang="ru-RU" sz="4800" b="1" dirty="0">
              <a:effectLst/>
              <a:latin typeface="Bad Script" panose="020000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31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8860" y="224422"/>
            <a:ext cx="532092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ad Script" panose="02000000000000000000" pitchFamily="2" charset="0"/>
              </a:rPr>
              <a:t>Вспомним цели урока: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052999" y="1300231"/>
            <a:ext cx="3952489" cy="5078313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Показать, как формы глаголов настоящего и будущего времени употребляются для изображения действий в прошлом;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употреблять формы настоящего и будущего времени глагола;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познавательную активность.;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со структурой репортажа, научить составлять его по данному началу с использованием сюжетных рисунков.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37B0CE7-1C55-47F7-B338-E6A4C6179811}"/>
              </a:ext>
            </a:extLst>
          </p:cNvPr>
          <p:cNvSpPr/>
          <p:nvPr/>
        </p:nvSpPr>
        <p:spPr>
          <a:xfrm>
            <a:off x="1756777" y="5547547"/>
            <a:ext cx="2520280" cy="927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Учитель: создать условия для получения  новых знаний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548E327-DBD1-4151-98AC-831D18C0F3F0}"/>
              </a:ext>
            </a:extLst>
          </p:cNvPr>
          <p:cNvSpPr/>
          <p:nvPr/>
        </p:nvSpPr>
        <p:spPr>
          <a:xfrm>
            <a:off x="5364088" y="5520442"/>
            <a:ext cx="2520280" cy="954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Ученик: узнать что-то новое, научиться что-то делать на этом уроке.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AE2FEA-B628-4A29-A250-1C5D8598510C}"/>
              </a:ext>
            </a:extLst>
          </p:cNvPr>
          <p:cNvSpPr/>
          <p:nvPr/>
        </p:nvSpPr>
        <p:spPr>
          <a:xfrm>
            <a:off x="4995964" y="1367422"/>
            <a:ext cx="3877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Обсудить цели урока по технологической карте (ТК), найти самую сложную : смотри УЭ  1-6.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Повторить знания, приобретенные на предыдущих уроках русского языка.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способности, сообразительность, логическое мышление;  развивать русскую речь, следить за  культурой своей речи. Выявить и решить трудные моменты с помощью учебника и словаря.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чувства товарищества, взаимоуважения; доброжелательного отношения друг к другу. </a:t>
            </a:r>
          </a:p>
        </p:txBody>
      </p:sp>
    </p:spTree>
    <p:extLst>
      <p:ext uri="{BB962C8B-B14F-4D97-AF65-F5344CB8AC3E}">
        <p14:creationId xmlns:p14="http://schemas.microsoft.com/office/powerpoint/2010/main" xmlns="" val="4074286037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РУС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РУССКИЙ</Template>
  <TotalTime>3014</TotalTime>
  <Words>1584</Words>
  <Application>Microsoft Office PowerPoint</Application>
  <PresentationFormat>Экран (4:3)</PresentationFormat>
  <Paragraphs>209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 РУССКИЙ</vt:lpstr>
      <vt:lpstr>Урок русского языка в 5 классе. Употребление времен. Спортивный репортаж (по упр.697).</vt:lpstr>
      <vt:lpstr>Цели урока:</vt:lpstr>
      <vt:lpstr>Цели урока:</vt:lpstr>
      <vt:lpstr>Слайд 4</vt:lpstr>
      <vt:lpstr>Слайд 5</vt:lpstr>
      <vt:lpstr>Проверка домашнего задания - упр. 693.</vt:lpstr>
      <vt:lpstr>Слайд 7</vt:lpstr>
      <vt:lpstr>Тема урока.</vt:lpstr>
      <vt:lpstr>Вспомним цели урока:</vt:lpstr>
      <vt:lpstr>Поработайте в паре:</vt:lpstr>
      <vt:lpstr>В чем затруднение? </vt:lpstr>
      <vt:lpstr>Озеров, Николай Николаевич (комментатор)</vt:lpstr>
      <vt:lpstr>Мы должны написать репортаж</vt:lpstr>
      <vt:lpstr>Композиция репортажа:</vt:lpstr>
      <vt:lpstr>Лексико-орфографическая работа</vt:lpstr>
      <vt:lpstr>Оцени свою работу!</vt:lpstr>
      <vt:lpstr>Домашнее задание</vt:lpstr>
      <vt:lpstr>Наброски  репортажа  </vt:lpstr>
      <vt:lpstr>Источники изображений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Sony</cp:lastModifiedBy>
  <cp:revision>101</cp:revision>
  <dcterms:created xsi:type="dcterms:W3CDTF">2011-07-27T05:24:03Z</dcterms:created>
  <dcterms:modified xsi:type="dcterms:W3CDTF">2020-05-16T23:42:50Z</dcterms:modified>
</cp:coreProperties>
</file>