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552"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6468DB-3BC7-4AAB-A33F-9D05003FEE3E}" type="datetimeFigureOut">
              <a:rPr lang="ru-RU" smtClean="0"/>
              <a:pPr/>
              <a:t>02.03.2017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16F9B5-3672-4065-BEF7-65536B4587B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1EA0C1F-FDA5-44B4-8BB1-2FC67B1C6B12}" type="slidenum">
              <a:rPr lang="ru-RU" smtClean="0"/>
              <a:pPr/>
              <a:t>5</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7D3B1F7-1FDC-4300-8C97-984DF892696F}" type="slidenum">
              <a:rPr lang="ru-RU" smtClean="0"/>
              <a:pPr/>
              <a:t>6</a:t>
            </a:fld>
            <a:endParaRPr lang="ru-RU"/>
          </a:p>
        </p:txBody>
      </p:sp>
    </p:spTree>
    <p:extLst>
      <p:ext uri="{BB962C8B-B14F-4D97-AF65-F5344CB8AC3E}">
        <p14:creationId xmlns="" xmlns:p14="http://schemas.microsoft.com/office/powerpoint/2010/main" val="100113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p:cNvSpPr>
            <a:spLocks noGrp="1" noRot="1" noChangeAspect="1" noTextEdit="1"/>
          </p:cNvSpPr>
          <p:nvPr>
            <p:ph type="sldImg"/>
          </p:nvPr>
        </p:nvSpPr>
        <p:spPr bwMode="auto">
          <a:noFill/>
          <a:ln>
            <a:solidFill>
              <a:srgbClr val="000000"/>
            </a:solidFill>
            <a:miter lim="800000"/>
            <a:headEnd/>
            <a:tailEnd/>
          </a:ln>
        </p:spPr>
      </p:sp>
      <p:sp>
        <p:nvSpPr>
          <p:cNvPr id="512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512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1CD2DD-A1F7-4AD5-A7D1-925193A0F9A4}" type="slidenum">
              <a:rPr lang="ru-RU"/>
              <a:pPr/>
              <a:t>18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2362200" y="4038600"/>
            <a:ext cx="6477000" cy="1828800"/>
          </a:xfrm>
        </p:spPr>
        <p:txBody>
          <a:bodyPr anchor="b"/>
          <a:lstStyle>
            <a:lvl1pPr>
              <a:defRPr cap="all" baseline="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B106E36-FD25-4E2D-B0AA-010F637433A0}" type="datetimeFigureOut">
              <a:rPr lang="ru-RU" smtClean="0"/>
              <a:pPr/>
              <a:t>02.03.2017</a:t>
            </a:fld>
            <a:endParaRPr lang="ru-RU"/>
          </a:p>
        </p:txBody>
      </p:sp>
      <p:sp>
        <p:nvSpPr>
          <p:cNvPr id="17" name="Нижний колонтитул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ru-RU"/>
          </a:p>
        </p:txBody>
      </p:sp>
      <p:sp>
        <p:nvSpPr>
          <p:cNvPr id="29" name="Номер слайда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1"/>
      </p:bgRef>
    </p:bg>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609600"/>
            <a:ext cx="2057400" cy="55165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609600"/>
            <a:ext cx="5562600" cy="5516564"/>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6553200" y="6248402"/>
            <a:ext cx="2209800" cy="365125"/>
          </a:xfrm>
        </p:spPr>
        <p:txBody>
          <a:bodyPr/>
          <a:lstStyle/>
          <a:p>
            <a:fld id="{5B106E36-FD25-4E2D-B0AA-010F637433A0}" type="datetimeFigureOut">
              <a:rPr lang="ru-RU" smtClean="0"/>
              <a:pPr/>
              <a:t>02.03.2017</a:t>
            </a:fld>
            <a:endParaRPr lang="ru-RU"/>
          </a:p>
        </p:txBody>
      </p:sp>
      <p:sp>
        <p:nvSpPr>
          <p:cNvPr id="5" name="Нижний колонтитул 4"/>
          <p:cNvSpPr>
            <a:spLocks noGrp="1"/>
          </p:cNvSpPr>
          <p:nvPr>
            <p:ph type="ftr" sz="quarter" idx="11"/>
          </p:nvPr>
        </p:nvSpPr>
        <p:spPr>
          <a:xfrm>
            <a:off x="457201" y="6248207"/>
            <a:ext cx="5573483" cy="365125"/>
          </a:xfrm>
        </p:spPr>
        <p:txBody>
          <a:bodyPr/>
          <a:lstStyle/>
          <a:p>
            <a:endParaRPr lang="ru-RU"/>
          </a:p>
        </p:txBody>
      </p:sp>
      <p:sp>
        <p:nvSpPr>
          <p:cNvPr id="7" name="Прямоугольник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Прямоугольник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Прямоугольник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Номер слайда 5"/>
          <p:cNvSpPr>
            <a:spLocks noGrp="1"/>
          </p:cNvSpPr>
          <p:nvPr>
            <p:ph type="sldNum" sz="quarter" idx="12"/>
          </p:nvPr>
        </p:nvSpPr>
        <p:spPr>
          <a:xfrm rot="5400000">
            <a:off x="5989638" y="144462"/>
            <a:ext cx="533400" cy="244476"/>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153400" cy="990600"/>
          </a:xfrm>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
        <p:nvSpPr>
          <p:cNvPr id="8" name="Содержимое 7"/>
          <p:cNvSpPr>
            <a:spLocks noGrp="1"/>
          </p:cNvSpPr>
          <p:nvPr>
            <p:ph sz="quarter" idx="1"/>
          </p:nvPr>
        </p:nvSpPr>
        <p:spPr>
          <a:xfrm>
            <a:off x="612648" y="1600200"/>
            <a:ext cx="8153400" cy="44958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7" name="Прямоугольник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pPr/>
              <a:t>02.03.2017</a:t>
            </a:fld>
            <a:endParaRPr lang="ru-RU"/>
          </a:p>
        </p:txBody>
      </p:sp>
      <p:sp>
        <p:nvSpPr>
          <p:cNvPr id="13" name="Номер слайда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25C68B6-61C2-468F-89AB-4B9F7531AA68}" type="slidenum">
              <a:rPr lang="ru-RU" smtClean="0"/>
              <a:pPr/>
              <a:t>‹#›</a:t>
            </a:fld>
            <a:endParaRPr lang="ru-RU"/>
          </a:p>
        </p:txBody>
      </p:sp>
      <p:sp>
        <p:nvSpPr>
          <p:cNvPr id="14" name="Нижний колонтитул 13"/>
          <p:cNvSpPr>
            <a:spLocks noGrp="1"/>
          </p:cNvSpPr>
          <p:nvPr>
            <p:ph type="ftr" sz="quarter" idx="12"/>
          </p:nvPr>
        </p:nvSpPr>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9" name="Содержимое 8"/>
          <p:cNvSpPr>
            <a:spLocks noGrp="1"/>
          </p:cNvSpPr>
          <p:nvPr>
            <p:ph sz="quarter" idx="1"/>
          </p:nvPr>
        </p:nvSpPr>
        <p:spPr>
          <a:xfrm>
            <a:off x="609600" y="1589567"/>
            <a:ext cx="38862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844901" y="1589567"/>
            <a:ext cx="38862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8" name="Дата 7"/>
          <p:cNvSpPr>
            <a:spLocks noGrp="1"/>
          </p:cNvSpPr>
          <p:nvPr>
            <p:ph type="dt" sz="half" idx="15"/>
          </p:nvPr>
        </p:nvSpPr>
        <p:spPr/>
        <p:txBody>
          <a:bodyPr rtlCol="0"/>
          <a:lstStyle/>
          <a:p>
            <a:fld id="{5B106E36-FD25-4E2D-B0AA-010F637433A0}" type="datetimeFigureOut">
              <a:rPr lang="ru-RU" smtClean="0"/>
              <a:pPr/>
              <a:t>02.03.2017</a:t>
            </a:fld>
            <a:endParaRPr lang="ru-RU"/>
          </a:p>
        </p:txBody>
      </p:sp>
      <p:sp>
        <p:nvSpPr>
          <p:cNvPr id="10" name="Номер слайда 9"/>
          <p:cNvSpPr>
            <a:spLocks noGrp="1"/>
          </p:cNvSpPr>
          <p:nvPr>
            <p:ph type="sldNum" sz="quarter" idx="16"/>
          </p:nvPr>
        </p:nvSpPr>
        <p:spPr/>
        <p:txBody>
          <a:bodyPr rtlCol="0"/>
          <a:lstStyle/>
          <a:p>
            <a:fld id="{725C68B6-61C2-468F-89AB-4B9F7531AA68}" type="slidenum">
              <a:rPr lang="ru-RU" smtClean="0"/>
              <a:pPr/>
              <a:t>‹#›</a:t>
            </a:fld>
            <a:endParaRPr lang="ru-RU"/>
          </a:p>
        </p:txBody>
      </p:sp>
      <p:sp>
        <p:nvSpPr>
          <p:cNvPr id="12" name="Нижний колонтитул 11"/>
          <p:cNvSpPr>
            <a:spLocks noGrp="1"/>
          </p:cNvSpPr>
          <p:nvPr>
            <p:ph type="ftr" sz="quarter" idx="17"/>
          </p:nvPr>
        </p:nvSpPr>
        <p:spPr/>
        <p:txBody>
          <a:bodyPr rtlCol="0"/>
          <a:lstStyle/>
          <a:p>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73050"/>
            <a:ext cx="8153400" cy="869950"/>
          </a:xfrm>
        </p:spPr>
        <p:txBody>
          <a:bodyPr anchor="ctr"/>
          <a:lstStyle>
            <a:lvl1pPr>
              <a:defRPr/>
            </a:lvl1pPr>
          </a:lstStyle>
          <a:p>
            <a:r>
              <a:rPr kumimoji="0" lang="ru-RU" smtClean="0"/>
              <a:t>Образец заголовка</a:t>
            </a:r>
            <a:endParaRPr kumimoji="0" lang="en-US"/>
          </a:p>
        </p:txBody>
      </p:sp>
      <p:sp>
        <p:nvSpPr>
          <p:cNvPr id="11" name="Содержимое 10"/>
          <p:cNvSpPr>
            <a:spLocks noGrp="1"/>
          </p:cNvSpPr>
          <p:nvPr>
            <p:ph sz="quarter" idx="2"/>
          </p:nvPr>
        </p:nvSpPr>
        <p:spPr>
          <a:xfrm>
            <a:off x="609600" y="2438400"/>
            <a:ext cx="3886200" cy="35814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800600" y="2438400"/>
            <a:ext cx="3886200" cy="35814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5"/>
          </p:nvPr>
        </p:nvSpPr>
        <p:spPr/>
        <p:txBody>
          <a:bodyPr rtlCol="0"/>
          <a:lstStyle/>
          <a:p>
            <a:fld id="{5B106E36-FD25-4E2D-B0AA-010F637433A0}" type="datetimeFigureOut">
              <a:rPr lang="ru-RU" smtClean="0"/>
              <a:pPr/>
              <a:t>02.03.2017</a:t>
            </a:fld>
            <a:endParaRPr lang="ru-RU"/>
          </a:p>
        </p:txBody>
      </p:sp>
      <p:sp>
        <p:nvSpPr>
          <p:cNvPr id="12" name="Номер слайда 11"/>
          <p:cNvSpPr>
            <a:spLocks noGrp="1"/>
          </p:cNvSpPr>
          <p:nvPr>
            <p:ph type="sldNum" sz="quarter" idx="16"/>
          </p:nvPr>
        </p:nvSpPr>
        <p:spPr/>
        <p:txBody>
          <a:bodyPr rtlCol="0"/>
          <a:lstStyle/>
          <a:p>
            <a:fld id="{725C68B6-61C2-468F-89AB-4B9F7531AA68}" type="slidenum">
              <a:rPr lang="ru-RU" smtClean="0"/>
              <a:pPr/>
              <a:t>‹#›</a:t>
            </a:fld>
            <a:endParaRPr lang="ru-RU"/>
          </a:p>
        </p:txBody>
      </p:sp>
      <p:sp>
        <p:nvSpPr>
          <p:cNvPr id="14" name="Нижний колонтитул 13"/>
          <p:cNvSpPr>
            <a:spLocks noGrp="1"/>
          </p:cNvSpPr>
          <p:nvPr>
            <p:ph type="ftr" sz="quarter" idx="17"/>
          </p:nvPr>
        </p:nvSpPr>
        <p:spPr/>
        <p:txBody>
          <a:bodyPr rtlCol="0"/>
          <a:lstStyle/>
          <a:p>
            <a:endParaRPr lang="ru-RU"/>
          </a:p>
        </p:txBody>
      </p:sp>
      <p:sp>
        <p:nvSpPr>
          <p:cNvPr id="16" name="Текст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5" name="Текст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02.03.2017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02.03.2017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0" y="6248400"/>
            <a:ext cx="533400" cy="381000"/>
          </a:xfrm>
        </p:spPr>
        <p:txBody>
          <a:bodyPr/>
          <a:lstStyle>
            <a:lvl1pPr>
              <a:defRPr>
                <a:solidFill>
                  <a:schemeClr val="tx2"/>
                </a:solidFill>
              </a:defRPr>
            </a:lvl1p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8077200" cy="869950"/>
          </a:xfrm>
        </p:spPr>
        <p:txBody>
          <a:bodyPr anchor="ctr"/>
          <a:lstStyle>
            <a:lvl1pPr algn="l">
              <a:buNone/>
              <a:defRPr sz="4400" b="0"/>
            </a:lvl1p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02.03.2017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
        <p:nvSpPr>
          <p:cNvPr id="3" name="Текст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9" name="Содержимое 8"/>
          <p:cNvSpPr>
            <a:spLocks noGrp="1"/>
          </p:cNvSpPr>
          <p:nvPr>
            <p:ph sz="quarter" idx="1"/>
          </p:nvPr>
        </p:nvSpPr>
        <p:spPr>
          <a:xfrm>
            <a:off x="2362200" y="1752600"/>
            <a:ext cx="6400800" cy="44196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3">
        <a:schemeClr val="bg2"/>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8" name="Прямоугольник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ru-RU" smtClean="0"/>
              <a:t>Образец заголовка</a:t>
            </a:r>
            <a:endParaRPr kumimoji="0" lang="en-US"/>
          </a:p>
        </p:txBody>
      </p:sp>
      <p:sp>
        <p:nvSpPr>
          <p:cNvPr id="11" name="Прямоугольник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Дата 11"/>
          <p:cNvSpPr>
            <a:spLocks noGrp="1"/>
          </p:cNvSpPr>
          <p:nvPr>
            <p:ph type="dt" sz="half" idx="10"/>
          </p:nvPr>
        </p:nvSpPr>
        <p:spPr>
          <a:xfrm>
            <a:off x="6248400" y="6248400"/>
            <a:ext cx="2667000" cy="365125"/>
          </a:xfrm>
        </p:spPr>
        <p:txBody>
          <a:bodyPr rtlCol="0"/>
          <a:lstStyle/>
          <a:p>
            <a:fld id="{5B106E36-FD25-4E2D-B0AA-010F637433A0}" type="datetimeFigureOut">
              <a:rPr lang="ru-RU" smtClean="0"/>
              <a:pPr/>
              <a:t>02.03.2017</a:t>
            </a:fld>
            <a:endParaRPr lang="ru-RU"/>
          </a:p>
        </p:txBody>
      </p:sp>
      <p:sp>
        <p:nvSpPr>
          <p:cNvPr id="13" name="Номер слайда 12"/>
          <p:cNvSpPr>
            <a:spLocks noGrp="1"/>
          </p:cNvSpPr>
          <p:nvPr>
            <p:ph type="sldNum" sz="quarter" idx="11"/>
          </p:nvPr>
        </p:nvSpPr>
        <p:spPr>
          <a:xfrm>
            <a:off x="0" y="4667249"/>
            <a:ext cx="1447800" cy="663578"/>
          </a:xfrm>
        </p:spPr>
        <p:txBody>
          <a:bodyPr rtlCol="0"/>
          <a:lstStyle>
            <a:lvl1pPr>
              <a:defRPr sz="2800"/>
            </a:lvl1pPr>
          </a:lstStyle>
          <a:p>
            <a:fld id="{725C68B6-61C2-468F-89AB-4B9F7531AA68}" type="slidenum">
              <a:rPr lang="ru-RU" smtClean="0"/>
              <a:pPr/>
              <a:t>‹#›</a:t>
            </a:fld>
            <a:endParaRPr lang="ru-RU"/>
          </a:p>
        </p:txBody>
      </p:sp>
      <p:sp>
        <p:nvSpPr>
          <p:cNvPr id="14" name="Нижний колонтитул 13"/>
          <p:cNvSpPr>
            <a:spLocks noGrp="1"/>
          </p:cNvSpPr>
          <p:nvPr>
            <p:ph type="ftr" sz="quarter" idx="12"/>
          </p:nvPr>
        </p:nvSpPr>
        <p:spPr>
          <a:xfrm>
            <a:off x="1600200" y="6248206"/>
            <a:ext cx="4572000" cy="365125"/>
          </a:xfrm>
        </p:spPr>
        <p:txBody>
          <a:bodyPr rtlCol="0"/>
          <a:lstStyle/>
          <a:p>
            <a:endParaRPr lang="ru-RU"/>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ru-RU" smtClean="0"/>
              <a:t>Вставка рисунка</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28600"/>
            <a:ext cx="8153400" cy="9906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B106E36-FD25-4E2D-B0AA-010F637433A0}" type="datetimeFigureOut">
              <a:rPr lang="ru-RU" smtClean="0"/>
              <a:pPr/>
              <a:t>02.03.2017</a:t>
            </a:fld>
            <a:endParaRPr lang="ru-RU"/>
          </a:p>
        </p:txBody>
      </p:sp>
      <p:sp>
        <p:nvSpPr>
          <p:cNvPr id="3" name="Нижний колонтитул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ru-RU"/>
          </a:p>
        </p:txBody>
      </p:sp>
      <p:sp>
        <p:nvSpPr>
          <p:cNvPr id="7" name="Прямоугольник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857232"/>
            <a:ext cx="9144000" cy="2308324"/>
          </a:xfrm>
          <a:prstGeom prst="rect">
            <a:avLst/>
          </a:prstGeom>
          <a:noFill/>
        </p:spPr>
        <p:txBody>
          <a:bodyPr wrap="square" rtlCol="0">
            <a:spAutoFit/>
          </a:bodyPr>
          <a:lstStyle/>
          <a:p>
            <a:pPr algn="ctr"/>
            <a:r>
              <a:rPr lang="en-US" sz="7200" b="1" dirty="0" smtClean="0">
                <a:solidFill>
                  <a:srgbClr val="FF0000"/>
                </a:solidFill>
                <a:latin typeface="Times New Roman" pitchFamily="18" charset="0"/>
                <a:cs typeface="Times New Roman" pitchFamily="18" charset="0"/>
              </a:rPr>
              <a:t>Inventions  </a:t>
            </a:r>
            <a:r>
              <a:rPr lang="ru-RU" sz="7200" b="1" dirty="0" smtClean="0">
                <a:solidFill>
                  <a:srgbClr val="FF0000"/>
                </a:solidFill>
                <a:latin typeface="Times New Roman" pitchFamily="18" charset="0"/>
                <a:cs typeface="Times New Roman" pitchFamily="18" charset="0"/>
              </a:rPr>
              <a:t>                          </a:t>
            </a:r>
            <a:r>
              <a:rPr lang="en-US" sz="7200" b="1" dirty="0" smtClean="0">
                <a:solidFill>
                  <a:srgbClr val="FF0000"/>
                </a:solidFill>
                <a:latin typeface="Times New Roman" pitchFamily="18" charset="0"/>
                <a:cs typeface="Times New Roman" pitchFamily="18" charset="0"/>
              </a:rPr>
              <a:t>that  </a:t>
            </a:r>
            <a:r>
              <a:rPr lang="en-US" sz="7200" b="1" dirty="0" smtClean="0">
                <a:solidFill>
                  <a:srgbClr val="FF0000"/>
                </a:solidFill>
                <a:latin typeface="Times New Roman" pitchFamily="18" charset="0"/>
                <a:cs typeface="Times New Roman" pitchFamily="18" charset="0"/>
              </a:rPr>
              <a:t>shook the world!</a:t>
            </a:r>
            <a:endParaRPr lang="ru-RU" sz="7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0"/>
            <a:ext cx="7772400" cy="1052735"/>
          </a:xfrm>
        </p:spPr>
        <p:txBody>
          <a:bodyPr>
            <a:noAutofit/>
          </a:bodyPr>
          <a:lstStyle/>
          <a:p>
            <a:pPr algn="ctr"/>
            <a:r>
              <a:rPr lang="en-US" sz="6600" b="1" dirty="0" smtClean="0"/>
              <a:t>Car</a:t>
            </a:r>
            <a:endParaRPr lang="ru-RU" sz="6600" b="1" dirty="0"/>
          </a:p>
        </p:txBody>
      </p:sp>
      <p:sp>
        <p:nvSpPr>
          <p:cNvPr id="3" name="Подзаголовок 2"/>
          <p:cNvSpPr>
            <a:spLocks noGrp="1"/>
          </p:cNvSpPr>
          <p:nvPr>
            <p:ph type="subTitle" idx="1"/>
          </p:nvPr>
        </p:nvSpPr>
        <p:spPr>
          <a:xfrm>
            <a:off x="4716016" y="500042"/>
            <a:ext cx="4427984" cy="5184576"/>
          </a:xfrm>
        </p:spPr>
        <p:txBody>
          <a:bodyPr>
            <a:normAutofit/>
          </a:bodyPr>
          <a:lstStyle/>
          <a:p>
            <a:r>
              <a:rPr lang="en-US" sz="4400" dirty="0" smtClean="0">
                <a:solidFill>
                  <a:schemeClr val="tx1"/>
                </a:solidFill>
              </a:rPr>
              <a:t>It was founded by Karl Benz in 1885 year</a:t>
            </a:r>
            <a:r>
              <a:rPr lang="ru-RU" sz="4400" dirty="0" smtClean="0">
                <a:solidFill>
                  <a:schemeClr val="tx1"/>
                </a:solidFill>
              </a:rPr>
              <a:t> </a:t>
            </a:r>
            <a:r>
              <a:rPr lang="en-US" sz="4400" dirty="0" smtClean="0">
                <a:solidFill>
                  <a:schemeClr val="tx1"/>
                </a:solidFill>
              </a:rPr>
              <a:t>in Italy.</a:t>
            </a:r>
          </a:p>
          <a:p>
            <a:r>
              <a:rPr lang="en-US" sz="4400" dirty="0" smtClean="0">
                <a:solidFill>
                  <a:schemeClr val="tx1"/>
                </a:solidFill>
              </a:rPr>
              <a:t>Vehicles are needed to move faster, to make it easier somewhere.</a:t>
            </a:r>
            <a:endParaRPr lang="ru-RU" sz="4400" dirty="0">
              <a:solidFill>
                <a:schemeClr val="tx1"/>
              </a:solidFill>
            </a:endParaRPr>
          </a:p>
        </p:txBody>
      </p:sp>
      <p:pic>
        <p:nvPicPr>
          <p:cNvPr id="11266" name="Picture 2" descr="Картинки по запросу авто из сверхъестественного"/>
          <p:cNvPicPr>
            <a:picLocks noChangeAspect="1" noChangeArrowheads="1"/>
          </p:cNvPicPr>
          <p:nvPr/>
        </p:nvPicPr>
        <p:blipFill>
          <a:blip r:embed="rId2" cstate="print"/>
          <a:srcRect/>
          <a:stretch>
            <a:fillRect/>
          </a:stretch>
        </p:blipFill>
        <p:spPr bwMode="auto">
          <a:xfrm>
            <a:off x="214282" y="928670"/>
            <a:ext cx="4214842" cy="2237209"/>
          </a:xfrm>
          <a:prstGeom prst="rect">
            <a:avLst/>
          </a:prstGeom>
          <a:noFill/>
        </p:spPr>
      </p:pic>
      <p:pic>
        <p:nvPicPr>
          <p:cNvPr id="11268" name="Picture 4" descr="Картинки по запросу авто"/>
          <p:cNvPicPr>
            <a:picLocks noChangeAspect="1" noChangeArrowheads="1"/>
          </p:cNvPicPr>
          <p:nvPr/>
        </p:nvPicPr>
        <p:blipFill>
          <a:blip r:embed="rId3" cstate="print"/>
          <a:srcRect/>
          <a:stretch>
            <a:fillRect/>
          </a:stretch>
        </p:blipFill>
        <p:spPr bwMode="auto">
          <a:xfrm>
            <a:off x="214282" y="3286124"/>
            <a:ext cx="4261753" cy="228599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В</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all pen</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Объект 2"/>
          <p:cNvSpPr>
            <a:spLocks noGrp="1"/>
          </p:cNvSpPr>
          <p:nvPr>
            <p:ph sz="quarter" idx="1"/>
          </p:nvPr>
        </p:nvSpPr>
        <p:spPr>
          <a:xfrm>
            <a:off x="4572000" y="1772816"/>
            <a:ext cx="4402832" cy="2448272"/>
          </a:xfrm>
        </p:spPr>
        <p:txBody>
          <a:bodyPr>
            <a:normAutofit/>
          </a:bodyPr>
          <a:lstStyle/>
          <a:p>
            <a:pPr marL="0" indent="354013" algn="just">
              <a:buNone/>
            </a:pPr>
            <a:r>
              <a:rPr lang="en-US" sz="2400" dirty="0" smtClean="0">
                <a:latin typeface="Times New Roman" pitchFamily="18" charset="0"/>
                <a:cs typeface="Times New Roman" pitchFamily="18" charset="0"/>
              </a:rPr>
              <a:t>The ball pen was invented by John Laud in 1888 in the USA</a:t>
            </a:r>
            <a:endParaRPr lang="ru-RU" sz="2400" dirty="0" smtClean="0">
              <a:latin typeface="Times New Roman" pitchFamily="18" charset="0"/>
              <a:cs typeface="Times New Roman" pitchFamily="18" charset="0"/>
            </a:endParaRPr>
          </a:p>
          <a:p>
            <a:pPr marL="0" indent="354013" algn="just">
              <a:buNone/>
            </a:pPr>
            <a:endParaRPr lang="ru-RU" sz="2400" dirty="0" smtClean="0">
              <a:latin typeface="Times New Roman" pitchFamily="18" charset="0"/>
              <a:cs typeface="Times New Roman" pitchFamily="18" charset="0"/>
            </a:endParaRPr>
          </a:p>
          <a:p>
            <a:pPr marL="0" indent="354013" algn="just">
              <a:buNone/>
            </a:pPr>
            <a:r>
              <a:rPr lang="en-US" sz="2400" dirty="0" smtClean="0">
                <a:latin typeface="Times New Roman" pitchFamily="18" charset="0"/>
                <a:cs typeface="Times New Roman" pitchFamily="18" charset="0"/>
              </a:rPr>
              <a:t>The ball pen is needed to write any information</a:t>
            </a:r>
            <a:endParaRPr lang="ru-RU" sz="2400" dirty="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9510" y="1772816"/>
            <a:ext cx="4232965" cy="2697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p:cNvPicPr>
            <a:picLocks noChangeAspect="1"/>
          </p:cNvPicPr>
          <p:nvPr/>
        </p:nvPicPr>
        <p:blipFill>
          <a:blip r:embed="rId3">
            <a:extLst>
              <a:ext uri="{BEBA8EAE-BF5A-486C-A8C5-ECC9F3942E4B}">
                <a14:imgProps xmlns="" xmlns:a14="http://schemas.microsoft.com/office/drawing/2010/main">
                  <a14:imgLayer r:embed="">
                    <a14:imgEffect>
                      <a14:backgroundRemoval t="667" b="98500" l="1000" r="100000"/>
                    </a14:imgEffect>
                  </a14:imgLayer>
                </a14:imgProps>
              </a:ext>
              <a:ext uri="{28A0092B-C50C-407E-A947-70E740481C1C}">
                <a14:useLocalDpi xmlns="" xmlns:a14="http://schemas.microsoft.com/office/drawing/2010/main" val="0"/>
              </a:ext>
            </a:extLst>
          </a:blip>
          <a:stretch>
            <a:fillRect/>
          </a:stretch>
        </p:blipFill>
        <p:spPr>
          <a:xfrm>
            <a:off x="6012160" y="3933056"/>
            <a:ext cx="2616882" cy="2616882"/>
          </a:xfrm>
          <a:prstGeom prst="rect">
            <a:avLst/>
          </a:prstGeom>
        </p:spPr>
      </p:pic>
    </p:spTree>
    <p:extLst>
      <p:ext uri="{BB962C8B-B14F-4D97-AF65-F5344CB8AC3E}">
        <p14:creationId xmlns="" xmlns:p14="http://schemas.microsoft.com/office/powerpoint/2010/main" val="92647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6000" b="1" i="1" dirty="0" smtClean="0">
                <a:solidFill>
                  <a:srgbClr val="00B050"/>
                </a:solidFill>
              </a:rPr>
              <a:t>Telephone</a:t>
            </a:r>
            <a:endParaRPr lang="ru-RU" sz="6000" b="1" i="1" dirty="0">
              <a:solidFill>
                <a:srgbClr val="00B050"/>
              </a:solidFill>
            </a:endParaRPr>
          </a:p>
        </p:txBody>
      </p:sp>
      <p:sp>
        <p:nvSpPr>
          <p:cNvPr id="4" name="Текст 3"/>
          <p:cNvSpPr>
            <a:spLocks noGrp="1"/>
          </p:cNvSpPr>
          <p:nvPr>
            <p:ph type="body" idx="2"/>
          </p:nvPr>
        </p:nvSpPr>
        <p:spPr>
          <a:xfrm>
            <a:off x="214282" y="1752600"/>
            <a:ext cx="3214710" cy="4343400"/>
          </a:xfrm>
        </p:spPr>
        <p:txBody>
          <a:bodyPr>
            <a:normAutofit fontScale="92500"/>
          </a:bodyPr>
          <a:lstStyle/>
          <a:p>
            <a:pPr algn="ctr"/>
            <a:r>
              <a:rPr lang="en-US" sz="2600" dirty="0" smtClean="0">
                <a:latin typeface="Times New Roman" pitchFamily="18" charset="0"/>
                <a:cs typeface="Times New Roman" pitchFamily="18" charset="0"/>
              </a:rPr>
              <a:t>Telephone was invented by Alexander Graham Bell in </a:t>
            </a:r>
            <a:r>
              <a:rPr lang="en-US" sz="2600" dirty="0" smtClean="0">
                <a:latin typeface="Times New Roman" pitchFamily="18" charset="0"/>
                <a:cs typeface="Times New Roman" pitchFamily="18" charset="0"/>
              </a:rPr>
              <a:t>1876</a:t>
            </a:r>
            <a:r>
              <a:rPr lang="ru-RU" sz="2600"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in America.</a:t>
            </a:r>
          </a:p>
          <a:p>
            <a:pPr algn="ctr"/>
            <a:r>
              <a:rPr lang="en-US" sz="2600" dirty="0" smtClean="0">
                <a:latin typeface="Times New Roman" pitchFamily="18" charset="0"/>
                <a:cs typeface="Times New Roman" pitchFamily="18" charset="0"/>
              </a:rPr>
              <a:t>It can be used to get in touch with friends, police or ambulance. It saves time when you have a receiver at  hand</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8" name="Содержимое 7" descr="i.jpg"/>
          <p:cNvPicPr>
            <a:picLocks noGrp="1" noChangeAspect="1"/>
          </p:cNvPicPr>
          <p:nvPr>
            <p:ph sz="quarter" idx="1"/>
          </p:nvPr>
        </p:nvPicPr>
        <p:blipFill>
          <a:blip r:embed="rId2" cstate="print"/>
          <a:stretch>
            <a:fillRect/>
          </a:stretch>
        </p:blipFill>
        <p:spPr>
          <a:xfrm>
            <a:off x="3643306" y="1928802"/>
            <a:ext cx="5171747" cy="3834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8" name="AutoShape 4" descr="https://im1-tub-ru.yandex.net/i?id=0a24c59f9e02860461cb132dc0ba767b&amp;n=33&amp;h=215&amp;w=29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im1-tub-ru.yandex.net/i?id=0a24c59f9e02860461cb132dc0ba767b&amp;n=33&amp;h=215&amp;w=29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6600" b="1" dirty="0" smtClean="0">
                <a:solidFill>
                  <a:srgbClr val="7030A0"/>
                </a:solidFill>
              </a:rPr>
              <a:t>Robot</a:t>
            </a:r>
            <a:endParaRPr lang="ru-RU" sz="6600" b="1" dirty="0">
              <a:solidFill>
                <a:srgbClr val="7030A0"/>
              </a:solidFill>
            </a:endParaRPr>
          </a:p>
        </p:txBody>
      </p:sp>
      <p:sp>
        <p:nvSpPr>
          <p:cNvPr id="3" name="Содержимое 2"/>
          <p:cNvSpPr>
            <a:spLocks noGrp="1"/>
          </p:cNvSpPr>
          <p:nvPr>
            <p:ph sz="quarter" idx="1"/>
          </p:nvPr>
        </p:nvSpPr>
        <p:spPr>
          <a:xfrm>
            <a:off x="3286116" y="1571612"/>
            <a:ext cx="5472608" cy="1728192"/>
          </a:xfrm>
        </p:spPr>
        <p:txBody>
          <a:bodyPr>
            <a:normAutofit/>
          </a:bodyPr>
          <a:lstStyle/>
          <a:p>
            <a:pPr algn="ctr">
              <a:buNone/>
            </a:pPr>
            <a:r>
              <a:rPr lang="en-US" sz="3200" b="1" dirty="0" smtClean="0">
                <a:solidFill>
                  <a:srgbClr val="0070C0"/>
                </a:solidFill>
              </a:rPr>
              <a:t>The first robot was invented by W</a:t>
            </a:r>
            <a:r>
              <a:rPr lang="ru-RU" sz="3200" b="1" dirty="0" smtClean="0">
                <a:solidFill>
                  <a:srgbClr val="0070C0"/>
                </a:solidFill>
              </a:rPr>
              <a:t>.</a:t>
            </a:r>
            <a:r>
              <a:rPr lang="en-US" sz="3200" b="1" dirty="0" smtClean="0">
                <a:solidFill>
                  <a:srgbClr val="0070C0"/>
                </a:solidFill>
              </a:rPr>
              <a:t> D. Thomas in the </a:t>
            </a:r>
            <a:r>
              <a:rPr lang="en-US" sz="3200" b="1" dirty="0" smtClean="0">
                <a:solidFill>
                  <a:srgbClr val="0070C0"/>
                </a:solidFill>
              </a:rPr>
              <a:t>USA</a:t>
            </a:r>
            <a:r>
              <a:rPr lang="ru-RU" sz="3200" b="1" dirty="0" smtClean="0">
                <a:solidFill>
                  <a:srgbClr val="0070C0"/>
                </a:solidFill>
              </a:rPr>
              <a:t>                </a:t>
            </a:r>
            <a:r>
              <a:rPr lang="en-US" sz="3200" b="1" dirty="0" smtClean="0">
                <a:solidFill>
                  <a:srgbClr val="0070C0"/>
                </a:solidFill>
              </a:rPr>
              <a:t> </a:t>
            </a:r>
            <a:r>
              <a:rPr lang="en-US" sz="3200" b="1" dirty="0" smtClean="0">
                <a:solidFill>
                  <a:srgbClr val="0070C0"/>
                </a:solidFill>
              </a:rPr>
              <a:t>in 1925.</a:t>
            </a:r>
          </a:p>
        </p:txBody>
      </p:sp>
      <p:sp>
        <p:nvSpPr>
          <p:cNvPr id="4" name="Содержимое 2"/>
          <p:cNvSpPr txBox="1">
            <a:spLocks/>
          </p:cNvSpPr>
          <p:nvPr/>
        </p:nvSpPr>
        <p:spPr>
          <a:xfrm>
            <a:off x="285720" y="5643578"/>
            <a:ext cx="5857916" cy="945272"/>
          </a:xfrm>
          <a:prstGeom prst="rect">
            <a:avLst/>
          </a:prstGeom>
        </p:spPr>
        <p:txBody>
          <a:bodyPr vert="horz" lIns="91440" tIns="45720" rIns="91440" bIns="45720" rtlCol="0">
            <a:no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0070C0"/>
                </a:solidFill>
                <a:effectLst/>
                <a:uLnTx/>
                <a:uFillTx/>
                <a:latin typeface="+mn-lt"/>
                <a:ea typeface="+mn-ea"/>
                <a:cs typeface="+mn-cs"/>
              </a:rPr>
              <a:t>The first in the world robot was</a:t>
            </a:r>
            <a:r>
              <a:rPr kumimoji="0" lang="en-US" sz="2800" b="1" i="0" u="none" strike="noStrike" kern="1200" cap="none" spc="0" normalizeH="0" noProof="0" dirty="0" smtClean="0">
                <a:ln>
                  <a:noFill/>
                </a:ln>
                <a:solidFill>
                  <a:srgbClr val="0070C0"/>
                </a:solidFill>
                <a:effectLst/>
                <a:uLnTx/>
                <a:uFillTx/>
                <a:latin typeface="+mn-lt"/>
                <a:ea typeface="+mn-ea"/>
                <a:cs typeface="+mn-cs"/>
              </a:rPr>
              <a:t> a</a:t>
            </a:r>
            <a:r>
              <a:rPr kumimoji="0" lang="en-US" sz="2800" b="1" i="0" u="none" strike="noStrike" kern="1200" cap="none" spc="0" normalizeH="0" baseline="0" noProof="0" dirty="0" smtClean="0">
                <a:ln>
                  <a:noFill/>
                </a:ln>
                <a:solidFill>
                  <a:srgbClr val="0070C0"/>
                </a:solidFill>
                <a:effectLst/>
                <a:uLnTx/>
                <a:uFillTx/>
                <a:latin typeface="+mn-lt"/>
                <a:ea typeface="+mn-ea"/>
                <a:cs typeface="+mn-cs"/>
              </a:rPr>
              <a:t>ble to</a:t>
            </a:r>
            <a:r>
              <a:rPr kumimoji="0" lang="en-US" sz="2800" b="1" i="0" u="none" strike="noStrike" kern="1200" cap="none" spc="0" normalizeH="0" noProof="0" dirty="0" smtClean="0">
                <a:ln>
                  <a:noFill/>
                </a:ln>
                <a:solidFill>
                  <a:srgbClr val="0070C0"/>
                </a:solidFill>
                <a:effectLst/>
                <a:uLnTx/>
                <a:uFillTx/>
                <a:latin typeface="+mn-lt"/>
                <a:ea typeface="+mn-ea"/>
                <a:cs typeface="+mn-cs"/>
              </a:rPr>
              <a:t> perform simple movement</a:t>
            </a:r>
            <a:r>
              <a:rPr kumimoji="0" lang="en-US" sz="2800" b="1" i="0" u="none" strike="noStrike" kern="1200" cap="none" spc="0" normalizeH="0" baseline="0" noProof="0" dirty="0" smtClean="0">
                <a:ln>
                  <a:noFill/>
                </a:ln>
                <a:solidFill>
                  <a:srgbClr val="0070C0"/>
                </a:solidFill>
                <a:effectLst/>
                <a:uLnTx/>
                <a:uFillTx/>
                <a:latin typeface="+mn-lt"/>
                <a:ea typeface="+mn-ea"/>
                <a:cs typeface="+mn-cs"/>
              </a:rPr>
              <a:t>.</a:t>
            </a:r>
          </a:p>
        </p:txBody>
      </p:sp>
      <p:pic>
        <p:nvPicPr>
          <p:cNvPr id="1026" name="Picture 2" descr="D:\Загрузки\WesleyDThomas.jpg"/>
          <p:cNvPicPr>
            <a:picLocks noChangeAspect="1" noChangeArrowheads="1"/>
          </p:cNvPicPr>
          <p:nvPr/>
        </p:nvPicPr>
        <p:blipFill>
          <a:blip r:embed="rId2" cstate="print"/>
          <a:srcRect/>
          <a:stretch>
            <a:fillRect/>
          </a:stretch>
        </p:blipFill>
        <p:spPr bwMode="auto">
          <a:xfrm>
            <a:off x="428596" y="1643050"/>
            <a:ext cx="2520788" cy="3767886"/>
          </a:xfrm>
          <a:prstGeom prst="rect">
            <a:avLst/>
          </a:prstGeom>
          <a:noFill/>
        </p:spPr>
      </p:pic>
      <p:pic>
        <p:nvPicPr>
          <p:cNvPr id="1027" name="Picture 3" descr="D:\Загрузки\electro-wf39-nypl-p1.jpg"/>
          <p:cNvPicPr>
            <a:picLocks noChangeAspect="1" noChangeArrowheads="1"/>
          </p:cNvPicPr>
          <p:nvPr/>
        </p:nvPicPr>
        <p:blipFill>
          <a:blip r:embed="rId3" cstate="print"/>
          <a:srcRect/>
          <a:stretch>
            <a:fillRect/>
          </a:stretch>
        </p:blipFill>
        <p:spPr bwMode="auto">
          <a:xfrm>
            <a:off x="6215074" y="3306994"/>
            <a:ext cx="2605398" cy="3217049"/>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8596" y="214290"/>
            <a:ext cx="7772400" cy="818924"/>
          </a:xfrm>
        </p:spPr>
        <p:txBody>
          <a:bodyPr>
            <a:normAutofit/>
          </a:bodyPr>
          <a:lstStyle/>
          <a:p>
            <a:r>
              <a:rPr lang="en-US" sz="4000" dirty="0" smtClean="0">
                <a:latin typeface="Times New Roman" panose="02020603050405020304" pitchFamily="18" charset="0"/>
                <a:cs typeface="Times New Roman" panose="02020603050405020304" pitchFamily="18" charset="0"/>
              </a:rPr>
              <a:t>Computer</a:t>
            </a:r>
            <a:endParaRPr lang="ru-RU" sz="40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259632" y="1052736"/>
            <a:ext cx="6400800" cy="1473200"/>
          </a:xfrm>
        </p:spPr>
        <p:txBody>
          <a:bodyPr>
            <a:normAutofit fontScale="92500"/>
          </a:bodyPr>
          <a:lstStyle/>
          <a:p>
            <a:pPr algn="just"/>
            <a:r>
              <a:rPr lang="en-US" dirty="0">
                <a:latin typeface="Times New Roman" panose="02020603050405020304" pitchFamily="18" charset="0"/>
                <a:cs typeface="Times New Roman" panose="02020603050405020304" pitchFamily="18" charset="0"/>
              </a:rPr>
              <a:t>Charles Babbage invented the computer in </a:t>
            </a:r>
            <a:r>
              <a:rPr lang="en-US" dirty="0" smtClean="0">
                <a:latin typeface="Times New Roman" panose="02020603050405020304" pitchFamily="18" charset="0"/>
                <a:cs typeface="Times New Roman" panose="02020603050405020304" pitchFamily="18" charset="0"/>
              </a:rPr>
              <a:t>1946</a:t>
            </a:r>
          </a:p>
          <a:p>
            <a:pPr algn="just"/>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computer used to build graphical models, calculations, etc.</a:t>
            </a:r>
            <a:endParaRPr lang="ru-RU" dirty="0">
              <a:latin typeface="Times New Roman" panose="02020603050405020304" pitchFamily="18" charset="0"/>
              <a:cs typeface="Times New Roman" panose="02020603050405020304" pitchFamily="18" charset="0"/>
            </a:endParaRPr>
          </a:p>
        </p:txBody>
      </p:sp>
      <p:pic>
        <p:nvPicPr>
          <p:cNvPr id="1026" name="Picture 2" descr="http://domcomputer.ru/wp-content/uploads/2012/01/computer.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3728" y="2564904"/>
            <a:ext cx="4572000" cy="32004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58335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800" b="1" dirty="0" smtClean="0">
                <a:latin typeface="Times New Roman" pitchFamily="18" charset="0"/>
                <a:cs typeface="Times New Roman" pitchFamily="18" charset="0"/>
              </a:rPr>
              <a:t>TV set</a:t>
            </a:r>
            <a:endParaRPr lang="ru-RU" sz="4800" b="1" dirty="0">
              <a:latin typeface="Times New Roman" pitchFamily="18" charset="0"/>
              <a:cs typeface="Times New Roman" pitchFamily="18" charset="0"/>
            </a:endParaRPr>
          </a:p>
        </p:txBody>
      </p:sp>
      <p:sp>
        <p:nvSpPr>
          <p:cNvPr id="3" name="Прямоугольник 2"/>
          <p:cNvSpPr/>
          <p:nvPr/>
        </p:nvSpPr>
        <p:spPr>
          <a:xfrm>
            <a:off x="611560" y="1393063"/>
            <a:ext cx="7992888" cy="1846659"/>
          </a:xfrm>
          <a:prstGeom prst="rect">
            <a:avLst/>
          </a:prstGeom>
        </p:spPr>
        <p:txBody>
          <a:bodyPr wrap="square">
            <a:spAutoFit/>
          </a:bodyPr>
          <a:lstStyle/>
          <a:p>
            <a:pPr algn="just"/>
            <a:r>
              <a:rPr lang="en-US" sz="3200" dirty="0">
                <a:latin typeface="Times New Roman" pitchFamily="18" charset="0"/>
                <a:cs typeface="Times New Roman" pitchFamily="18" charset="0"/>
              </a:rPr>
              <a:t>TV </a:t>
            </a:r>
            <a:r>
              <a:rPr lang="en-US" sz="3200" dirty="0" smtClean="0">
                <a:latin typeface="Times New Roman" pitchFamily="18" charset="0"/>
                <a:cs typeface="Times New Roman" pitchFamily="18" charset="0"/>
              </a:rPr>
              <a:t>set was invented by Boris </a:t>
            </a:r>
            <a:r>
              <a:rPr lang="en-US" sz="3200" dirty="0" err="1" smtClean="0">
                <a:latin typeface="Times New Roman" pitchFamily="18" charset="0"/>
                <a:cs typeface="Times New Roman" pitchFamily="18" charset="0"/>
              </a:rPr>
              <a:t>Rozing</a:t>
            </a:r>
            <a:r>
              <a:rPr lang="en-US" sz="3200" dirty="0" smtClean="0">
                <a:latin typeface="Times New Roman" pitchFamily="18" charset="0"/>
                <a:cs typeface="Times New Roman" pitchFamily="18" charset="0"/>
              </a:rPr>
              <a:t> in 1911 in Russia. People use TV set to have fun and to entertain.</a:t>
            </a:r>
          </a:p>
          <a:p>
            <a:r>
              <a:rPr lang="en-US" dirty="0" smtClean="0"/>
              <a:t> </a:t>
            </a:r>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46787" y="2492896"/>
            <a:ext cx="3411822" cy="341182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7" y="3140967"/>
            <a:ext cx="2592287" cy="259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87824" y="3717032"/>
            <a:ext cx="2242939" cy="2947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83791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14282" y="785794"/>
            <a:ext cx="8763000" cy="923330"/>
          </a:xfrm>
          <a:prstGeom prst="rect">
            <a:avLst/>
          </a:prstGeom>
          <a:noFill/>
          <a:ln w="9525">
            <a:noFill/>
            <a:miter lim="800000"/>
            <a:headEnd/>
            <a:tailEnd/>
          </a:ln>
        </p:spPr>
        <p:txBody>
          <a:bodyPr>
            <a:spAutoFit/>
          </a:bodyPr>
          <a:lstStyle/>
          <a:p>
            <a:pPr algn="ctr"/>
            <a:r>
              <a:rPr lang="en-US" sz="5400" b="1" dirty="0">
                <a:solidFill>
                  <a:srgbClr val="FFFF00"/>
                </a:solidFill>
                <a:latin typeface="Times New Roman" pitchFamily="18" charset="0"/>
              </a:rPr>
              <a:t>Artificial satellite</a:t>
            </a:r>
            <a:endParaRPr lang="ru-RU" sz="5400" b="1" dirty="0">
              <a:solidFill>
                <a:srgbClr val="FFFF00"/>
              </a:solidFill>
              <a:latin typeface="Times New Roman" pitchFamily="18" charset="0"/>
            </a:endParaRPr>
          </a:p>
        </p:txBody>
      </p:sp>
      <p:pic>
        <p:nvPicPr>
          <p:cNvPr id="3075" name="Picture 5" descr="j9zpzp9qo7ryf49yviop"/>
          <p:cNvPicPr>
            <a:picLocks noChangeAspect="1" noChangeArrowheads="1"/>
          </p:cNvPicPr>
          <p:nvPr/>
        </p:nvPicPr>
        <p:blipFill>
          <a:blip r:embed="rId2"/>
          <a:srcRect/>
          <a:stretch>
            <a:fillRect/>
          </a:stretch>
        </p:blipFill>
        <p:spPr bwMode="auto">
          <a:xfrm>
            <a:off x="4214810" y="2428868"/>
            <a:ext cx="4724400" cy="3429000"/>
          </a:xfrm>
          <a:prstGeom prst="rect">
            <a:avLst/>
          </a:prstGeom>
          <a:noFill/>
          <a:ln w="9525">
            <a:noFill/>
            <a:miter lim="800000"/>
            <a:headEnd/>
            <a:tailEnd/>
          </a:ln>
        </p:spPr>
      </p:pic>
      <p:sp>
        <p:nvSpPr>
          <p:cNvPr id="3076" name="Text Box 6"/>
          <p:cNvSpPr txBox="1">
            <a:spLocks noChangeArrowheads="1"/>
          </p:cNvSpPr>
          <p:nvPr/>
        </p:nvSpPr>
        <p:spPr bwMode="auto">
          <a:xfrm>
            <a:off x="0" y="2057400"/>
            <a:ext cx="4267200" cy="4524375"/>
          </a:xfrm>
          <a:prstGeom prst="rect">
            <a:avLst/>
          </a:prstGeom>
          <a:noFill/>
          <a:ln w="9525">
            <a:noFill/>
            <a:miter lim="800000"/>
            <a:headEnd/>
            <a:tailEnd/>
          </a:ln>
        </p:spPr>
        <p:txBody>
          <a:bodyPr>
            <a:spAutoFit/>
          </a:bodyPr>
          <a:lstStyle/>
          <a:p>
            <a:r>
              <a:rPr lang="en-US" sz="2400">
                <a:latin typeface="Times New Roman" pitchFamily="18" charset="0"/>
              </a:rPr>
              <a:t>The first artificial satellite was designed by Sergei Korolev in</a:t>
            </a:r>
            <a:r>
              <a:rPr lang="ru-RU" sz="2400">
                <a:latin typeface="Times New Roman" pitchFamily="18" charset="0"/>
              </a:rPr>
              <a:t> 1957 </a:t>
            </a:r>
            <a:r>
              <a:rPr lang="en-US" sz="2400">
                <a:latin typeface="Times New Roman" pitchFamily="18" charset="0"/>
              </a:rPr>
              <a:t>in  Russia.</a:t>
            </a:r>
          </a:p>
          <a:p>
            <a:r>
              <a:rPr lang="en-US" sz="2400">
                <a:latin typeface="Times New Roman" pitchFamily="18" charset="0"/>
              </a:rPr>
              <a:t>Artificial satellite is used to transmit television and telephone signals, information about the weather conditions, observing all that happens on Earth, transmit the data about the state of our planet and the stars report the location of ships and aircraft and </a:t>
            </a:r>
          </a:p>
          <a:p>
            <a:r>
              <a:rPr lang="en-US" sz="2400">
                <a:latin typeface="Times New Roman" pitchFamily="18" charset="0"/>
              </a:rPr>
              <a:t>others.</a:t>
            </a:r>
            <a:endParaRPr lang="ru-RU" sz="2400">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happymama.ru/sites/default/files/teleskor.jpg"/>
          <p:cNvPicPr>
            <a:picLocks noChangeAspect="1" noChangeArrowheads="1"/>
          </p:cNvPicPr>
          <p:nvPr/>
        </p:nvPicPr>
        <p:blipFill>
          <a:blip r:embed="rId2"/>
          <a:srcRect t="820" r="10208"/>
          <a:stretch>
            <a:fillRect/>
          </a:stretch>
        </p:blipFill>
        <p:spPr bwMode="auto">
          <a:xfrm>
            <a:off x="0" y="0"/>
            <a:ext cx="9144000" cy="6858000"/>
          </a:xfrm>
          <a:prstGeom prst="rect">
            <a:avLst/>
          </a:prstGeom>
          <a:noFill/>
        </p:spPr>
      </p:pic>
      <p:sp>
        <p:nvSpPr>
          <p:cNvPr id="6" name="Прямоугольник 5"/>
          <p:cNvSpPr/>
          <p:nvPr/>
        </p:nvSpPr>
        <p:spPr>
          <a:xfrm>
            <a:off x="2857488" y="142852"/>
            <a:ext cx="3357586"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4000" b="1" i="1" dirty="0"/>
              <a:t>T</a:t>
            </a:r>
            <a:r>
              <a:rPr lang="en-US" sz="4000" b="1" i="1" dirty="0" smtClean="0"/>
              <a:t>elescope</a:t>
            </a:r>
            <a:endParaRPr lang="ru-RU" sz="4000" b="1" i="1" dirty="0"/>
          </a:p>
        </p:txBody>
      </p:sp>
      <p:sp>
        <p:nvSpPr>
          <p:cNvPr id="7" name="TextBox 6"/>
          <p:cNvSpPr txBox="1"/>
          <p:nvPr/>
        </p:nvSpPr>
        <p:spPr>
          <a:xfrm>
            <a:off x="928662" y="1357298"/>
            <a:ext cx="2714644" cy="1200329"/>
          </a:xfrm>
          <a:prstGeom prst="rect">
            <a:avLst/>
          </a:prstGeom>
          <a:noFill/>
        </p:spPr>
        <p:txBody>
          <a:bodyPr wrap="square" rtlCol="0">
            <a:spAutoFit/>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endParaRPr lang="ru-RU" dirty="0"/>
          </a:p>
        </p:txBody>
      </p:sp>
      <p:sp>
        <p:nvSpPr>
          <p:cNvPr id="8" name="Прямоугольник 7"/>
          <p:cNvSpPr/>
          <p:nvPr/>
        </p:nvSpPr>
        <p:spPr>
          <a:xfrm>
            <a:off x="214282" y="1357298"/>
            <a:ext cx="8643998"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2400" b="1" i="1" dirty="0" smtClean="0"/>
              <a:t>The first  telescope was invented by </a:t>
            </a:r>
            <a:r>
              <a:rPr lang="en-US" sz="2400" b="1" i="1" dirty="0" err="1" smtClean="0"/>
              <a:t>Calileo</a:t>
            </a:r>
            <a:r>
              <a:rPr lang="en-US" sz="2400" b="1" i="1" dirty="0" smtClean="0"/>
              <a:t> </a:t>
            </a:r>
            <a:r>
              <a:rPr lang="en-US" sz="2400" b="1" i="1" dirty="0" err="1" smtClean="0"/>
              <a:t>Calilei</a:t>
            </a:r>
            <a:r>
              <a:rPr lang="en-US" sz="2400" b="1" i="1" dirty="0" smtClean="0"/>
              <a:t>  in 1610 in Italia. </a:t>
            </a:r>
            <a:br>
              <a:rPr lang="en-US" sz="2400" b="1" i="1" dirty="0" smtClean="0"/>
            </a:br>
            <a:r>
              <a:rPr lang="en-US" sz="2400" b="1" i="1" dirty="0" smtClean="0"/>
              <a:t>The telescope helps to watch remote subjects.</a:t>
            </a:r>
            <a:endParaRPr lang="ru-RU" sz="2400" b="1" i="1" dirty="0" smtClean="0"/>
          </a:p>
        </p:txBody>
      </p:sp>
      <p:pic>
        <p:nvPicPr>
          <p:cNvPr id="11272" name="Picture 8" descr="http://images.hayneedle.com/mgen/master:ZHUG022.jpg"/>
          <p:cNvPicPr>
            <a:picLocks noChangeAspect="1" noChangeArrowheads="1"/>
          </p:cNvPicPr>
          <p:nvPr/>
        </p:nvPicPr>
        <p:blipFill>
          <a:blip r:embed="rId3" cstate="print"/>
          <a:srcRect/>
          <a:stretch>
            <a:fillRect/>
          </a:stretch>
        </p:blipFill>
        <p:spPr bwMode="auto">
          <a:xfrm>
            <a:off x="571472" y="2857496"/>
            <a:ext cx="3714776" cy="37147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28600" y="228600"/>
            <a:ext cx="8915400" cy="366713"/>
          </a:xfrm>
          <a:prstGeom prst="rect">
            <a:avLst/>
          </a:prstGeom>
          <a:noFill/>
          <a:ln w="9525">
            <a:noFill/>
            <a:miter lim="800000"/>
            <a:headEnd/>
            <a:tailEnd/>
          </a:ln>
        </p:spPr>
        <p:txBody>
          <a:bodyPr>
            <a:spAutoFit/>
          </a:bodyPr>
          <a:lstStyle/>
          <a:p>
            <a:pPr>
              <a:spcBef>
                <a:spcPct val="50000"/>
              </a:spcBef>
            </a:pPr>
            <a:endParaRPr lang="ru-RU"/>
          </a:p>
        </p:txBody>
      </p:sp>
      <p:sp>
        <p:nvSpPr>
          <p:cNvPr id="3075" name="Text Box 5"/>
          <p:cNvSpPr txBox="1">
            <a:spLocks noChangeArrowheads="1"/>
          </p:cNvSpPr>
          <p:nvPr/>
        </p:nvSpPr>
        <p:spPr bwMode="auto">
          <a:xfrm>
            <a:off x="457200" y="4724400"/>
            <a:ext cx="8229600" cy="1570038"/>
          </a:xfrm>
          <a:prstGeom prst="rect">
            <a:avLst/>
          </a:prstGeom>
          <a:noFill/>
          <a:ln w="9525">
            <a:noFill/>
            <a:miter lim="800000"/>
            <a:headEnd/>
            <a:tailEnd/>
          </a:ln>
        </p:spPr>
        <p:txBody>
          <a:bodyPr>
            <a:spAutoFit/>
          </a:bodyPr>
          <a:lstStyle/>
          <a:p>
            <a:pPr algn="just">
              <a:spcBef>
                <a:spcPct val="50000"/>
              </a:spcBef>
            </a:pPr>
            <a:r>
              <a:rPr lang="en-US" sz="2400" b="1">
                <a:latin typeface="Microsoft Sans Serif" pitchFamily="34" charset="0"/>
              </a:rPr>
              <a:t>Record player was invented by Valdemar Poulsen in Denmark  on the 1</a:t>
            </a:r>
            <a:r>
              <a:rPr lang="en-US" sz="2400" b="1" baseline="30000">
                <a:latin typeface="Microsoft Sans Serif" pitchFamily="34" charset="0"/>
              </a:rPr>
              <a:t>st</a:t>
            </a:r>
            <a:r>
              <a:rPr lang="en-US" sz="2400" b="1">
                <a:latin typeface="Microsoft Sans Serif" pitchFamily="34" charset="0"/>
              </a:rPr>
              <a:t> of December in 1898. This device is designed for both recording and play back previously recorded on magnetic media signals.</a:t>
            </a:r>
            <a:endParaRPr lang="ru-RU" sz="2400" b="1">
              <a:latin typeface="Microsoft Sans Serif" pitchFamily="34" charset="0"/>
            </a:endParaRPr>
          </a:p>
        </p:txBody>
      </p:sp>
      <p:sp>
        <p:nvSpPr>
          <p:cNvPr id="3076" name="Text Box 6"/>
          <p:cNvSpPr txBox="1">
            <a:spLocks noChangeArrowheads="1"/>
          </p:cNvSpPr>
          <p:nvPr/>
        </p:nvSpPr>
        <p:spPr bwMode="auto">
          <a:xfrm>
            <a:off x="609600" y="381000"/>
            <a:ext cx="3200400" cy="396875"/>
          </a:xfrm>
          <a:prstGeom prst="rect">
            <a:avLst/>
          </a:prstGeom>
          <a:noFill/>
          <a:ln w="9525">
            <a:noFill/>
            <a:miter lim="800000"/>
            <a:headEnd/>
            <a:tailEnd/>
          </a:ln>
        </p:spPr>
        <p:txBody>
          <a:bodyPr>
            <a:spAutoFit/>
          </a:bodyPr>
          <a:lstStyle/>
          <a:p>
            <a:pPr algn="ctr">
              <a:spcBef>
                <a:spcPct val="50000"/>
              </a:spcBef>
            </a:pPr>
            <a:r>
              <a:rPr lang="en-US" sz="2000" b="1" i="1" u="sng">
                <a:latin typeface="Microsoft Sans Serif" pitchFamily="34" charset="0"/>
              </a:rPr>
              <a:t>RECORD PLAYER</a:t>
            </a:r>
            <a:endParaRPr lang="ru-RU" sz="2000" b="1" i="1" u="sng">
              <a:latin typeface="Microsoft Sans Serif" pitchFamily="34" charset="0"/>
            </a:endParaRPr>
          </a:p>
        </p:txBody>
      </p:sp>
      <p:pic>
        <p:nvPicPr>
          <p:cNvPr id="3077" name="Picture 8" descr="i?id=358f9c4414dcf35fb3e6b6ed38b89835&amp;n=33&amp;h=215&amp;w=343"/>
          <p:cNvPicPr>
            <a:picLocks noChangeAspect="1" noChangeArrowheads="1"/>
          </p:cNvPicPr>
          <p:nvPr/>
        </p:nvPicPr>
        <p:blipFill>
          <a:blip r:embed="rId3"/>
          <a:srcRect/>
          <a:stretch>
            <a:fillRect/>
          </a:stretch>
        </p:blipFill>
        <p:spPr bwMode="auto">
          <a:xfrm>
            <a:off x="304800" y="1371600"/>
            <a:ext cx="3886200" cy="2673350"/>
          </a:xfrm>
          <a:prstGeom prst="rect">
            <a:avLst/>
          </a:prstGeom>
          <a:noFill/>
          <a:ln w="9525">
            <a:noFill/>
            <a:miter lim="800000"/>
            <a:headEnd/>
            <a:tailEnd/>
          </a:ln>
        </p:spPr>
      </p:pic>
      <p:pic>
        <p:nvPicPr>
          <p:cNvPr id="3078" name="Picture 10" descr="i?id=8758d0b4ab32a2510934e4b911c51392&amp;n=33&amp;h=215&amp;w=327"/>
          <p:cNvPicPr>
            <a:picLocks noChangeAspect="1" noChangeArrowheads="1"/>
          </p:cNvPicPr>
          <p:nvPr/>
        </p:nvPicPr>
        <p:blipFill>
          <a:blip r:embed="rId4"/>
          <a:srcRect/>
          <a:stretch>
            <a:fillRect/>
          </a:stretch>
        </p:blipFill>
        <p:spPr bwMode="auto">
          <a:xfrm>
            <a:off x="4800600" y="1371600"/>
            <a:ext cx="3886200" cy="2667000"/>
          </a:xfrm>
          <a:prstGeom prst="rect">
            <a:avLst/>
          </a:prstGeom>
          <a:noFill/>
          <a:ln w="9525">
            <a:noFill/>
            <a:miter lim="800000"/>
            <a:headEnd/>
            <a:tailEnd/>
          </a:ln>
        </p:spPr>
      </p:pic>
      <p:sp>
        <p:nvSpPr>
          <p:cNvPr id="3079" name="Text Box 11"/>
          <p:cNvSpPr txBox="1">
            <a:spLocks noChangeArrowheads="1"/>
          </p:cNvSpPr>
          <p:nvPr/>
        </p:nvSpPr>
        <p:spPr bwMode="auto">
          <a:xfrm>
            <a:off x="5181600" y="381000"/>
            <a:ext cx="3200400" cy="396875"/>
          </a:xfrm>
          <a:prstGeom prst="rect">
            <a:avLst/>
          </a:prstGeom>
          <a:noFill/>
          <a:ln w="9525">
            <a:noFill/>
            <a:miter lim="800000"/>
            <a:headEnd/>
            <a:tailEnd/>
          </a:ln>
        </p:spPr>
        <p:txBody>
          <a:bodyPr>
            <a:spAutoFit/>
          </a:bodyPr>
          <a:lstStyle/>
          <a:p>
            <a:pPr algn="ctr">
              <a:spcBef>
                <a:spcPct val="50000"/>
              </a:spcBef>
            </a:pPr>
            <a:r>
              <a:rPr lang="en-US" sz="2000" b="1" i="1" u="sng">
                <a:latin typeface="Microsoft Sans Serif" pitchFamily="34" charset="0"/>
              </a:rPr>
              <a:t>MUSIC CENTER</a:t>
            </a:r>
            <a:endParaRPr lang="ru-RU" sz="2000" b="1" i="1" u="sng">
              <a:latin typeface="Microsoft Sans Serif"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142852"/>
            <a:ext cx="7886700" cy="928694"/>
          </a:xfrm>
        </p:spPr>
        <p:txBody>
          <a:bodyPr/>
          <a:lstStyle/>
          <a:p>
            <a:pPr algn="ctr"/>
            <a:r>
              <a:rPr lang="en-US" dirty="0"/>
              <a:t>T</a:t>
            </a:r>
            <a:r>
              <a:rPr lang="en-US" dirty="0" smtClean="0"/>
              <a:t>elegraph</a:t>
            </a:r>
            <a:endParaRPr lang="ru-RU" dirty="0"/>
          </a:p>
        </p:txBody>
      </p:sp>
      <p:sp>
        <p:nvSpPr>
          <p:cNvPr id="3" name="Объект 2"/>
          <p:cNvSpPr>
            <a:spLocks noGrp="1"/>
          </p:cNvSpPr>
          <p:nvPr>
            <p:ph sz="quarter" idx="1"/>
          </p:nvPr>
        </p:nvSpPr>
        <p:spPr>
          <a:xfrm>
            <a:off x="628650" y="1643050"/>
            <a:ext cx="7886700" cy="2154251"/>
          </a:xfrm>
        </p:spPr>
        <p:txBody>
          <a:bodyPr>
            <a:normAutofit fontScale="77500" lnSpcReduction="20000"/>
          </a:bodyPr>
          <a:lstStyle/>
          <a:p>
            <a:pPr algn="ctr">
              <a:buNone/>
            </a:pPr>
            <a:r>
              <a:rPr lang="en-US" dirty="0">
                <a:latin typeface="Times New Roman" pitchFamily="18" charset="0"/>
                <a:cs typeface="Times New Roman" pitchFamily="18" charset="0"/>
              </a:rPr>
              <a:t>F</a:t>
            </a:r>
            <a:r>
              <a:rPr lang="en-US" dirty="0" smtClean="0">
                <a:latin typeface="Times New Roman" pitchFamily="18" charset="0"/>
                <a:cs typeface="Times New Roman" pitchFamily="18" charset="0"/>
              </a:rPr>
              <a:t>irst telegraph office was created by scientist Lesage in 1774 in Geneva</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The first electromagnetic telegraph was invented by scientists Schilling in Russia in 1832.</a:t>
            </a:r>
          </a:p>
          <a:p>
            <a:pPr algn="ctr">
              <a:buNone/>
            </a:pPr>
            <a:r>
              <a:rPr lang="en-US" dirty="0" smtClean="0">
                <a:latin typeface="Times New Roman" pitchFamily="18" charset="0"/>
                <a:cs typeface="Times New Roman" pitchFamily="18" charset="0"/>
              </a:rPr>
              <a:t>The telegraph can transmit signals or messages over long distances by means of wires or radio waves. </a:t>
            </a:r>
            <a:r>
              <a:rPr lang="en-US" dirty="0">
                <a:latin typeface="Times New Roman" pitchFamily="18" charset="0"/>
                <a:cs typeface="Times New Roman" pitchFamily="18" charset="0"/>
              </a:rPr>
              <a:t>B</a:t>
            </a:r>
            <a:r>
              <a:rPr lang="en-US" dirty="0" smtClean="0">
                <a:latin typeface="Times New Roman" pitchFamily="18" charset="0"/>
                <a:cs typeface="Times New Roman" pitchFamily="18" charset="0"/>
              </a:rPr>
              <a:t>efore the advent of telephones and the Internet telegraph was the main means of communication.</a:t>
            </a:r>
            <a:endParaRPr lang="ru-RU"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762499" y="3904192"/>
            <a:ext cx="2997200" cy="2589598"/>
          </a:xfrm>
          <a:prstGeom prst="rect">
            <a:avLst/>
          </a:prstGeom>
        </p:spPr>
      </p:pic>
      <p:pic>
        <p:nvPicPr>
          <p:cNvPr id="5" name="Рисунок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384300" y="3904193"/>
            <a:ext cx="2514600" cy="2887599"/>
          </a:xfrm>
          <a:prstGeom prst="rect">
            <a:avLst/>
          </a:prstGeom>
        </p:spPr>
      </p:pic>
    </p:spTree>
    <p:extLst>
      <p:ext uri="{BB962C8B-B14F-4D97-AF65-F5344CB8AC3E}">
        <p14:creationId xmlns="" xmlns:p14="http://schemas.microsoft.com/office/powerpoint/2010/main" val="3762754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85852" y="0"/>
            <a:ext cx="6337464" cy="1470025"/>
          </a:xfrm>
        </p:spPr>
        <p:txBody>
          <a:bodyPr/>
          <a:lstStyle/>
          <a:p>
            <a:pPr algn="ctr"/>
            <a:r>
              <a:rPr lang="en-US" dirty="0" smtClean="0"/>
              <a:t>Helicopter</a:t>
            </a:r>
            <a:endParaRPr lang="ru-RU" dirty="0"/>
          </a:p>
        </p:txBody>
      </p:sp>
      <p:sp>
        <p:nvSpPr>
          <p:cNvPr id="3" name="Подзаголовок 2"/>
          <p:cNvSpPr>
            <a:spLocks noGrp="1"/>
          </p:cNvSpPr>
          <p:nvPr>
            <p:ph type="subTitle" idx="1"/>
          </p:nvPr>
        </p:nvSpPr>
        <p:spPr>
          <a:xfrm>
            <a:off x="285720" y="1500174"/>
            <a:ext cx="8643998" cy="2071702"/>
          </a:xfrm>
        </p:spPr>
        <p:txBody>
          <a:bodyPr>
            <a:normAutofit/>
          </a:bodyPr>
          <a:lstStyle/>
          <a:p>
            <a:pPr algn="ctr"/>
            <a:r>
              <a:rPr lang="en-US" sz="4000" dirty="0" smtClean="0">
                <a:solidFill>
                  <a:schemeClr val="tx1"/>
                </a:solidFill>
              </a:rPr>
              <a:t>   Helicopter was invented  by I. Sykorsky in Russia, in 1939. </a:t>
            </a:r>
            <a:r>
              <a:rPr lang="en-US" sz="4000" dirty="0">
                <a:solidFill>
                  <a:schemeClr val="tx1"/>
                </a:solidFill>
              </a:rPr>
              <a:t>I</a:t>
            </a:r>
            <a:r>
              <a:rPr lang="en-US" sz="4000" dirty="0" smtClean="0">
                <a:solidFill>
                  <a:schemeClr val="tx1"/>
                </a:solidFill>
              </a:rPr>
              <a:t>t allows you to save time on the roads, fly long distances.</a:t>
            </a:r>
            <a:endParaRPr lang="ru-RU" sz="4000" dirty="0">
              <a:solidFill>
                <a:schemeClr val="tx1"/>
              </a:solidFill>
            </a:endParaRPr>
          </a:p>
        </p:txBody>
      </p:sp>
      <p:pic>
        <p:nvPicPr>
          <p:cNvPr id="11268" name="Picture 4" descr="https://www.1zoom.ru/big2/539/285211-Sepik.jpg"/>
          <p:cNvPicPr>
            <a:picLocks noChangeAspect="1" noChangeArrowheads="1"/>
          </p:cNvPicPr>
          <p:nvPr/>
        </p:nvPicPr>
        <p:blipFill>
          <a:blip r:embed="rId2" cstate="print"/>
          <a:srcRect/>
          <a:stretch>
            <a:fillRect/>
          </a:stretch>
        </p:blipFill>
        <p:spPr bwMode="auto">
          <a:xfrm>
            <a:off x="4429124" y="3786190"/>
            <a:ext cx="4714876" cy="3071810"/>
          </a:xfrm>
          <a:prstGeom prst="rect">
            <a:avLst/>
          </a:prstGeom>
          <a:noFill/>
        </p:spPr>
      </p:pic>
      <p:pic>
        <p:nvPicPr>
          <p:cNvPr id="11270" name="Picture 6" descr="http://www.vsluh.ru/uploads/base_image/image/39812/huge_36d84aea-09d4-43c1-bd81-5f96dafff0ef.jpg"/>
          <p:cNvPicPr>
            <a:picLocks noChangeAspect="1" noChangeArrowheads="1"/>
          </p:cNvPicPr>
          <p:nvPr/>
        </p:nvPicPr>
        <p:blipFill>
          <a:blip r:embed="rId3"/>
          <a:srcRect/>
          <a:stretch>
            <a:fillRect/>
          </a:stretch>
        </p:blipFill>
        <p:spPr bwMode="auto">
          <a:xfrm>
            <a:off x="0" y="3786190"/>
            <a:ext cx="4500562" cy="307181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285728"/>
            <a:ext cx="7772400" cy="620687"/>
          </a:xfrm>
        </p:spPr>
        <p:txBody>
          <a:bodyPr>
            <a:normAutofit fontScale="90000"/>
          </a:bodyPr>
          <a:lstStyle/>
          <a:p>
            <a:r>
              <a:rPr lang="en-US" dirty="0" smtClean="0"/>
              <a:t>INSTANT coffee</a:t>
            </a:r>
            <a:endParaRPr lang="ru-RU" dirty="0"/>
          </a:p>
        </p:txBody>
      </p:sp>
      <p:sp>
        <p:nvSpPr>
          <p:cNvPr id="3" name="Подзаголовок 2"/>
          <p:cNvSpPr>
            <a:spLocks noGrp="1"/>
          </p:cNvSpPr>
          <p:nvPr>
            <p:ph type="subTitle" idx="1"/>
          </p:nvPr>
        </p:nvSpPr>
        <p:spPr>
          <a:xfrm>
            <a:off x="395536" y="1052736"/>
            <a:ext cx="4752528" cy="5805264"/>
          </a:xfrm>
        </p:spPr>
        <p:txBody>
          <a:bodyPr>
            <a:normAutofit/>
          </a:bodyPr>
          <a:lstStyle/>
          <a:p>
            <a:r>
              <a:rPr lang="en-US" dirty="0" smtClean="0"/>
              <a:t>Instant coffee was invented by David </a:t>
            </a:r>
            <a:r>
              <a:rPr lang="en-US" dirty="0" err="1" smtClean="0"/>
              <a:t>Strang</a:t>
            </a:r>
            <a:r>
              <a:rPr lang="en-US" dirty="0" smtClean="0"/>
              <a:t> in New Zealand in 1890. But there is another point of view, that coffee was invented by a Japanese scientist </a:t>
            </a:r>
            <a:r>
              <a:rPr lang="en-US" dirty="0" err="1" smtClean="0"/>
              <a:t>Satori</a:t>
            </a:r>
            <a:r>
              <a:rPr lang="en-US" dirty="0" smtClean="0"/>
              <a:t> Kato in 1901 .</a:t>
            </a:r>
          </a:p>
          <a:p>
            <a:r>
              <a:rPr lang="en-US" dirty="0" smtClean="0"/>
              <a:t>Coffee is typically used to receive energy, alertness.</a:t>
            </a:r>
          </a:p>
          <a:p>
            <a:r>
              <a:rPr lang="en-US" dirty="0" smtClean="0"/>
              <a:t>Jacobs Monarch is one of the firms making coffee.</a:t>
            </a:r>
          </a:p>
          <a:p>
            <a:r>
              <a:rPr lang="en-US" dirty="0" smtClean="0"/>
              <a:t/>
            </a:r>
            <a:br>
              <a:rPr lang="en-US" dirty="0" smtClean="0"/>
            </a:br>
            <a:endParaRPr lang="ru-RU" dirty="0"/>
          </a:p>
        </p:txBody>
      </p:sp>
      <p:pic>
        <p:nvPicPr>
          <p:cNvPr id="1026" name="Picture 2" descr="C:\Users\Даниил\Desktop\kofe-23.jpg"/>
          <p:cNvPicPr>
            <a:picLocks noChangeAspect="1" noChangeArrowheads="1"/>
          </p:cNvPicPr>
          <p:nvPr/>
        </p:nvPicPr>
        <p:blipFill>
          <a:blip r:embed="rId2" cstate="print"/>
          <a:srcRect/>
          <a:stretch>
            <a:fillRect/>
          </a:stretch>
        </p:blipFill>
        <p:spPr bwMode="auto">
          <a:xfrm>
            <a:off x="5292080" y="811725"/>
            <a:ext cx="3672408" cy="2435062"/>
          </a:xfrm>
          <a:prstGeom prst="rect">
            <a:avLst/>
          </a:prstGeom>
          <a:noFill/>
        </p:spPr>
      </p:pic>
      <p:pic>
        <p:nvPicPr>
          <p:cNvPr id="1027" name="Picture 3" descr="C:\Users\Даниил\Desktop\033ecf97629bcbc46f0935bf26baf92b.jpg"/>
          <p:cNvPicPr>
            <a:picLocks noChangeAspect="1" noChangeArrowheads="1"/>
          </p:cNvPicPr>
          <p:nvPr/>
        </p:nvPicPr>
        <p:blipFill>
          <a:blip r:embed="rId3" cstate="print"/>
          <a:srcRect/>
          <a:stretch>
            <a:fillRect/>
          </a:stretch>
        </p:blipFill>
        <p:spPr bwMode="auto">
          <a:xfrm>
            <a:off x="5364088" y="3294112"/>
            <a:ext cx="3563888" cy="3303240"/>
          </a:xfrm>
          <a:prstGeom prst="rect">
            <a:avLst/>
          </a:prstGeom>
          <a:noFill/>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0"/>
            <a:ext cx="8153400" cy="1219200"/>
          </a:xfrm>
        </p:spPr>
        <p:txBody>
          <a:bodyPr>
            <a:noAutofit/>
          </a:bodyPr>
          <a:lstStyle/>
          <a:p>
            <a:pPr algn="ctr"/>
            <a:r>
              <a:rPr lang="ru-RU" sz="5400" b="1" dirty="0" smtClean="0">
                <a:ln w="900" cmpd="sng">
                  <a:solidFill>
                    <a:schemeClr val="accent1">
                      <a:satMod val="190000"/>
                      <a:alpha val="55000"/>
                    </a:schemeClr>
                  </a:solidFill>
                  <a:prstDash val="solid"/>
                </a:ln>
                <a:solidFill>
                  <a:schemeClr val="tx2">
                    <a:lumMod val="50000"/>
                  </a:schemeClr>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
            </a:r>
            <a:br>
              <a:rPr lang="ru-RU" sz="5400" b="1" dirty="0" smtClean="0">
                <a:ln w="900" cmpd="sng">
                  <a:solidFill>
                    <a:schemeClr val="accent1">
                      <a:satMod val="190000"/>
                      <a:alpha val="55000"/>
                    </a:schemeClr>
                  </a:solidFill>
                  <a:prstDash val="solid"/>
                </a:ln>
                <a:solidFill>
                  <a:schemeClr val="tx2">
                    <a:lumMod val="50000"/>
                  </a:schemeClr>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br>
            <a:r>
              <a:rPr lang="en-US" sz="5400" b="1" dirty="0" smtClean="0">
                <a:ln w="900" cmpd="sng">
                  <a:solidFill>
                    <a:schemeClr val="accent1">
                      <a:satMod val="190000"/>
                      <a:alpha val="55000"/>
                    </a:schemeClr>
                  </a:solidFill>
                  <a:prstDash val="solid"/>
                </a:ln>
                <a:solidFill>
                  <a:schemeClr val="tx2">
                    <a:lumMod val="50000"/>
                  </a:schemeClr>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Washing </a:t>
            </a:r>
            <a:r>
              <a:rPr lang="en-US" sz="5400" b="1" dirty="0" smtClean="0">
                <a:ln w="900" cmpd="sng">
                  <a:solidFill>
                    <a:schemeClr val="accent1">
                      <a:satMod val="190000"/>
                      <a:alpha val="55000"/>
                    </a:schemeClr>
                  </a:solidFill>
                  <a:prstDash val="solid"/>
                </a:ln>
                <a:solidFill>
                  <a:schemeClr val="tx2">
                    <a:lumMod val="50000"/>
                  </a:schemeClr>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machine</a:t>
            </a:r>
            <a:r>
              <a:rPr lang="en-US" sz="5400" dirty="0" smtClean="0"/>
              <a:t/>
            </a:r>
            <a:br>
              <a:rPr lang="en-US" sz="5400" dirty="0" smtClean="0"/>
            </a:br>
            <a:endParaRPr lang="ru-RU" sz="5400" dirty="0"/>
          </a:p>
        </p:txBody>
      </p:sp>
      <p:pic>
        <p:nvPicPr>
          <p:cNvPr id="4" name="Объект 3"/>
          <p:cNvPicPr>
            <a:picLocks noGrp="1" noChangeAspect="1"/>
          </p:cNvPicPr>
          <p:nvPr>
            <p:ph sz="quarter" idx="1"/>
          </p:nvPr>
        </p:nvPicPr>
        <p:blipFill>
          <a:blip r:embed="rId2">
            <a:extLst>
              <a:ext uri="{BEBA8EAE-BF5A-486C-A8C5-ECC9F3942E4B}">
                <a14:imgProps xmlns="" xmlns:a14="http://schemas.microsoft.com/office/drawing/2010/main">
                  <a14:imgLayer r:embed="">
                    <a14:imgEffect>
                      <a14:backgroundRemoval t="0" b="100000" l="0" r="100000">
                        <a14:foregroundMark x1="20000" y1="26429" x2="16286" y2="54714"/>
                        <a14:foregroundMark x1="13857" y1="6286" x2="13571" y2="95000"/>
                        <a14:backgroundMark x1="1571" y1="2857" x2="26857" y2="429"/>
                        <a14:backgroundMark x1="11857" y1="8286" x2="7857" y2="99857"/>
                      </a14:backgroundRemoval>
                    </a14:imgEffect>
                  </a14:imgLayer>
                </a14:imgProps>
              </a:ext>
              <a:ext uri="{28A0092B-C50C-407E-A947-70E740481C1C}">
                <a14:useLocalDpi xmlns="" xmlns:a14="http://schemas.microsoft.com/office/drawing/2010/main" val="0"/>
              </a:ext>
            </a:extLst>
          </a:blip>
          <a:stretch>
            <a:fillRect/>
          </a:stretch>
        </p:blipFill>
        <p:spPr>
          <a:xfrm>
            <a:off x="-428660" y="1785926"/>
            <a:ext cx="4896544" cy="4896544"/>
          </a:xfrm>
        </p:spPr>
      </p:pic>
      <p:sp>
        <p:nvSpPr>
          <p:cNvPr id="5" name="TextBox 4"/>
          <p:cNvSpPr txBox="1"/>
          <p:nvPr/>
        </p:nvSpPr>
        <p:spPr>
          <a:xfrm>
            <a:off x="3786182" y="1428736"/>
            <a:ext cx="5040560" cy="1200329"/>
          </a:xfrm>
          <a:prstGeom prst="rect">
            <a:avLst/>
          </a:prstGeom>
          <a:noFill/>
        </p:spPr>
        <p:txBody>
          <a:bodyPr wrap="square" rtlCol="0">
            <a:spAutoFit/>
          </a:bodyPr>
          <a:lstStyle/>
          <a:p>
            <a:pPr indent="354013" algn="just"/>
            <a:r>
              <a:rPr lang="en-US" sz="2400" dirty="0" smtClean="0">
                <a:latin typeface="Times New Roman" pitchFamily="18" charset="0"/>
                <a:cs typeface="Times New Roman" pitchFamily="18" charset="0"/>
              </a:rPr>
              <a:t>The washing machine was invented by</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William Blackstone in 1907 in England</a:t>
            </a:r>
            <a:endParaRPr lang="ru-RU" sz="2400" dirty="0" smtClean="0">
              <a:latin typeface="Times New Roman" pitchFamily="18" charset="0"/>
              <a:cs typeface="Times New Roman" pitchFamily="18" charset="0"/>
            </a:endParaRPr>
          </a:p>
        </p:txBody>
      </p:sp>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15008" y="2643182"/>
            <a:ext cx="1944215" cy="2534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3929058" y="5429264"/>
            <a:ext cx="5040560" cy="830997"/>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The washing machine is needed to wash clothes</a:t>
            </a:r>
            <a:endParaRPr lang="en-US"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3395905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57290" y="142852"/>
            <a:ext cx="6477000" cy="928694"/>
          </a:xfrm>
        </p:spPr>
        <p:txBody>
          <a:bodyPr/>
          <a:lstStyle/>
          <a:p>
            <a:pPr algn="ctr"/>
            <a:r>
              <a:rPr lang="en-US" dirty="0" smtClean="0"/>
              <a:t>Dishwasher </a:t>
            </a:r>
            <a:endParaRPr lang="ru-RU" dirty="0"/>
          </a:p>
        </p:txBody>
      </p:sp>
      <p:sp>
        <p:nvSpPr>
          <p:cNvPr id="3" name="Подзаголовок 2"/>
          <p:cNvSpPr>
            <a:spLocks noGrp="1"/>
          </p:cNvSpPr>
          <p:nvPr>
            <p:ph type="subTitle" idx="1"/>
          </p:nvPr>
        </p:nvSpPr>
        <p:spPr>
          <a:xfrm>
            <a:off x="500034" y="214290"/>
            <a:ext cx="8072494" cy="3071834"/>
          </a:xfrm>
        </p:spPr>
        <p:txBody>
          <a:bodyPr/>
          <a:lstStyle/>
          <a:p>
            <a:r>
              <a:rPr lang="en-US" dirty="0" smtClean="0"/>
              <a:t>The dishwasher was invented by </a:t>
            </a:r>
            <a:r>
              <a:rPr lang="en-US" dirty="0" err="1" smtClean="0"/>
              <a:t>Dzhonel</a:t>
            </a:r>
            <a:r>
              <a:rPr lang="en-US" dirty="0" smtClean="0"/>
              <a:t> </a:t>
            </a:r>
            <a:r>
              <a:rPr lang="en-US" dirty="0" err="1" smtClean="0"/>
              <a:t>Gouton</a:t>
            </a:r>
            <a:r>
              <a:rPr lang="en-US" dirty="0" smtClean="0"/>
              <a:t> in 1850.</a:t>
            </a:r>
            <a:br>
              <a:rPr lang="en-US" dirty="0" smtClean="0"/>
            </a:br>
            <a:r>
              <a:rPr lang="en-US" dirty="0" smtClean="0"/>
              <a:t>It is used for an automatic sink of ware.</a:t>
            </a:r>
            <a:endParaRPr lang="ru-RU" dirty="0"/>
          </a:p>
        </p:txBody>
      </p:sp>
      <p:pic>
        <p:nvPicPr>
          <p:cNvPr id="13314" name="Picture 2" descr="http://nadavi.com.ua/jpg_zoom1/160431.jpg"/>
          <p:cNvPicPr>
            <a:picLocks noChangeAspect="1" noChangeArrowheads="1"/>
          </p:cNvPicPr>
          <p:nvPr/>
        </p:nvPicPr>
        <p:blipFill>
          <a:blip r:embed="rId2"/>
          <a:srcRect/>
          <a:stretch>
            <a:fillRect/>
          </a:stretch>
        </p:blipFill>
        <p:spPr bwMode="auto">
          <a:xfrm>
            <a:off x="5500694" y="2214554"/>
            <a:ext cx="3167704" cy="3496362"/>
          </a:xfrm>
          <a:prstGeom prst="rect">
            <a:avLst/>
          </a:prstGeom>
          <a:noFill/>
        </p:spPr>
      </p:pic>
      <p:pic>
        <p:nvPicPr>
          <p:cNvPr id="13316" name="Picture 4" descr="http://kuhniclub.ru/wp-content/uploads/2015/12/nastolnaya-posudomoechnaya-mashina-na-kuhne.jpg"/>
          <p:cNvPicPr>
            <a:picLocks noChangeAspect="1" noChangeArrowheads="1"/>
          </p:cNvPicPr>
          <p:nvPr/>
        </p:nvPicPr>
        <p:blipFill>
          <a:blip r:embed="rId3"/>
          <a:srcRect/>
          <a:stretch>
            <a:fillRect/>
          </a:stretch>
        </p:blipFill>
        <p:spPr bwMode="auto">
          <a:xfrm>
            <a:off x="785786" y="2928934"/>
            <a:ext cx="4072598" cy="271106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612" y="0"/>
            <a:ext cx="9144001"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BEBA8EAE-BF5A-486C-A8C5-ECC9F3942E4B}">
                <a14:imgProps xmlns="" xmlns:a14="http://schemas.microsoft.com/office/drawing/2010/main">
                  <a14:imgLayer r:embed="">
                    <a14:imgEffect>
                      <a14:backgroundRemoval t="0" b="100000" l="0" r="100000">
                        <a14:foregroundMark x1="73125" y1="96104" x2="83594" y2="9515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34173" y="3143248"/>
            <a:ext cx="2806896" cy="37147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BEBA8EAE-BF5A-486C-A8C5-ECC9F3942E4B}">
                <a14:imgProps xmlns="" xmlns:a14="http://schemas.microsoft.com/office/drawing/2010/main">
                  <a14:imgLayer r:embed="">
                    <a14:imgEffect>
                      <a14:backgroundRemoval t="0" b="100000" l="0" r="100000">
                        <a14:foregroundMark x1="10600" y1="13141" x2="83200" y2="21795"/>
                        <a14:foregroundMark x1="27400" y1="6731" x2="80400" y2="11538"/>
                        <a14:foregroundMark x1="17400" y1="14423" x2="5800" y2="94551"/>
                        <a14:foregroundMark x1="9800" y1="90385" x2="94400" y2="91667"/>
                        <a14:foregroundMark x1="86800" y1="24038" x2="85400" y2="10256"/>
                        <a14:foregroundMark x1="24200" y1="12500" x2="11200" y2="7372"/>
                        <a14:foregroundMark x1="9800" y1="13782" x2="8000" y2="31731"/>
                        <a14:foregroundMark x1="3000" y1="59295" x2="2600" y2="47115"/>
                        <a14:foregroundMark x1="5200" y1="44872" x2="4800" y2="25321"/>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300099" y="3933056"/>
            <a:ext cx="3957407" cy="28908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618734" y="0"/>
            <a:ext cx="2525266" cy="37070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Стрелка вправо 3"/>
          <p:cNvSpPr/>
          <p:nvPr/>
        </p:nvSpPr>
        <p:spPr>
          <a:xfrm>
            <a:off x="2983017" y="4960331"/>
            <a:ext cx="2317082" cy="727773"/>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843808" y="4437112"/>
            <a:ext cx="2538965" cy="523220"/>
          </a:xfrm>
          <a:prstGeom prst="rect">
            <a:avLst/>
          </a:prstGeom>
          <a:noFill/>
        </p:spPr>
        <p:txBody>
          <a:bodyPr wrap="none" rtlCol="0">
            <a:spAutoFit/>
          </a:bodyPr>
          <a:lstStyle/>
          <a:p>
            <a:r>
              <a:rPr lang="en-US" sz="2800" b="1" i="1" dirty="0" smtClean="0">
                <a:solidFill>
                  <a:srgbClr val="FF0000"/>
                </a:solidFill>
              </a:rPr>
              <a:t>Microwave </a:t>
            </a:r>
            <a:r>
              <a:rPr lang="en-US" sz="2800" b="1" i="1" dirty="0">
                <a:solidFill>
                  <a:srgbClr val="FF0000"/>
                </a:solidFill>
              </a:rPr>
              <a:t>oven </a:t>
            </a:r>
            <a:endParaRPr lang="ru-RU" sz="2800" b="1" i="1" dirty="0">
              <a:solidFill>
                <a:srgbClr val="FF0000"/>
              </a:solidFill>
            </a:endParaRPr>
          </a:p>
        </p:txBody>
      </p:sp>
      <p:sp>
        <p:nvSpPr>
          <p:cNvPr id="5" name="TextBox 4"/>
          <p:cNvSpPr txBox="1"/>
          <p:nvPr/>
        </p:nvSpPr>
        <p:spPr>
          <a:xfrm>
            <a:off x="0" y="676146"/>
            <a:ext cx="6553764" cy="1077218"/>
          </a:xfrm>
          <a:prstGeom prst="rect">
            <a:avLst/>
          </a:prstGeom>
          <a:noFill/>
          <a:ln>
            <a:noFill/>
          </a:ln>
          <a:effectLst/>
        </p:spPr>
        <p:txBody>
          <a:bodyPr wrap="square" rtlCol="0">
            <a:spAutoFit/>
          </a:bodyPr>
          <a:lstStyle/>
          <a:p>
            <a:pPr algn="ctr"/>
            <a:r>
              <a:rPr lang="en-US" sz="3200" i="1" dirty="0" smtClean="0"/>
              <a:t>Microwave oven was made by Percy </a:t>
            </a:r>
            <a:r>
              <a:rPr lang="en-US" sz="3200" i="1" dirty="0" err="1" smtClean="0"/>
              <a:t>Lebaron</a:t>
            </a:r>
            <a:r>
              <a:rPr lang="en-US" sz="3200" i="1" dirty="0" smtClean="0"/>
              <a:t> Spencer in the USA in 1949 .</a:t>
            </a:r>
            <a:endParaRPr lang="ru-RU" sz="3200" i="1" dirty="0"/>
          </a:p>
        </p:txBody>
      </p:sp>
      <p:sp>
        <p:nvSpPr>
          <p:cNvPr id="6" name="TextBox 5"/>
          <p:cNvSpPr txBox="1"/>
          <p:nvPr/>
        </p:nvSpPr>
        <p:spPr>
          <a:xfrm>
            <a:off x="412774" y="1628800"/>
            <a:ext cx="5728215" cy="1569660"/>
          </a:xfrm>
          <a:prstGeom prst="rect">
            <a:avLst/>
          </a:prstGeom>
          <a:noFill/>
        </p:spPr>
        <p:txBody>
          <a:bodyPr wrap="square" rtlCol="0">
            <a:spAutoFit/>
          </a:bodyPr>
          <a:lstStyle/>
          <a:p>
            <a:pPr algn="ctr"/>
            <a:r>
              <a:rPr lang="en-US" sz="3200" i="1" dirty="0"/>
              <a:t>This </a:t>
            </a:r>
            <a:r>
              <a:rPr lang="en-US" sz="3200" i="1" dirty="0" smtClean="0"/>
              <a:t>invention </a:t>
            </a:r>
            <a:r>
              <a:rPr lang="en-US" sz="3200" i="1" dirty="0"/>
              <a:t>is necessary for cooking, defrosting, reheating pre-cooked food.</a:t>
            </a:r>
            <a:endParaRPr lang="ru-RU" sz="3200" i="1" dirty="0"/>
          </a:p>
        </p:txBody>
      </p:sp>
    </p:spTree>
    <p:extLst>
      <p:ext uri="{BB962C8B-B14F-4D97-AF65-F5344CB8AC3E}">
        <p14:creationId xmlns="" xmlns:p14="http://schemas.microsoft.com/office/powerpoint/2010/main" val="211179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sz="6000" dirty="0" smtClean="0">
                <a:latin typeface="Times New Roman" pitchFamily="18" charset="0"/>
                <a:cs typeface="Times New Roman" pitchFamily="18" charset="0"/>
              </a:rPr>
              <a:t>Bicycle</a:t>
            </a:r>
            <a:endParaRPr lang="ru-RU" sz="6000" dirty="0">
              <a:latin typeface="Times New Roman" pitchFamily="18" charset="0"/>
              <a:cs typeface="Times New Roman" pitchFamily="18" charset="0"/>
            </a:endParaRPr>
          </a:p>
        </p:txBody>
      </p:sp>
      <p:pic>
        <p:nvPicPr>
          <p:cNvPr id="4" name="Содержимое 3" descr="вел.gif"/>
          <p:cNvPicPr>
            <a:picLocks noGrp="1" noChangeAspect="1"/>
          </p:cNvPicPr>
          <p:nvPr>
            <p:ph sz="quarter" idx="1"/>
          </p:nvPr>
        </p:nvPicPr>
        <p:blipFill>
          <a:blip r:embed="rId3"/>
          <a:stretch>
            <a:fillRect/>
          </a:stretch>
        </p:blipFill>
        <p:spPr>
          <a:xfrm>
            <a:off x="1928794" y="1571612"/>
            <a:ext cx="5072098" cy="3000396"/>
          </a:xfrm>
        </p:spPr>
      </p:pic>
      <p:sp>
        <p:nvSpPr>
          <p:cNvPr id="5" name="Прямоугольник 4"/>
          <p:cNvSpPr/>
          <p:nvPr/>
        </p:nvSpPr>
        <p:spPr>
          <a:xfrm>
            <a:off x="642910" y="4786322"/>
            <a:ext cx="7429552" cy="1815882"/>
          </a:xfrm>
          <a:prstGeom prst="rect">
            <a:avLst/>
          </a:prstGeom>
        </p:spPr>
        <p:txBody>
          <a:bodyPr wrap="square">
            <a:spAutoFit/>
          </a:bodyPr>
          <a:lstStyle/>
          <a:p>
            <a:pPr algn="just"/>
            <a:r>
              <a:rPr lang="en-US" sz="2800" dirty="0" smtClean="0">
                <a:latin typeface="Times New Roman" pitchFamily="18" charset="0"/>
                <a:cs typeface="Times New Roman" pitchFamily="18" charset="0"/>
              </a:rPr>
              <a:t>The first bicycle was constructed by the watchmaker of </a:t>
            </a:r>
            <a:r>
              <a:rPr lang="en-US" sz="2800" dirty="0" err="1" smtClean="0">
                <a:latin typeface="Times New Roman" pitchFamily="18" charset="0"/>
                <a:cs typeface="Times New Roman" pitchFamily="18" charset="0"/>
              </a:rPr>
              <a:t>Nyurnber</a:t>
            </a:r>
            <a:r>
              <a:rPr lang="en-US" sz="2800" dirty="0" smtClean="0">
                <a:latin typeface="Times New Roman" pitchFamily="18" charset="0"/>
                <a:cs typeface="Times New Roman" pitchFamily="18" charset="0"/>
              </a:rPr>
              <a:t> Stefan </a:t>
            </a:r>
            <a:r>
              <a:rPr lang="en-US" sz="2800" dirty="0" err="1" smtClean="0">
                <a:latin typeface="Times New Roman" pitchFamily="18" charset="0"/>
                <a:cs typeface="Times New Roman" pitchFamily="18" charset="0"/>
              </a:rPr>
              <a:t>Farfler</a:t>
            </a:r>
            <a:r>
              <a:rPr lang="en-US" sz="2800" dirty="0" smtClean="0">
                <a:latin typeface="Times New Roman" pitchFamily="18" charset="0"/>
                <a:cs typeface="Times New Roman" pitchFamily="18" charset="0"/>
              </a:rPr>
              <a:t> in 1685. Thanks to this invention we can ride and derive pleasure.</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14290"/>
            <a:ext cx="7772400" cy="969983"/>
          </a:xfrm>
        </p:spPr>
        <p:txBody>
          <a:bodyPr>
            <a:normAutofit fontScale="90000"/>
          </a:bodyPr>
          <a:lstStyle/>
          <a:p>
            <a:pPr algn="ctr"/>
            <a:r>
              <a:rPr lang="en-US" sz="6600" dirty="0" smtClean="0"/>
              <a:t>Toaster</a:t>
            </a:r>
            <a:endParaRPr lang="ru-RU" sz="6600" dirty="0"/>
          </a:p>
        </p:txBody>
      </p:sp>
      <p:sp>
        <p:nvSpPr>
          <p:cNvPr id="3" name="Подзаголовок 2"/>
          <p:cNvSpPr>
            <a:spLocks noGrp="1"/>
          </p:cNvSpPr>
          <p:nvPr>
            <p:ph type="subTitle" idx="1"/>
          </p:nvPr>
        </p:nvSpPr>
        <p:spPr>
          <a:xfrm>
            <a:off x="500034" y="928670"/>
            <a:ext cx="8143932" cy="1785950"/>
          </a:xfrm>
        </p:spPr>
        <p:txBody>
          <a:bodyPr/>
          <a:lstStyle/>
          <a:p>
            <a:pPr algn="ctr"/>
            <a:r>
              <a:rPr lang="en-US" dirty="0">
                <a:solidFill>
                  <a:schemeClr val="tx1"/>
                </a:solidFill>
              </a:rPr>
              <a:t>T</a:t>
            </a:r>
            <a:r>
              <a:rPr lang="en-US" dirty="0" smtClean="0">
                <a:solidFill>
                  <a:schemeClr val="tx1"/>
                </a:solidFill>
              </a:rPr>
              <a:t>oaster was invented by the British company </a:t>
            </a:r>
            <a:r>
              <a:rPr lang="ru-RU" dirty="0" smtClean="0">
                <a:solidFill>
                  <a:schemeClr val="tx1"/>
                </a:solidFill>
              </a:rPr>
              <a:t>                              «</a:t>
            </a:r>
            <a:r>
              <a:rPr lang="en-US" dirty="0" smtClean="0">
                <a:solidFill>
                  <a:schemeClr val="tx1"/>
                </a:solidFill>
              </a:rPr>
              <a:t>Crompton &amp; Co</a:t>
            </a:r>
            <a:r>
              <a:rPr lang="ru-RU" dirty="0" smtClean="0">
                <a:solidFill>
                  <a:schemeClr val="tx1"/>
                </a:solidFill>
              </a:rPr>
              <a:t>»</a:t>
            </a:r>
            <a:r>
              <a:rPr lang="en-US" dirty="0" smtClean="0">
                <a:solidFill>
                  <a:schemeClr val="tx1"/>
                </a:solidFill>
              </a:rPr>
              <a:t> in 1893 in England.</a:t>
            </a:r>
            <a:endParaRPr lang="ru-RU" dirty="0" smtClean="0">
              <a:solidFill>
                <a:schemeClr val="tx1"/>
              </a:solidFill>
            </a:endParaRPr>
          </a:p>
          <a:p>
            <a:pPr algn="ctr"/>
            <a:r>
              <a:rPr lang="en-US" dirty="0" smtClean="0">
                <a:solidFill>
                  <a:schemeClr val="tx1"/>
                </a:solidFill>
              </a:rPr>
              <a:t>This device is for toasting slices of bread using radiant heat</a:t>
            </a:r>
            <a:endParaRPr lang="ru-RU" dirty="0">
              <a:solidFill>
                <a:schemeClr val="tx1"/>
              </a:solidFill>
            </a:endParaRPr>
          </a:p>
        </p:txBody>
      </p:sp>
      <p:pic>
        <p:nvPicPr>
          <p:cNvPr id="11266" name="Picture 2" descr="http://mywishlist.ru/pic/i/wish/orig/008/602/310.jpeg"/>
          <p:cNvPicPr>
            <a:picLocks noChangeAspect="1" noChangeArrowheads="1"/>
          </p:cNvPicPr>
          <p:nvPr/>
        </p:nvPicPr>
        <p:blipFill>
          <a:blip r:embed="rId3"/>
          <a:srcRect/>
          <a:stretch>
            <a:fillRect/>
          </a:stretch>
        </p:blipFill>
        <p:spPr bwMode="auto">
          <a:xfrm>
            <a:off x="2214546" y="2643182"/>
            <a:ext cx="4524364" cy="309636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litefon.ru/pic/201211/1920x1080/elitefon.ru-2149.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002665" y="1"/>
            <a:ext cx="5138671" cy="723275"/>
          </a:xfrm>
          <a:prstGeom prst="rect">
            <a:avLst/>
          </a:prstGeom>
          <a:noFill/>
        </p:spPr>
        <p:txBody>
          <a:bodyPr wrap="square" rtlCol="0">
            <a:spAutoFit/>
          </a:bodyPr>
          <a:lstStyle/>
          <a:p>
            <a:pPr algn="ctr"/>
            <a:r>
              <a:rPr lang="en-US" sz="4100" b="1" dirty="0" smtClean="0">
                <a:solidFill>
                  <a:schemeClr val="bg1"/>
                </a:solidFill>
                <a:latin typeface="Times New Roman" panose="02020603050405020304" pitchFamily="18" charset="0"/>
                <a:cs typeface="Times New Roman" panose="02020603050405020304" pitchFamily="18" charset="0"/>
              </a:rPr>
              <a:t>Camera</a:t>
            </a:r>
            <a:endParaRPr lang="ru-RU" sz="4100" b="1"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6841" y="1181637"/>
            <a:ext cx="3967619" cy="4494727"/>
          </a:xfrm>
          <a:prstGeom prst="rect">
            <a:avLst/>
          </a:prstGeom>
        </p:spPr>
      </p:pic>
      <p:sp>
        <p:nvSpPr>
          <p:cNvPr id="5" name="TextBox 4"/>
          <p:cNvSpPr txBox="1"/>
          <p:nvPr/>
        </p:nvSpPr>
        <p:spPr>
          <a:xfrm>
            <a:off x="4436772" y="1198975"/>
            <a:ext cx="4394915" cy="1477328"/>
          </a:xfrm>
          <a:prstGeom prst="rect">
            <a:avLst/>
          </a:prstGeom>
          <a:noFill/>
        </p:spPr>
        <p:txBody>
          <a:bodyPr wrap="square" rtlCol="0">
            <a:spAutoFit/>
          </a:bodyPr>
          <a:lstStyle/>
          <a:p>
            <a:pPr algn="just"/>
            <a:r>
              <a:rPr lang="en-US" sz="3000" dirty="0" smtClean="0">
                <a:solidFill>
                  <a:schemeClr val="bg1"/>
                </a:solidFill>
                <a:latin typeface="Times New Roman" panose="02020603050405020304" pitchFamily="18" charset="0"/>
                <a:cs typeface="Times New Roman" panose="02020603050405020304" pitchFamily="18" charset="0"/>
              </a:rPr>
              <a:t>The camera was invented by Joseph </a:t>
            </a:r>
            <a:r>
              <a:rPr lang="en-US" sz="3000" dirty="0" err="1" smtClean="0">
                <a:solidFill>
                  <a:schemeClr val="bg1"/>
                </a:solidFill>
                <a:latin typeface="Times New Roman" panose="02020603050405020304" pitchFamily="18" charset="0"/>
                <a:cs typeface="Times New Roman" panose="02020603050405020304" pitchFamily="18" charset="0"/>
              </a:rPr>
              <a:t>Nicephore</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Niepce</a:t>
            </a:r>
            <a:r>
              <a:rPr lang="en-US" sz="3000" dirty="0" smtClean="0">
                <a:solidFill>
                  <a:schemeClr val="bg1"/>
                </a:solidFill>
                <a:latin typeface="Times New Roman" panose="02020603050405020304" pitchFamily="18" charset="0"/>
                <a:cs typeface="Times New Roman" panose="02020603050405020304" pitchFamily="18" charset="0"/>
              </a:rPr>
              <a:t> in 1826</a:t>
            </a:r>
            <a:r>
              <a:rPr lang="ru-RU" sz="3000" dirty="0" smtClean="0">
                <a:solidFill>
                  <a:schemeClr val="bg1"/>
                </a:solidFill>
                <a:latin typeface="Times New Roman" panose="02020603050405020304" pitchFamily="18" charset="0"/>
                <a:cs typeface="Times New Roman" panose="02020603050405020304" pitchFamily="18" charset="0"/>
              </a:rPr>
              <a:t> </a:t>
            </a:r>
            <a:r>
              <a:rPr lang="en-US" sz="3000" smtClean="0">
                <a:solidFill>
                  <a:schemeClr val="bg1"/>
                </a:solidFill>
                <a:latin typeface="Times New Roman" panose="02020603050405020304" pitchFamily="18" charset="0"/>
                <a:cs typeface="Times New Roman" panose="02020603050405020304" pitchFamily="18" charset="0"/>
              </a:rPr>
              <a:t>in France</a:t>
            </a:r>
            <a:r>
              <a:rPr lang="ru-RU" sz="3000" smtClean="0">
                <a:solidFill>
                  <a:schemeClr val="bg1"/>
                </a:solidFill>
                <a:latin typeface="Times New Roman" panose="02020603050405020304" pitchFamily="18" charset="0"/>
                <a:cs typeface="Times New Roman" panose="02020603050405020304" pitchFamily="18" charset="0"/>
              </a:rPr>
              <a:t>.</a:t>
            </a:r>
            <a:endParaRPr lang="ru-RU" sz="30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890751" y="3413611"/>
            <a:ext cx="3486955" cy="2400657"/>
          </a:xfrm>
          <a:prstGeom prst="rect">
            <a:avLst/>
          </a:prstGeom>
          <a:noFill/>
        </p:spPr>
        <p:txBody>
          <a:bodyPr wrap="square" rtlCol="0">
            <a:spAutoFit/>
          </a:bodyPr>
          <a:lstStyle/>
          <a:p>
            <a:pPr algn="just"/>
            <a:r>
              <a:rPr lang="en-US" sz="3000" dirty="0" smtClean="0">
                <a:solidFill>
                  <a:schemeClr val="bg1"/>
                </a:solidFill>
                <a:latin typeface="Times New Roman" panose="02020603050405020304" pitchFamily="18" charset="0"/>
                <a:cs typeface="Times New Roman" panose="02020603050405020304" pitchFamily="18" charset="0"/>
              </a:rPr>
              <a:t>This invention is necessary for the registration of still images (photographs).</a:t>
            </a:r>
            <a:endParaRPr lang="ru-RU"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3656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1413889577ecc.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53744" y="421401"/>
            <a:ext cx="3240360" cy="5738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251520" y="332656"/>
            <a:ext cx="4752528" cy="646331"/>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dirty="0" smtClean="0">
                <a:ln/>
                <a:solidFill>
                  <a:srgbClr val="7030A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vacuum cleaner </a:t>
            </a:r>
            <a:endParaRPr lang="ru-RU" sz="3600" b="1" cap="all" dirty="0">
              <a:ln/>
              <a:solidFill>
                <a:srgbClr val="7030A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p:txBody>
      </p:sp>
      <p:sp>
        <p:nvSpPr>
          <p:cNvPr id="4" name="TextBox 3"/>
          <p:cNvSpPr txBox="1"/>
          <p:nvPr/>
        </p:nvSpPr>
        <p:spPr>
          <a:xfrm>
            <a:off x="500034" y="1785676"/>
            <a:ext cx="4500594" cy="4524315"/>
          </a:xfrm>
          <a:prstGeom prst="rect">
            <a:avLst/>
          </a:prstGeom>
          <a:noFill/>
        </p:spPr>
        <p:txBody>
          <a:bodyPr wrap="square" rtlCol="0">
            <a:spAutoFit/>
          </a:bodyPr>
          <a:lstStyle/>
          <a:p>
            <a:pPr algn="ctr"/>
            <a:r>
              <a:rPr lang="en-US" sz="3200" dirty="0" smtClean="0">
                <a:solidFill>
                  <a:srgbClr val="7030A0"/>
                </a:solidFill>
                <a:latin typeface="Times New Roman" pitchFamily="18" charset="0"/>
                <a:cs typeface="Times New Roman" pitchFamily="18" charset="0"/>
              </a:rPr>
              <a:t>The first vacuum cleaner was invented by James M. Spangler in 1908 in the USA. It allows to perform everyday cleaning tasks from vacuuming to cleaning up liquids, dust and waste and shampooing carpets.  </a:t>
            </a:r>
            <a:endParaRPr lang="ru-RU" sz="3200" dirty="0">
              <a:solidFill>
                <a:srgbClr val="7030A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212583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692697"/>
            <a:ext cx="7558608" cy="432047"/>
          </a:xfrm>
        </p:spPr>
        <p:txBody>
          <a:bodyPr>
            <a:noAutofit/>
          </a:bodyPr>
          <a:lstStyle/>
          <a:p>
            <a:pPr algn="ctr"/>
            <a:r>
              <a:rPr lang="en-US" sz="7200" i="1" dirty="0" smtClean="0"/>
              <a:t> kettle</a:t>
            </a:r>
            <a:endParaRPr lang="ru-RU" sz="7200" i="1" dirty="0"/>
          </a:p>
        </p:txBody>
      </p:sp>
      <p:sp>
        <p:nvSpPr>
          <p:cNvPr id="3" name="Подзаголовок 2"/>
          <p:cNvSpPr>
            <a:spLocks noGrp="1"/>
          </p:cNvSpPr>
          <p:nvPr>
            <p:ph type="subTitle" idx="1"/>
          </p:nvPr>
        </p:nvSpPr>
        <p:spPr>
          <a:xfrm>
            <a:off x="5214942" y="548680"/>
            <a:ext cx="3605530" cy="5400600"/>
          </a:xfrm>
        </p:spPr>
        <p:txBody>
          <a:bodyPr>
            <a:normAutofit/>
          </a:bodyPr>
          <a:lstStyle/>
          <a:p>
            <a:pPr algn="just"/>
            <a:r>
              <a:rPr lang="en-US" sz="3200" i="1" dirty="0" smtClean="0">
                <a:solidFill>
                  <a:schemeClr val="tx1"/>
                </a:solidFill>
              </a:rPr>
              <a:t>The first kettle was presented to the public in Chicago World's Fair in 1893. It was founded by Colonel Crompton. The kettle is needed to boil water.</a:t>
            </a:r>
            <a:endParaRPr lang="ru-RU" sz="3200" i="1" dirty="0">
              <a:solidFill>
                <a:schemeClr val="tx1"/>
              </a:solidFill>
            </a:endParaRPr>
          </a:p>
        </p:txBody>
      </p:sp>
      <p:pic>
        <p:nvPicPr>
          <p:cNvPr id="1026" name="Picture 2" descr="Картинки по запросу ЧАЙНИК КРОМПТОНА"/>
          <p:cNvPicPr>
            <a:picLocks noChangeAspect="1" noChangeArrowheads="1"/>
          </p:cNvPicPr>
          <p:nvPr/>
        </p:nvPicPr>
        <p:blipFill>
          <a:blip r:embed="rId2" cstate="print"/>
          <a:srcRect/>
          <a:stretch>
            <a:fillRect/>
          </a:stretch>
        </p:blipFill>
        <p:spPr bwMode="auto">
          <a:xfrm>
            <a:off x="214282" y="1142984"/>
            <a:ext cx="4605662" cy="4680520"/>
          </a:xfrm>
          <a:prstGeom prst="rect">
            <a:avLst/>
          </a:prstGeom>
          <a:noFill/>
        </p:spPr>
      </p:pic>
    </p:spTree>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бычная">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Обычная">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24</TotalTime>
  <Words>652</Words>
  <PresentationFormat>Экран (4:3)</PresentationFormat>
  <Paragraphs>63</Paragraphs>
  <Slides>21</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Обычная</vt:lpstr>
      <vt:lpstr>Слайд 1</vt:lpstr>
      <vt:lpstr>Helicopter</vt:lpstr>
      <vt:lpstr>Dishwasher </vt:lpstr>
      <vt:lpstr>Слайд 4</vt:lpstr>
      <vt:lpstr>Bicycle</vt:lpstr>
      <vt:lpstr>Toaster</vt:lpstr>
      <vt:lpstr>Слайд 7</vt:lpstr>
      <vt:lpstr>Слайд 8</vt:lpstr>
      <vt:lpstr> kettle</vt:lpstr>
      <vt:lpstr>Car</vt:lpstr>
      <vt:lpstr>Вall pen</vt:lpstr>
      <vt:lpstr>Telephone</vt:lpstr>
      <vt:lpstr>Robot</vt:lpstr>
      <vt:lpstr>Computer</vt:lpstr>
      <vt:lpstr>TV set</vt:lpstr>
      <vt:lpstr>Слайд 16</vt:lpstr>
      <vt:lpstr>Слайд 17</vt:lpstr>
      <vt:lpstr>Слайд 18</vt:lpstr>
      <vt:lpstr>Telegraph</vt:lpstr>
      <vt:lpstr>INSTANT coffee</vt:lpstr>
      <vt:lpstr> Washing machine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User</cp:lastModifiedBy>
  <cp:revision>5</cp:revision>
  <dcterms:modified xsi:type="dcterms:W3CDTF">2017-03-02T14:40:56Z</dcterms:modified>
</cp:coreProperties>
</file>