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82" r:id="rId3"/>
    <p:sldId id="287" r:id="rId4"/>
    <p:sldId id="270" r:id="rId5"/>
    <p:sldId id="271" r:id="rId6"/>
    <p:sldId id="285" r:id="rId7"/>
    <p:sldId id="289" r:id="rId8"/>
    <p:sldId id="288" r:id="rId9"/>
    <p:sldId id="291" r:id="rId10"/>
    <p:sldId id="260" r:id="rId11"/>
    <p:sldId id="290" r:id="rId12"/>
    <p:sldId id="286" r:id="rId13"/>
    <p:sldId id="292" r:id="rId14"/>
    <p:sldId id="293" r:id="rId15"/>
    <p:sldId id="294" r:id="rId16"/>
    <p:sldId id="295" r:id="rId17"/>
    <p:sldId id="301" r:id="rId18"/>
    <p:sldId id="300" r:id="rId19"/>
    <p:sldId id="296" r:id="rId20"/>
    <p:sldId id="302" r:id="rId21"/>
    <p:sldId id="303" r:id="rId22"/>
    <p:sldId id="297" r:id="rId23"/>
    <p:sldId id="298" r:id="rId24"/>
    <p:sldId id="283" r:id="rId25"/>
    <p:sldId id="284" r:id="rId26"/>
    <p:sldId id="299" r:id="rId27"/>
    <p:sldId id="27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D90FF"/>
    <a:srgbClr val="9DB6E7"/>
    <a:srgbClr val="93D3FF"/>
    <a:srgbClr val="65C1FF"/>
    <a:srgbClr val="DAED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9" autoAdjust="0"/>
  </p:normalViewPr>
  <p:slideViewPr>
    <p:cSldViewPr>
      <p:cViewPr varScale="1">
        <p:scale>
          <a:sx n="97" d="100"/>
          <a:sy n="97" d="100"/>
        </p:scale>
        <p:origin x="-11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9944-C271-4891-B657-4F1BC68387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C5FA-8ED9-417B-8FCD-E91C7AF27B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C34A7-6EDD-4477-9E5C-C0C8C4E9E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6B23-E352-46D3-8E1C-7FBB2EB9C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9AF99-BB81-4F17-B539-547AD39B0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08D9-AE65-4CBF-B9C4-FB854B085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9402-6625-4A82-8391-3D4D0667A8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9F8A-96C0-4968-83E3-29179B8B4F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E1CA-DE5A-4E85-B9E0-BE3876E60C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76C6B-F870-402C-B736-1BB3A736D5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98345-2B1E-4382-92A0-A55EF3E307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1403-5E39-4E64-B701-1A321B77F0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6416-9E6F-4679-A175-2429E86AA4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F328A8-8E11-4C49-B394-1ED73FF17C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86" r:id="rId2"/>
    <p:sldLayoutId id="2147483796" r:id="rId3"/>
    <p:sldLayoutId id="2147483787" r:id="rId4"/>
    <p:sldLayoutId id="214748379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2;&#1086;&#1080;%20&#1074;&#1077;&#1073;-&#1091;&#1079;&#1083;&#1099;/king_uchitelj.files/&#1101;&#1082;&#1079;_1W140.jp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&#1052;&#1086;&#1080;%20&#1074;&#1077;&#1073;-&#1091;&#1079;&#1083;&#1099;/king_uchitelj.files/&#1101;&#1082;&#1079;_1W140.jp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3042" y="928670"/>
            <a:ext cx="6003925" cy="220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Монголо-татарское нашествие на русские земли</a:t>
            </a:r>
          </a:p>
        </p:txBody>
      </p:sp>
      <p:pic>
        <p:nvPicPr>
          <p:cNvPr id="5" name="Рисунок 4" descr="mongolyskie_dospehi_kesh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84984"/>
            <a:ext cx="612457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7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bg2"/>
                </a:solidFill>
              </a:rPr>
              <a:t>1223г. – битва на р. Калке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8637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Русские впервые пересеклись с этим степным народом, когда убили их послов. Этим они и с отрицательной стороны привлекли внимание монголов.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Монгольские парламентёры были посланы на Русь с той целью, чтобы переубедить восточных славян поддерживать половцев. Последние были врагами монголов.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1223 г. на реке Калке объединённая армия русских и половцев потерпела поражение от монголо-татар. На Русь надвигалось монголо-татарское нашествие... </a:t>
            </a:r>
            <a:endParaRPr lang="ru-RU" dirty="0"/>
          </a:p>
        </p:txBody>
      </p:sp>
      <p:pic>
        <p:nvPicPr>
          <p:cNvPr id="12292" name="Содержимое 8" descr="x_ddf9af6e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1928813"/>
            <a:ext cx="4568825" cy="38274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158417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/>
                </a:solidFill>
              </a:rPr>
              <a:t>Причины поражения русских войск в битве на р. Калке: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2787" y="2967335"/>
            <a:ext cx="57384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19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</a:rPr>
              <a:t>Хан Батый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59238" cy="4899025"/>
          </a:xfrm>
        </p:spPr>
        <p:txBody>
          <a:bodyPr/>
          <a:lstStyle/>
          <a:p>
            <a:r>
              <a:rPr lang="ru-RU" dirty="0" smtClean="0"/>
              <a:t>Батый – внук Чингисхана и выдающийся полководец. </a:t>
            </a:r>
          </a:p>
          <a:p>
            <a:r>
              <a:rPr lang="ru-RU" dirty="0" smtClean="0"/>
              <a:t>Его имя в переводе с монгольского означает “хороший государь”. </a:t>
            </a:r>
          </a:p>
          <a:p>
            <a:r>
              <a:rPr lang="ru-RU" dirty="0" smtClean="0"/>
              <a:t>Родился в 1208 году.</a:t>
            </a:r>
          </a:p>
          <a:p>
            <a:endParaRPr lang="ru-RU" dirty="0" smtClean="0"/>
          </a:p>
        </p:txBody>
      </p:sp>
      <p:pic>
        <p:nvPicPr>
          <p:cNvPr id="13316" name="Содержимое 4" descr="cd2f2-32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928688"/>
            <a:ext cx="4179888" cy="4786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57200"/>
            <a:ext cx="4824536" cy="739552"/>
          </a:xfrm>
        </p:spPr>
        <p:txBody>
          <a:bodyPr/>
          <a:lstStyle/>
          <a:p>
            <a:r>
              <a:rPr lang="ru-RU" dirty="0" smtClean="0"/>
              <a:t>Начало нашествия</a:t>
            </a:r>
            <a:endParaRPr lang="ru-RU" dirty="0"/>
          </a:p>
        </p:txBody>
      </p:sp>
      <p:pic>
        <p:nvPicPr>
          <p:cNvPr id="6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36296" cy="482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5-конечная звезда 6"/>
          <p:cNvSpPr/>
          <p:nvPr/>
        </p:nvSpPr>
        <p:spPr>
          <a:xfrm>
            <a:off x="6156176" y="1556792"/>
            <a:ext cx="1728192" cy="14401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068960"/>
            <a:ext cx="419467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Волжская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Булгария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1235 г.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/>
          <a:stretch>
            <a:fillRect/>
          </a:stretch>
        </p:blipFill>
        <p:spPr bwMode="auto">
          <a:xfrm>
            <a:off x="0" y="774551"/>
            <a:ext cx="9163050" cy="608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948264" y="3573016"/>
            <a:ext cx="671513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148164" y="3573016"/>
            <a:ext cx="671513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348064" y="3573016"/>
            <a:ext cx="671513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043264" y="3573016"/>
            <a:ext cx="304800" cy="3048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12700" cap="sq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768752" cy="739552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волна нашествия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27" grpId="0" animBg="1"/>
      <p:bldP spid="3072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Рисунок6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51520" y="765175"/>
            <a:ext cx="4356100" cy="609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44008" y="476672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/>
              <a:t>После </a:t>
            </a:r>
            <a:r>
              <a:rPr lang="ru-RU" sz="2400" dirty="0" smtClean="0">
                <a:solidFill>
                  <a:srgbClr val="FF0066"/>
                </a:solidFill>
              </a:rPr>
              <a:t>7-дневного штурма</a:t>
            </a:r>
            <a:r>
              <a:rPr lang="ru-RU" sz="2400" dirty="0" smtClean="0"/>
              <a:t> Рязань пала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Монголы перебили его жителей, а город сожгли.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 Повернув на Владимир, они неожиданно стали нести серьезные потери. 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Отряд </a:t>
            </a:r>
            <a:r>
              <a:rPr lang="ru-RU" sz="2400" dirty="0" err="1" smtClean="0">
                <a:solidFill>
                  <a:srgbClr val="FF0066"/>
                </a:solidFill>
              </a:rPr>
              <a:t>Евпатия</a:t>
            </a:r>
            <a:r>
              <a:rPr lang="ru-RU" sz="2400" dirty="0" smtClean="0">
                <a:solidFill>
                  <a:srgbClr val="FF0066"/>
                </a:solidFill>
              </a:rPr>
              <a:t> </a:t>
            </a:r>
            <a:r>
              <a:rPr lang="ru-RU" sz="2400" dirty="0" err="1" smtClean="0">
                <a:solidFill>
                  <a:srgbClr val="FF0066"/>
                </a:solidFill>
              </a:rPr>
              <a:t>Коловрата</a:t>
            </a:r>
            <a:r>
              <a:rPr lang="ru-RU" sz="2400" dirty="0" smtClean="0"/>
              <a:t> стал мстить за родной город. Но через месяц он погиб.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/>
          <a:stretch>
            <a:fillRect/>
          </a:stretch>
        </p:blipFill>
        <p:spPr bwMode="auto">
          <a:xfrm>
            <a:off x="-9525" y="693738"/>
            <a:ext cx="9163050" cy="611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953000" y="34290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12700" cap="sq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 rot="4548240">
            <a:off x="4769643" y="3155157"/>
            <a:ext cx="671513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4800600" y="26670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12700" cap="sq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 rot="581114">
            <a:off x="4088799" y="2475202"/>
            <a:ext cx="671513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3657600" y="22098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12700" cap="sq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 rot="2138506">
            <a:off x="3138488" y="1981200"/>
            <a:ext cx="671512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48064" y="908720"/>
            <a:ext cx="3736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Владимир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60232" y="4293096"/>
            <a:ext cx="2233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Тверь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71638" y="1700808"/>
            <a:ext cx="3472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Кострома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31940" y="5805264"/>
            <a:ext cx="4012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Ярославль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35785" y="5085184"/>
            <a:ext cx="2608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Ростов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768752" cy="739552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волна нашествия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7" grpId="0" animBg="1"/>
      <p:bldP spid="32778" grpId="0" animBg="1"/>
      <p:bldP spid="32779" grpId="0" animBg="1"/>
      <p:bldP spid="32780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768752" cy="739552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волна нашествия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82529" y="1268760"/>
            <a:ext cx="835171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 марте 1238 года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часть войск монголов подошла к реке Сити,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где стояли основные силы владимирского князя.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Русские были застигнуты врасплох и </a:t>
            </a:r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разбиты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9110" y="3356992"/>
            <a:ext cx="815261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Другая часть войска дойдя до Торжка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азвернулась,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даже не попытавшись захватить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Новгород.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15816" y="4797152"/>
            <a:ext cx="3816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Почему?</a:t>
            </a:r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39752" y="5661248"/>
            <a:ext cx="49923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Силы монголов истощились,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пора на отдых в степи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/>
          <a:stretch>
            <a:fillRect/>
          </a:stretch>
        </p:blipFill>
        <p:spPr bwMode="auto">
          <a:xfrm>
            <a:off x="-9525" y="693738"/>
            <a:ext cx="9163050" cy="611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2" name="AutoShape 14"/>
          <p:cNvSpPr>
            <a:spLocks noChangeArrowheads="1"/>
          </p:cNvSpPr>
          <p:nvPr/>
        </p:nvSpPr>
        <p:spPr bwMode="auto">
          <a:xfrm rot="-6407859">
            <a:off x="3093243" y="2393157"/>
            <a:ext cx="671513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 rot="-6904579">
            <a:off x="3398044" y="3169444"/>
            <a:ext cx="671512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3810000" y="3657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12700" cap="sq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768752" cy="739552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волна нашествия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  <p:bldP spid="32783" grpId="0" animBg="1"/>
      <p:bldP spid="327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Рисунок7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0" y="836613"/>
            <a:ext cx="4500563" cy="602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4008" y="332656"/>
            <a:ext cx="39604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FF0066"/>
                </a:solidFill>
              </a:rPr>
              <a:t>Жители Козельска</a:t>
            </a:r>
            <a:r>
              <a:rPr lang="ru-RU" dirty="0" smtClean="0"/>
              <a:t> залили водой крепостной вал и противник не смог с ходу овладеть крепостью из-за </a:t>
            </a:r>
            <a:r>
              <a:rPr lang="ru-RU" dirty="0" err="1" smtClean="0"/>
              <a:t>обра</a:t>
            </a:r>
            <a:r>
              <a:rPr lang="en-US" dirty="0" smtClean="0"/>
              <a:t>-</a:t>
            </a:r>
            <a:r>
              <a:rPr lang="ru-RU" dirty="0" err="1" smtClean="0"/>
              <a:t>зовавшегося</a:t>
            </a:r>
            <a:r>
              <a:rPr lang="ru-RU" dirty="0" smtClean="0"/>
              <a:t> льда.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Через </a:t>
            </a:r>
            <a:r>
              <a:rPr lang="ru-RU" dirty="0" smtClean="0">
                <a:solidFill>
                  <a:srgbClr val="FF0066"/>
                </a:solidFill>
              </a:rPr>
              <a:t>49 дней</a:t>
            </a:r>
            <a:r>
              <a:rPr lang="ru-RU" dirty="0" smtClean="0"/>
              <a:t> город пал.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Завоеватели не пощадили никого, включая грудных младенцев, «</a:t>
            </a:r>
            <a:r>
              <a:rPr lang="ru-RU" dirty="0" err="1" smtClean="0"/>
              <a:t>отрочят</a:t>
            </a:r>
            <a:r>
              <a:rPr lang="ru-RU" dirty="0" smtClean="0"/>
              <a:t> сосущих млеко». Малолетний князь Василий, по этому же летописному преданию утонул в крови: </a:t>
            </a:r>
            <a:r>
              <a:rPr lang="ru-RU" dirty="0" smtClean="0">
                <a:solidFill>
                  <a:srgbClr val="FF0000"/>
                </a:solidFill>
              </a:rPr>
              <a:t>«о князи Василии не ведомо се: </a:t>
            </a:r>
            <a:r>
              <a:rPr lang="ru-RU" dirty="0" err="1" smtClean="0">
                <a:solidFill>
                  <a:srgbClr val="FF0000"/>
                </a:solidFill>
              </a:rPr>
              <a:t>инии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глаголяху</a:t>
            </a:r>
            <a:r>
              <a:rPr lang="ru-RU" dirty="0" smtClean="0">
                <a:solidFill>
                  <a:srgbClr val="FF0000"/>
                </a:solidFill>
              </a:rPr>
              <a:t>, яко в крови утопе, </a:t>
            </a:r>
            <a:r>
              <a:rPr lang="ru-RU" dirty="0" err="1" smtClean="0">
                <a:solidFill>
                  <a:srgbClr val="FF0000"/>
                </a:solidFill>
              </a:rPr>
              <a:t>понеж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</a:t>
            </a:r>
            <a:r>
              <a:rPr lang="ru-RU" dirty="0" smtClean="0">
                <a:solidFill>
                  <a:srgbClr val="FF0000"/>
                </a:solidFill>
              </a:rPr>
              <a:t> млад </a:t>
            </a:r>
            <a:r>
              <a:rPr lang="ru-RU" dirty="0" err="1" smtClean="0">
                <a:solidFill>
                  <a:srgbClr val="FF0000"/>
                </a:solidFill>
              </a:rPr>
              <a:t>бе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800" dirty="0" smtClean="0"/>
              <a:t>Чудовищный по последствиям для Северо-Восточной Руси набег был закончен.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Ответьте на вопросы: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3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1.   Какие княжества существовали на русских землях перед монголо-татарским нашествием?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717032"/>
            <a:ext cx="75608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2.   Какое из княжеств было наиболее могущественным?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/>
          <a:stretch>
            <a:fillRect/>
          </a:stretch>
        </p:blipFill>
        <p:spPr bwMode="auto">
          <a:xfrm>
            <a:off x="-9525" y="693738"/>
            <a:ext cx="9163050" cy="611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3810000" y="3657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12700" cap="sq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 flipH="1">
            <a:off x="4140200" y="3716338"/>
            <a:ext cx="671513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 flipH="1">
            <a:off x="5130800" y="3733800"/>
            <a:ext cx="671513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 flipH="1">
            <a:off x="6070600" y="3733800"/>
            <a:ext cx="671513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 flipH="1">
            <a:off x="7010400" y="3733800"/>
            <a:ext cx="671513" cy="304800"/>
          </a:xfrm>
          <a:prstGeom prst="leftArrow">
            <a:avLst>
              <a:gd name="adj1" fmla="val 50000"/>
              <a:gd name="adj2" fmla="val 55078"/>
            </a:avLst>
          </a:prstGeom>
          <a:solidFill>
            <a:srgbClr val="FF33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768752" cy="739552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волна нашествия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 animBg="1"/>
      <p:bldP spid="32787" grpId="0" animBg="1"/>
      <p:bldP spid="32788" grpId="0" animBg="1"/>
      <p:bldP spid="32789" grpId="0" animBg="1"/>
      <p:bldP spid="327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3425" y="1340768"/>
            <a:ext cx="761561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1239 г. Батый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собрав</a:t>
            </a:r>
          </a:p>
          <a:p>
            <a:pPr algn="ctr" eaLnBrk="1" hangingPunct="1">
              <a:buFontTx/>
              <a:buNone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огромное войско</a:t>
            </a:r>
          </a:p>
          <a:p>
            <a:pPr algn="ctr" eaLnBrk="1" hangingPunct="1">
              <a:buFontTx/>
              <a:buNone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двинулся на</a:t>
            </a:r>
          </a:p>
          <a:p>
            <a:pPr algn="ctr" eaLnBrk="1" hangingPunct="1">
              <a:buFontTx/>
              <a:buNone/>
            </a:pPr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южные</a:t>
            </a:r>
          </a:p>
          <a:p>
            <a:pPr algn="ctr" eaLnBrk="1" hangingPunct="1">
              <a:buFontTx/>
              <a:buNone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русские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княжества.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8187"/>
            <a:ext cx="916305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6"/>
          <p:cNvSpPr>
            <a:spLocks noChangeArrowheads="1"/>
          </p:cNvSpPr>
          <p:nvPr/>
        </p:nvSpPr>
        <p:spPr bwMode="auto">
          <a:xfrm rot="-1406104">
            <a:off x="6858000" y="3656013"/>
            <a:ext cx="519113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 rot="-1406104">
            <a:off x="6292850" y="3852863"/>
            <a:ext cx="519113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 rot="-1406104">
            <a:off x="5726113" y="4048125"/>
            <a:ext cx="519112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 rot="-1406104">
            <a:off x="5160963" y="4244975"/>
            <a:ext cx="519112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 rot="-1406104">
            <a:off x="4594225" y="4440238"/>
            <a:ext cx="519113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 rot="-1406104">
            <a:off x="4029075" y="4637088"/>
            <a:ext cx="519113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 rot="-1406104">
            <a:off x="3462338" y="4832350"/>
            <a:ext cx="519112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 rot="-1406104">
            <a:off x="2895600" y="5027613"/>
            <a:ext cx="519113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2590800" y="51054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 rot="5572836">
            <a:off x="2483643" y="4831557"/>
            <a:ext cx="519113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2590800" y="4419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 rot="-3773956">
            <a:off x="2331243" y="4679157"/>
            <a:ext cx="519113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2286000" y="50292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768752" cy="739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Поход Батыя на Южную Русь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56176" y="4221088"/>
            <a:ext cx="2987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Киев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5085184"/>
            <a:ext cx="5292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Переяславль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5934670"/>
            <a:ext cx="3851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Чернигов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3" grpId="0" animBg="1"/>
      <p:bldP spid="34834" grpId="0" animBg="1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/>
          <a:stretch>
            <a:fillRect/>
          </a:stretch>
        </p:blipFill>
        <p:spPr bwMode="auto">
          <a:xfrm>
            <a:off x="0" y="738187"/>
            <a:ext cx="9163050" cy="6119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6400" name="AutoShape 17"/>
          <p:cNvSpPr>
            <a:spLocks noChangeArrowheads="1"/>
          </p:cNvSpPr>
          <p:nvPr/>
        </p:nvSpPr>
        <p:spPr bwMode="auto">
          <a:xfrm>
            <a:off x="2286000" y="4802188"/>
            <a:ext cx="304800" cy="3048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 rot="-798185">
            <a:off x="1676400" y="4954588"/>
            <a:ext cx="519113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 rot="-450790">
            <a:off x="1081088" y="5106988"/>
            <a:ext cx="519112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736600" y="5106988"/>
            <a:ext cx="304800" cy="3048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 rot="5636177">
            <a:off x="654844" y="4756944"/>
            <a:ext cx="519112" cy="304800"/>
          </a:xfrm>
          <a:prstGeom prst="leftArrow">
            <a:avLst>
              <a:gd name="adj1" fmla="val 50000"/>
              <a:gd name="adj2" fmla="val 42578"/>
            </a:avLst>
          </a:prstGeom>
          <a:solidFill>
            <a:srgbClr val="FF3300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762000" y="4344988"/>
            <a:ext cx="304800" cy="3048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768752" cy="739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Поход Батыя на Южную Русь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32040" y="4293096"/>
            <a:ext cx="3961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Галич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5373216"/>
            <a:ext cx="4537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Владимир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 animBg="1"/>
      <p:bldP spid="35859" grpId="0" animBg="1"/>
      <p:bldP spid="35860" grpId="0" animBg="1"/>
      <p:bldP spid="35861" grpId="0" animBg="1"/>
      <p:bldP spid="35862" grpId="0" animBg="1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C:\Documents and Settings\User\Рабочий стол\Desyatinna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255" y="0"/>
            <a:ext cx="6940745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7411752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20221111">
            <a:off x="486052" y="3126847"/>
            <a:ext cx="72551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ВЫВОДЫ ?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4143375" y="332656"/>
            <a:ext cx="4543425" cy="6120679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В 1237—1241 гг. русские княжества испытали опустошительное нашествие монголо-татар. Русские княжества, которые действовали врознь, были обречены на гибель. Однако героическое сопротивление Руси взорвал </a:t>
            </a:r>
            <a:r>
              <a:rPr lang="ru-RU" sz="2000" dirty="0" err="1" smtClean="0"/>
              <a:t>завоевательский</a:t>
            </a:r>
            <a:r>
              <a:rPr lang="ru-RU" sz="2000" dirty="0" smtClean="0"/>
              <a:t> запал монголов. </a:t>
            </a:r>
          </a:p>
          <a:p>
            <a:pPr eaLnBrk="1" hangingPunct="1"/>
            <a:r>
              <a:rPr lang="ru-RU" sz="2000" dirty="0" smtClean="0"/>
              <a:t>Поселившись в степях, монголы учредили государство Золотая Орда, которая стала составляющей могучей монгольской империи.</a:t>
            </a:r>
          </a:p>
          <a:p>
            <a:pPr eaLnBrk="1" hangingPunct="1"/>
            <a:r>
              <a:rPr lang="ru-RU" sz="2000" dirty="0" smtClean="0"/>
              <a:t> Русские княжества надолго попали под господство монголо-татар.  Монголо-татарская нашествие стало поворотным пунктом в истории русских княжеств. Монгольское господство задержало и  изменило их последующее развитие.</a:t>
            </a:r>
          </a:p>
          <a:p>
            <a:pPr eaLnBrk="1" hangingPunct="1"/>
            <a:endParaRPr 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905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ИТОГИ: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18436" name="Picture 2" descr="http://ukrmap.su/program2010/uh7/history7_files/image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14375"/>
            <a:ext cx="35718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6000750"/>
            <a:ext cx="4143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Руины Десятинной </a:t>
            </a:r>
            <a:r>
              <a:rPr lang="ru-RU" dirty="0" smtClean="0"/>
              <a:t>церкви Киев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822960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</a:rPr>
              <a:t>Проверь себя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09625"/>
            <a:ext cx="8229600" cy="60483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Где и когда состоялась первая встреча русских и монголо-татар? 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Какое княжество первым было завоевано – монголо-татарами на Руси?             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Какое имя носил основатель Монгольской империи?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Кто возглавлял татаро-монгольское войско во время нашествия на Русь?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 В каком году был захвачен Киев?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 Какой город </a:t>
            </a:r>
            <a:r>
              <a:rPr lang="ru-RU" sz="2000" dirty="0" err="1" smtClean="0"/>
              <a:t>татаро-монголы</a:t>
            </a:r>
            <a:r>
              <a:rPr lang="ru-RU" sz="2000" dirty="0" smtClean="0"/>
              <a:t> назвали злым?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Время первого нашествия </a:t>
            </a:r>
            <a:r>
              <a:rPr lang="ru-RU" sz="2000" dirty="0" err="1" smtClean="0"/>
              <a:t>татаро-монголов</a:t>
            </a:r>
            <a:r>
              <a:rPr lang="ru-RU" sz="2000" dirty="0" smtClean="0"/>
              <a:t> на Русь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Время второго нашествия </a:t>
            </a:r>
            <a:r>
              <a:rPr lang="ru-RU" sz="2000" dirty="0" err="1" smtClean="0"/>
              <a:t>татаро-монголов</a:t>
            </a:r>
            <a:r>
              <a:rPr lang="ru-RU" sz="2000" dirty="0" smtClean="0"/>
              <a:t> на Русь?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Как называлось государство, возникшее на захваченных Батыем землях ?  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Как называлась плата (продуктами, изделиями ремесла и людьми), которую население Руси отдавало монголо-татарам?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Что такое иго?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smtClean="0">
                <a:solidFill>
                  <a:schemeClr val="bg2"/>
                </a:solidFill>
              </a:rPr>
              <a:t>Запомните даты:</a:t>
            </a:r>
          </a:p>
        </p:txBody>
      </p:sp>
      <p:sp>
        <p:nvSpPr>
          <p:cNvPr id="19459" name="Содержимое 5"/>
          <p:cNvSpPr>
            <a:spLocks noGrp="1"/>
          </p:cNvSpPr>
          <p:nvPr>
            <p:ph sz="half" idx="2"/>
          </p:nvPr>
        </p:nvSpPr>
        <p:spPr>
          <a:xfrm>
            <a:off x="928688" y="1285875"/>
            <a:ext cx="7429500" cy="50720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CC"/>
                </a:solidFill>
              </a:rPr>
              <a:t>31 мая 1223 р. </a:t>
            </a:r>
            <a:r>
              <a:rPr lang="ru-RU" smtClean="0"/>
              <a:t>— битва на реке Калка.  </a:t>
            </a:r>
          </a:p>
          <a:p>
            <a:pPr eaLnBrk="1" hangingPunct="1"/>
            <a:r>
              <a:rPr lang="ru-RU" b="1" smtClean="0">
                <a:solidFill>
                  <a:srgbClr val="0000CC"/>
                </a:solidFill>
              </a:rPr>
              <a:t>1237—1241</a:t>
            </a:r>
            <a:r>
              <a:rPr lang="ru-RU" smtClean="0">
                <a:solidFill>
                  <a:srgbClr val="0000CC"/>
                </a:solidFill>
              </a:rPr>
              <a:t> рр. </a:t>
            </a:r>
            <a:r>
              <a:rPr lang="ru-RU" smtClean="0"/>
              <a:t>— монголо-татарская нашествие на Русь. </a:t>
            </a:r>
          </a:p>
          <a:p>
            <a:pPr eaLnBrk="1" hangingPunct="1"/>
            <a:r>
              <a:rPr lang="ru-RU" smtClean="0"/>
              <a:t> </a:t>
            </a:r>
            <a:r>
              <a:rPr lang="ru-RU" smtClean="0">
                <a:solidFill>
                  <a:srgbClr val="0000CC"/>
                </a:solidFill>
              </a:rPr>
              <a:t>1239 р.</a:t>
            </a:r>
            <a:r>
              <a:rPr lang="ru-RU" smtClean="0"/>
              <a:t> — опустошение монголами Переяславской и Черниговской земель.  </a:t>
            </a:r>
          </a:p>
          <a:p>
            <a:pPr eaLnBrk="1" hangingPunct="1"/>
            <a:r>
              <a:rPr lang="ru-RU" smtClean="0">
                <a:solidFill>
                  <a:srgbClr val="0000CC"/>
                </a:solidFill>
              </a:rPr>
              <a:t>Конец ноября — начало декабря 1240 р</a:t>
            </a:r>
            <a:r>
              <a:rPr lang="ru-RU" smtClean="0"/>
              <a:t>.— оборона Киева. </a:t>
            </a:r>
          </a:p>
          <a:p>
            <a:pPr eaLnBrk="1" hangingPunct="1"/>
            <a:r>
              <a:rPr lang="ru-RU" smtClean="0"/>
              <a:t> </a:t>
            </a:r>
            <a:r>
              <a:rPr lang="ru-RU" b="1" smtClean="0">
                <a:solidFill>
                  <a:srgbClr val="0000CC"/>
                </a:solidFill>
              </a:rPr>
              <a:t>1240—1241 рр.</a:t>
            </a:r>
            <a:r>
              <a:rPr lang="ru-RU" smtClean="0"/>
              <a:t> — опустошение монголо-татарами Киевского и Галицко-волынского княжеств.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6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2"/>
                </a:solidFill>
              </a:rPr>
              <a:t>ЧТО НАМ ИЗВЕСТНО ПРО МОНГОЛО-ТАТАР?</a:t>
            </a:r>
          </a:p>
        </p:txBody>
      </p:sp>
      <p:sp>
        <p:nvSpPr>
          <p:cNvPr id="8195" name="AutoShape 25" descr="36dc86d5">
            <a:hlinkClick r:id="rId2" action="ppaction://hlinkfile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1844824"/>
            <a:ext cx="62276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КОЧЕВНИКИ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301208"/>
            <a:ext cx="62276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ХОРОШИЕ ВОИНЫ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93096"/>
            <a:ext cx="62276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СКОТОВОДЫ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564904"/>
            <a:ext cx="62276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ВСАДНИКИ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429000"/>
            <a:ext cx="62276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ДЕТСТВА В СЕДЛЕ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 descr="z8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124744"/>
            <a:ext cx="5156200" cy="3429000"/>
          </a:xfrm>
          <a:noFill/>
        </p:spPr>
      </p:pic>
      <p:pic>
        <p:nvPicPr>
          <p:cNvPr id="44049" name="Picture 17" descr="x1-z14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404664"/>
            <a:ext cx="2687637" cy="4495800"/>
          </a:xfrm>
          <a:noFill/>
        </p:spPr>
      </p:pic>
      <p:pic>
        <p:nvPicPr>
          <p:cNvPr id="44061" name="Picture 29" descr="ЧИНГИСХАН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19872" y="4077072"/>
            <a:ext cx="2000250" cy="2262187"/>
          </a:xfrm>
          <a:noFill/>
        </p:spPr>
      </p:pic>
      <p:sp>
        <p:nvSpPr>
          <p:cNvPr id="7174" name="AutoShape 25" descr="36dc86d5">
            <a:hlinkClick r:id="rId5" action="ppaction://hlinkfile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412776"/>
            <a:ext cx="7344817" cy="450056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1. В степях Азии издавна жили племена кочевников-монголов.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2. В конце </a:t>
            </a:r>
            <a:r>
              <a:rPr lang="en-US" b="1" dirty="0" smtClean="0">
                <a:solidFill>
                  <a:schemeClr val="tx1"/>
                </a:solidFill>
              </a:rPr>
              <a:t>XII</a:t>
            </a:r>
            <a:r>
              <a:rPr lang="ru-RU" b="1" dirty="0" smtClean="0">
                <a:solidFill>
                  <a:schemeClr val="tx1"/>
                </a:solidFill>
              </a:rPr>
              <a:t>ст. Тут возникает могущественная феодальная держава.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3. В 1206г. Хан </a:t>
            </a:r>
            <a:r>
              <a:rPr lang="ru-RU" b="1" dirty="0" err="1" smtClean="0">
                <a:solidFill>
                  <a:schemeClr val="tx1"/>
                </a:solidFill>
              </a:rPr>
              <a:t>Темучин</a:t>
            </a:r>
            <a:r>
              <a:rPr lang="ru-RU" b="1" dirty="0" smtClean="0">
                <a:solidFill>
                  <a:schemeClr val="tx1"/>
                </a:solidFill>
              </a:rPr>
              <a:t> стал ханом всей Монголии и взял себе имя </a:t>
            </a:r>
            <a:r>
              <a:rPr lang="ru-RU" b="1" dirty="0" err="1" smtClean="0">
                <a:solidFill>
                  <a:schemeClr val="tx1"/>
                </a:solidFill>
              </a:rPr>
              <a:t>Чингис-хан</a:t>
            </a:r>
            <a:r>
              <a:rPr lang="ru-RU" b="1" dirty="0" smtClean="0">
                <a:solidFill>
                  <a:schemeClr val="tx1"/>
                </a:solidFill>
              </a:rPr>
              <a:t>. Он объединил монголов и подчинил себе татар.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4. Он создал огромную конную армию. В ней существовала суровая дисциплина.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5. За наименьшее неповиновение воинов жестоко наказывали.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05800" cy="5715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МОНГОЛО-ТАТАРЫ</a:t>
            </a:r>
            <a:endParaRPr lang="ru-RU" dirty="0"/>
          </a:p>
        </p:txBody>
      </p:sp>
      <p:pic>
        <p:nvPicPr>
          <p:cNvPr id="5" name="Picture 4" descr="http://www.ipb.su/uploads/ipbsu/knlclan/av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0195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smtClean="0">
                <a:solidFill>
                  <a:srgbClr val="FF0000"/>
                </a:solidFill>
                <a:latin typeface="Arial" charset="0"/>
              </a:rPr>
              <a:t>ВООРУЖЕНИЕ  МОНГОЛОВ</a:t>
            </a:r>
            <a:endParaRPr lang="ru-RU" sz="44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43" name="Picture 2" descr="Монгол ИР Б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785813" y="1143000"/>
            <a:ext cx="3286125" cy="5424488"/>
          </a:xfrm>
          <a:noFill/>
        </p:spPr>
      </p:pic>
      <p:pic>
        <p:nvPicPr>
          <p:cNvPr id="10244" name="Picture 4" descr="Оружие татар 13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>
          <a:xfrm>
            <a:off x="4572000" y="1214438"/>
            <a:ext cx="4217988" cy="542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</a:rPr>
              <a:t>ВООРУЖЕНИЕ  </a:t>
            </a:r>
            <a:r>
              <a:rPr lang="ru-RU" sz="4400" b="1" dirty="0" smtClean="0">
                <a:solidFill>
                  <a:srgbClr val="FF0000"/>
                </a:solidFill>
                <a:latin typeface="Arial" charset="0"/>
              </a:rPr>
              <a:t>РУССКИХ</a:t>
            </a:r>
            <a:endParaRPr lang="ru-RU" sz="4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43" name="Picture 2" descr="Монгол ИР Б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584" y="1196752"/>
            <a:ext cx="3850141" cy="5256584"/>
          </a:xfrm>
          <a:noFill/>
        </p:spPr>
      </p:pic>
      <p:pic>
        <p:nvPicPr>
          <p:cNvPr id="10244" name="Picture 4" descr="Оружие татар 13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4079520" cy="542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</a:rPr>
              <a:t>МОНГОЛЫ            РУССКИЕ</a:t>
            </a:r>
            <a:endParaRPr lang="ru-RU" sz="4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157192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ХИТРОСТЬ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4365104"/>
            <a:ext cx="3888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ОПЫТ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645024"/>
            <a:ext cx="3888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РАЗВЕДКА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780928"/>
            <a:ext cx="3888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СКОРОСТЬ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916832"/>
            <a:ext cx="3888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ДИСЦИПЛИНА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1916832"/>
            <a:ext cx="3888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2780928"/>
            <a:ext cx="4788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РАЗОБЩЁННОСТЬ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3789040"/>
            <a:ext cx="51480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САМОУВЕРЕННОСТЬ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4653136"/>
            <a:ext cx="4788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ПРЯМОТА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ru-RU" dirty="0" smtClean="0"/>
              <a:t>Первое столкновение с монголами</a:t>
            </a:r>
            <a:endParaRPr lang="ru-RU" dirty="0"/>
          </a:p>
        </p:txBody>
      </p:sp>
      <p:pic>
        <p:nvPicPr>
          <p:cNvPr id="6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36296" cy="4821685"/>
          </a:xfrm>
          <a:prstGeom prst="rect">
            <a:avLst/>
          </a:prstGeom>
          <a:solidFill>
            <a:srgbClr val="FFFF00"/>
          </a:solidFill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4139952" y="4437112"/>
            <a:ext cx="648072" cy="5760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589</TotalTime>
  <Words>704</Words>
  <Application>Microsoft Office PowerPoint</Application>
  <PresentationFormat>Экран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Монголо-татарское нашествие на русские земли</vt:lpstr>
      <vt:lpstr>Ответьте на вопросы:</vt:lpstr>
      <vt:lpstr>ЧТО НАМ ИЗВЕСТНО ПРО МОНГОЛО-ТАТАР?</vt:lpstr>
      <vt:lpstr>Слайд 4</vt:lpstr>
      <vt:lpstr>МОНГОЛО-ТАТАРЫ</vt:lpstr>
      <vt:lpstr>ВООРУЖЕНИЕ  МОНГОЛОВ</vt:lpstr>
      <vt:lpstr>ВООРУЖЕНИЕ  РУССКИХ</vt:lpstr>
      <vt:lpstr>МОНГОЛЫ            РУССКИЕ</vt:lpstr>
      <vt:lpstr>Первое столкновение с монголами</vt:lpstr>
      <vt:lpstr>1223г. – битва на р. Калке</vt:lpstr>
      <vt:lpstr>Причины поражения русских войск в битве на р. Калке:</vt:lpstr>
      <vt:lpstr>Хан Батый</vt:lpstr>
      <vt:lpstr>Начало нашествия</vt:lpstr>
      <vt:lpstr>Первая волна нашествия</vt:lpstr>
      <vt:lpstr>Слайд 15</vt:lpstr>
      <vt:lpstr>Первая волна нашествия</vt:lpstr>
      <vt:lpstr>Первая волна нашествия</vt:lpstr>
      <vt:lpstr>Первая волна нашествия</vt:lpstr>
      <vt:lpstr>Слайд 19</vt:lpstr>
      <vt:lpstr>Первая волна нашествия</vt:lpstr>
      <vt:lpstr>Слайд 21</vt:lpstr>
      <vt:lpstr>Поход Батыя на Южную Русь</vt:lpstr>
      <vt:lpstr>Поход Батыя на Южную Русь</vt:lpstr>
      <vt:lpstr>Слайд 24</vt:lpstr>
      <vt:lpstr>ИТОГИ:</vt:lpstr>
      <vt:lpstr>Проверь себя</vt:lpstr>
      <vt:lpstr>Запомните даты:</vt:lpstr>
    </vt:vector>
  </TitlesOfParts>
  <Company>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USER-Гацуленко Е.В.</dc:creator>
  <cp:lastModifiedBy>HOME-PC</cp:lastModifiedBy>
  <cp:revision>55</cp:revision>
  <dcterms:created xsi:type="dcterms:W3CDTF">2006-02-14T09:38:37Z</dcterms:created>
  <dcterms:modified xsi:type="dcterms:W3CDTF">2013-10-21T22:01:00Z</dcterms:modified>
</cp:coreProperties>
</file>