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82" r:id="rId3"/>
    <p:sldId id="287" r:id="rId4"/>
    <p:sldId id="270" r:id="rId5"/>
    <p:sldId id="271" r:id="rId6"/>
    <p:sldId id="285" r:id="rId7"/>
    <p:sldId id="289" r:id="rId8"/>
    <p:sldId id="288" r:id="rId9"/>
    <p:sldId id="291" r:id="rId10"/>
    <p:sldId id="260" r:id="rId11"/>
    <p:sldId id="290" r:id="rId12"/>
    <p:sldId id="286" r:id="rId13"/>
    <p:sldId id="292" r:id="rId14"/>
    <p:sldId id="293" r:id="rId15"/>
    <p:sldId id="294" r:id="rId16"/>
    <p:sldId id="295" r:id="rId17"/>
    <p:sldId id="301" r:id="rId18"/>
    <p:sldId id="300" r:id="rId19"/>
    <p:sldId id="296" r:id="rId20"/>
    <p:sldId id="302" r:id="rId21"/>
    <p:sldId id="303" r:id="rId22"/>
    <p:sldId id="297" r:id="rId23"/>
    <p:sldId id="298" r:id="rId24"/>
    <p:sldId id="283" r:id="rId25"/>
    <p:sldId id="284" r:id="rId26"/>
    <p:sldId id="299" r:id="rId27"/>
    <p:sldId id="277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D90FF"/>
    <a:srgbClr val="9DB6E7"/>
    <a:srgbClr val="93D3FF"/>
    <a:srgbClr val="65C1FF"/>
    <a:srgbClr val="DAEDF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9" autoAdjust="0"/>
  </p:normalViewPr>
  <p:slideViewPr>
    <p:cSldViewPr>
      <p:cViewPr varScale="1">
        <p:scale>
          <a:sx n="97" d="100"/>
          <a:sy n="97" d="100"/>
        </p:scale>
        <p:origin x="-114" y="-3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09944-C271-4891-B657-4F1BC68387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CC5FA-8ED9-417B-8FCD-E91C7AF27B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C34A7-6EDD-4477-9E5C-C0C8C4E9EE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D6B23-E352-46D3-8E1C-7FBB2EB9C7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9AF99-BB81-4F17-B539-547AD39B0A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208D9-AE65-4CBF-B9C4-FB854B085D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39402-6625-4A82-8391-3D4D0667A8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49F8A-96C0-4968-83E3-29179B8B4F2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9E1CA-DE5A-4E85-B9E0-BE3876E60C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76C6B-F870-402C-B736-1BB3A736D5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98345-2B1E-4382-92A0-A55EF3E307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91403-5E39-4E64-B701-1A321B77F0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26416-9E6F-4679-A175-2429E86AA45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3F328A8-8E11-4C49-B394-1ED73FF17C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5" r:id="rId1"/>
    <p:sldLayoutId id="2147483786" r:id="rId2"/>
    <p:sldLayoutId id="2147483796" r:id="rId3"/>
    <p:sldLayoutId id="2147483787" r:id="rId4"/>
    <p:sldLayoutId id="214748379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008ABF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00729F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008ABF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008ABF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&#1052;&#1086;&#1080;%20&#1074;&#1077;&#1073;-&#1091;&#1079;&#1083;&#1099;/king_uchitelj.files/&#1101;&#1082;&#1079;_1W140.jpg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5" Type="http://schemas.openxmlformats.org/officeDocument/2006/relationships/hyperlink" Target="&#1052;&#1086;&#1080;%20&#1074;&#1077;&#1073;-&#1091;&#1079;&#1083;&#1099;/king_uchitelj.files/&#1101;&#1082;&#1079;_1W140.jpg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43042" y="928670"/>
            <a:ext cx="6003925" cy="2209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Монголо-татарское нашествие на русские земли</a:t>
            </a:r>
          </a:p>
        </p:txBody>
      </p:sp>
      <p:pic>
        <p:nvPicPr>
          <p:cNvPr id="5" name="Рисунок 4" descr="mongolyskie_dospehi_keshi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3284984"/>
            <a:ext cx="6124575" cy="3152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85784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smtClean="0">
                <a:solidFill>
                  <a:schemeClr val="bg2"/>
                </a:solidFill>
              </a:rPr>
              <a:t>1223г. – битва на р. Калке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286375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Русские впервые пересеклись с этим степным народом, когда убили их послов. Этим они и с отрицательной стороны привлекли внимание монголов.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Монгольские парламентёры были посланы на Русь с той целью, чтобы переубедить восточных славян поддерживать половцев. Последние были врагами монголов.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В 1223 г. на реке Калке объединённая армия русских и половцев потерпела поражение от монголо-татар. На Русь надвигалось монголо-татарское нашествие... </a:t>
            </a:r>
            <a:endParaRPr lang="ru-RU" dirty="0"/>
          </a:p>
        </p:txBody>
      </p:sp>
      <p:pic>
        <p:nvPicPr>
          <p:cNvPr id="12292" name="Содержимое 8" descr="x_ddf9af6e.jpg"/>
          <p:cNvPicPr>
            <a:picLocks noGrp="1" noChangeAspect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57688" y="1928813"/>
            <a:ext cx="4568825" cy="38274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229600" cy="158417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2"/>
                </a:solidFill>
              </a:rPr>
              <a:t>Причины поражения русских войск в битве на р. Калке: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02787" y="2967335"/>
            <a:ext cx="573843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НАЗОВИТЕ</a:t>
            </a:r>
            <a:endParaRPr lang="ru-RU" sz="8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6195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FFFF00"/>
                </a:solidFill>
              </a:rPr>
              <a:t>Хан Батый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3315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96975"/>
            <a:ext cx="4059238" cy="4899025"/>
          </a:xfrm>
        </p:spPr>
        <p:txBody>
          <a:bodyPr/>
          <a:lstStyle/>
          <a:p>
            <a:r>
              <a:rPr lang="ru-RU" dirty="0" smtClean="0"/>
              <a:t>Батый – внук Чингисхана и выдающийся полководец. </a:t>
            </a:r>
          </a:p>
          <a:p>
            <a:r>
              <a:rPr lang="ru-RU" dirty="0" smtClean="0"/>
              <a:t>Его имя в переводе с монгольского означает “хороший государь”. </a:t>
            </a:r>
          </a:p>
          <a:p>
            <a:r>
              <a:rPr lang="ru-RU" dirty="0" smtClean="0"/>
              <a:t>Родился в 1208 году.</a:t>
            </a:r>
          </a:p>
          <a:p>
            <a:endParaRPr lang="ru-RU" dirty="0" smtClean="0"/>
          </a:p>
        </p:txBody>
      </p:sp>
      <p:pic>
        <p:nvPicPr>
          <p:cNvPr id="13316" name="Содержимое 4" descr="cd2f2-325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29125" y="928688"/>
            <a:ext cx="4179888" cy="47863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31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457200"/>
            <a:ext cx="4824536" cy="739552"/>
          </a:xfrm>
        </p:spPr>
        <p:txBody>
          <a:bodyPr/>
          <a:lstStyle/>
          <a:p>
            <a:r>
              <a:rPr lang="ru-RU" dirty="0" smtClean="0"/>
              <a:t>Начало нашествия</a:t>
            </a:r>
            <a:endParaRPr lang="ru-RU" dirty="0"/>
          </a:p>
        </p:txBody>
      </p:sp>
      <p:pic>
        <p:nvPicPr>
          <p:cNvPr id="6" name="Picture 2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40768"/>
            <a:ext cx="7236296" cy="4821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5-конечная звезда 6"/>
          <p:cNvSpPr/>
          <p:nvPr/>
        </p:nvSpPr>
        <p:spPr>
          <a:xfrm>
            <a:off x="6156176" y="1556792"/>
            <a:ext cx="1728192" cy="144016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3068960"/>
            <a:ext cx="419467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Волжская </a:t>
            </a:r>
            <a:r>
              <a:rPr lang="ru-RU" sz="32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Булгария</a:t>
            </a:r>
            <a:endParaRPr lang="ru-RU" sz="32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r>
              <a:rPr lang="ru-RU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1235 г.</a:t>
            </a:r>
            <a:endParaRPr lang="ru-RU" sz="32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Рисунок2"/>
          <p:cNvPicPr>
            <a:picLocks noChangeAspect="1" noChangeArrowheads="1"/>
          </p:cNvPicPr>
          <p:nvPr/>
        </p:nvPicPr>
        <p:blipFill>
          <a:blip r:embed="rId2" cstate="print">
            <a:lum bright="6000" contrast="-6000"/>
          </a:blip>
          <a:srcRect/>
          <a:stretch>
            <a:fillRect/>
          </a:stretch>
        </p:blipFill>
        <p:spPr bwMode="auto">
          <a:xfrm>
            <a:off x="0" y="774551"/>
            <a:ext cx="9163050" cy="6083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25" name="AutoShape 5"/>
          <p:cNvSpPr>
            <a:spLocks noChangeArrowheads="1"/>
          </p:cNvSpPr>
          <p:nvPr/>
        </p:nvSpPr>
        <p:spPr bwMode="auto">
          <a:xfrm>
            <a:off x="6948264" y="3573016"/>
            <a:ext cx="671513" cy="304800"/>
          </a:xfrm>
          <a:prstGeom prst="leftArrow">
            <a:avLst>
              <a:gd name="adj1" fmla="val 50000"/>
              <a:gd name="adj2" fmla="val 55078"/>
            </a:avLst>
          </a:prstGeom>
          <a:solidFill>
            <a:srgbClr val="FF3300"/>
          </a:solidFill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26" name="AutoShape 6"/>
          <p:cNvSpPr>
            <a:spLocks noChangeArrowheads="1"/>
          </p:cNvSpPr>
          <p:nvPr/>
        </p:nvSpPr>
        <p:spPr bwMode="auto">
          <a:xfrm>
            <a:off x="6148164" y="3573016"/>
            <a:ext cx="671513" cy="304800"/>
          </a:xfrm>
          <a:prstGeom prst="leftArrow">
            <a:avLst>
              <a:gd name="adj1" fmla="val 50000"/>
              <a:gd name="adj2" fmla="val 55078"/>
            </a:avLst>
          </a:prstGeom>
          <a:solidFill>
            <a:srgbClr val="FF3300"/>
          </a:solidFill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27" name="AutoShape 7"/>
          <p:cNvSpPr>
            <a:spLocks noChangeArrowheads="1"/>
          </p:cNvSpPr>
          <p:nvPr/>
        </p:nvSpPr>
        <p:spPr bwMode="auto">
          <a:xfrm>
            <a:off x="5348064" y="3573016"/>
            <a:ext cx="671513" cy="304800"/>
          </a:xfrm>
          <a:prstGeom prst="leftArrow">
            <a:avLst>
              <a:gd name="adj1" fmla="val 50000"/>
              <a:gd name="adj2" fmla="val 55078"/>
            </a:avLst>
          </a:prstGeom>
          <a:solidFill>
            <a:srgbClr val="FF3300"/>
          </a:solidFill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28" name="AutoShape 8"/>
          <p:cNvSpPr>
            <a:spLocks noChangeArrowheads="1"/>
          </p:cNvSpPr>
          <p:nvPr/>
        </p:nvSpPr>
        <p:spPr bwMode="auto">
          <a:xfrm>
            <a:off x="5043264" y="3573016"/>
            <a:ext cx="304800" cy="304800"/>
          </a:xfrm>
          <a:prstGeom prst="star16">
            <a:avLst>
              <a:gd name="adj" fmla="val 37500"/>
            </a:avLst>
          </a:prstGeom>
          <a:solidFill>
            <a:srgbClr val="FFCC00"/>
          </a:solidFill>
          <a:ln w="12700" cap="sq">
            <a:solidFill>
              <a:srgbClr val="00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6768752" cy="739552"/>
          </a:xfrm>
        </p:spPr>
        <p:txBody>
          <a:bodyPr>
            <a:normAutofit/>
          </a:bodyPr>
          <a:lstStyle/>
          <a:p>
            <a:r>
              <a:rPr lang="ru-RU" dirty="0" smtClean="0"/>
              <a:t>Первая волна нашествия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animBg="1"/>
      <p:bldP spid="30726" grpId="0" animBg="1"/>
      <p:bldP spid="30727" grpId="0" animBg="1"/>
      <p:bldP spid="30728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Рисунок6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 bwMode="auto">
          <a:xfrm>
            <a:off x="251520" y="765175"/>
            <a:ext cx="4356100" cy="6092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644008" y="476672"/>
            <a:ext cx="4038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dirty="0" smtClean="0"/>
              <a:t>После </a:t>
            </a:r>
            <a:r>
              <a:rPr lang="ru-RU" sz="2400" dirty="0" smtClean="0">
                <a:solidFill>
                  <a:srgbClr val="FF0066"/>
                </a:solidFill>
              </a:rPr>
              <a:t>7-дневного штурма</a:t>
            </a:r>
            <a:r>
              <a:rPr lang="ru-RU" sz="2400" dirty="0" smtClean="0"/>
              <a:t> Рязань пала</a:t>
            </a:r>
          </a:p>
          <a:p>
            <a:pPr eaLnBrk="1" hangingPunct="1">
              <a:buFontTx/>
              <a:buNone/>
            </a:pPr>
            <a:r>
              <a:rPr lang="ru-RU" sz="2400" dirty="0" smtClean="0"/>
              <a:t>Монголы перебили его жителей, а город сожгли.</a:t>
            </a:r>
          </a:p>
          <a:p>
            <a:pPr eaLnBrk="1" hangingPunct="1">
              <a:buFontTx/>
              <a:buNone/>
            </a:pPr>
            <a:r>
              <a:rPr lang="ru-RU" sz="2400" dirty="0" smtClean="0"/>
              <a:t> Повернув на Владимир, они неожиданно стали нести серьезные потери. </a:t>
            </a:r>
          </a:p>
          <a:p>
            <a:pPr eaLnBrk="1" hangingPunct="1">
              <a:buFontTx/>
              <a:buNone/>
            </a:pPr>
            <a:r>
              <a:rPr lang="ru-RU" sz="2400" dirty="0" smtClean="0"/>
              <a:t>Отряд </a:t>
            </a:r>
            <a:r>
              <a:rPr lang="ru-RU" sz="2400" dirty="0" err="1" smtClean="0">
                <a:solidFill>
                  <a:srgbClr val="FF0066"/>
                </a:solidFill>
              </a:rPr>
              <a:t>Евпатия</a:t>
            </a:r>
            <a:r>
              <a:rPr lang="ru-RU" sz="2400" dirty="0" smtClean="0">
                <a:solidFill>
                  <a:srgbClr val="FF0066"/>
                </a:solidFill>
              </a:rPr>
              <a:t> </a:t>
            </a:r>
            <a:r>
              <a:rPr lang="ru-RU" sz="2400" dirty="0" err="1" smtClean="0">
                <a:solidFill>
                  <a:srgbClr val="FF0066"/>
                </a:solidFill>
              </a:rPr>
              <a:t>Коловрата</a:t>
            </a:r>
            <a:r>
              <a:rPr lang="ru-RU" sz="2400" dirty="0" smtClean="0"/>
              <a:t> стал мстить за родной город. Но через месяц он погиб.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Рисунок2"/>
          <p:cNvPicPr>
            <a:picLocks noChangeAspect="1" noChangeArrowheads="1"/>
          </p:cNvPicPr>
          <p:nvPr/>
        </p:nvPicPr>
        <p:blipFill>
          <a:blip r:embed="rId2" cstate="print">
            <a:lum bright="6000" contrast="-6000"/>
          </a:blip>
          <a:srcRect/>
          <a:stretch>
            <a:fillRect/>
          </a:stretch>
        </p:blipFill>
        <p:spPr bwMode="auto">
          <a:xfrm>
            <a:off x="-9525" y="693738"/>
            <a:ext cx="9163050" cy="6119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5" name="AutoShape 7"/>
          <p:cNvSpPr>
            <a:spLocks noChangeArrowheads="1"/>
          </p:cNvSpPr>
          <p:nvPr/>
        </p:nvSpPr>
        <p:spPr bwMode="auto">
          <a:xfrm>
            <a:off x="4953000" y="3429000"/>
            <a:ext cx="304800" cy="304800"/>
          </a:xfrm>
          <a:prstGeom prst="star16">
            <a:avLst>
              <a:gd name="adj" fmla="val 37500"/>
            </a:avLst>
          </a:prstGeom>
          <a:solidFill>
            <a:srgbClr val="FFCC00"/>
          </a:solidFill>
          <a:ln w="12700" cap="sq">
            <a:solidFill>
              <a:srgbClr val="00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6" name="AutoShape 8"/>
          <p:cNvSpPr>
            <a:spLocks noChangeArrowheads="1"/>
          </p:cNvSpPr>
          <p:nvPr/>
        </p:nvSpPr>
        <p:spPr bwMode="auto">
          <a:xfrm rot="4548240">
            <a:off x="4769643" y="3155157"/>
            <a:ext cx="671513" cy="304800"/>
          </a:xfrm>
          <a:prstGeom prst="leftArrow">
            <a:avLst>
              <a:gd name="adj1" fmla="val 50000"/>
              <a:gd name="adj2" fmla="val 55078"/>
            </a:avLst>
          </a:prstGeom>
          <a:solidFill>
            <a:srgbClr val="FF3300"/>
          </a:solidFill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7" name="AutoShape 9"/>
          <p:cNvSpPr>
            <a:spLocks noChangeArrowheads="1"/>
          </p:cNvSpPr>
          <p:nvPr/>
        </p:nvSpPr>
        <p:spPr bwMode="auto">
          <a:xfrm>
            <a:off x="4800600" y="2667000"/>
            <a:ext cx="304800" cy="304800"/>
          </a:xfrm>
          <a:prstGeom prst="star16">
            <a:avLst>
              <a:gd name="adj" fmla="val 37500"/>
            </a:avLst>
          </a:prstGeom>
          <a:solidFill>
            <a:srgbClr val="FFCC00"/>
          </a:solidFill>
          <a:ln w="12700" cap="sq">
            <a:solidFill>
              <a:srgbClr val="00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8" name="AutoShape 10"/>
          <p:cNvSpPr>
            <a:spLocks noChangeArrowheads="1"/>
          </p:cNvSpPr>
          <p:nvPr/>
        </p:nvSpPr>
        <p:spPr bwMode="auto">
          <a:xfrm rot="581114">
            <a:off x="4088799" y="2475202"/>
            <a:ext cx="671513" cy="304800"/>
          </a:xfrm>
          <a:prstGeom prst="leftArrow">
            <a:avLst>
              <a:gd name="adj1" fmla="val 50000"/>
              <a:gd name="adj2" fmla="val 55078"/>
            </a:avLst>
          </a:prstGeom>
          <a:solidFill>
            <a:srgbClr val="FF3300"/>
          </a:solidFill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9" name="AutoShape 11"/>
          <p:cNvSpPr>
            <a:spLocks noChangeArrowheads="1"/>
          </p:cNvSpPr>
          <p:nvPr/>
        </p:nvSpPr>
        <p:spPr bwMode="auto">
          <a:xfrm>
            <a:off x="3657600" y="2209800"/>
            <a:ext cx="304800" cy="304800"/>
          </a:xfrm>
          <a:prstGeom prst="star16">
            <a:avLst>
              <a:gd name="adj" fmla="val 37500"/>
            </a:avLst>
          </a:prstGeom>
          <a:solidFill>
            <a:srgbClr val="FFCC00"/>
          </a:solidFill>
          <a:ln w="12700" cap="sq">
            <a:solidFill>
              <a:srgbClr val="00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80" name="AutoShape 12"/>
          <p:cNvSpPr>
            <a:spLocks noChangeArrowheads="1"/>
          </p:cNvSpPr>
          <p:nvPr/>
        </p:nvSpPr>
        <p:spPr bwMode="auto">
          <a:xfrm rot="2138506">
            <a:off x="3138488" y="1981200"/>
            <a:ext cx="671512" cy="304800"/>
          </a:xfrm>
          <a:prstGeom prst="leftArrow">
            <a:avLst>
              <a:gd name="adj1" fmla="val 50000"/>
              <a:gd name="adj2" fmla="val 55078"/>
            </a:avLst>
          </a:prstGeom>
          <a:solidFill>
            <a:srgbClr val="FF3300"/>
          </a:solidFill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148064" y="908720"/>
            <a:ext cx="37369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Владимир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660232" y="4293096"/>
            <a:ext cx="22331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Тверь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671638" y="1700808"/>
            <a:ext cx="34723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Кострома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131940" y="5805264"/>
            <a:ext cx="40120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Ярославль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535785" y="5085184"/>
            <a:ext cx="26082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Ростов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6768752" cy="739552"/>
          </a:xfrm>
        </p:spPr>
        <p:txBody>
          <a:bodyPr>
            <a:normAutofit/>
          </a:bodyPr>
          <a:lstStyle/>
          <a:p>
            <a:r>
              <a:rPr lang="ru-RU" dirty="0" smtClean="0"/>
              <a:t>Первая волна нашествия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6" grpId="0" animBg="1"/>
      <p:bldP spid="32777" grpId="0" animBg="1"/>
      <p:bldP spid="32778" grpId="0" animBg="1"/>
      <p:bldP spid="32779" grpId="0" animBg="1"/>
      <p:bldP spid="32780" grpId="0" animBg="1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6768752" cy="739552"/>
          </a:xfrm>
        </p:spPr>
        <p:txBody>
          <a:bodyPr>
            <a:normAutofit/>
          </a:bodyPr>
          <a:lstStyle/>
          <a:p>
            <a:r>
              <a:rPr lang="ru-RU" dirty="0" smtClean="0"/>
              <a:t>Первая волна нашествия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82529" y="1268760"/>
            <a:ext cx="8351710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В марте 1238 года</a:t>
            </a:r>
          </a:p>
          <a:p>
            <a:pPr algn="ctr"/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часть войск монголов подошла к реке Сити,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где стояли основные силы владимирского князя.</a:t>
            </a:r>
          </a:p>
          <a:p>
            <a:pPr algn="ctr"/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Русские были застигнуты врасплох и </a:t>
            </a:r>
            <a:r>
              <a:rPr lang="ru-RU" sz="28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разбиты</a:t>
            </a:r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.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39110" y="3356992"/>
            <a:ext cx="8152616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Другая часть войска дойдя до Торжка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р</a:t>
            </a:r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азвернулась,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даже не попытавшись захватить</a:t>
            </a:r>
          </a:p>
          <a:p>
            <a:pPr algn="ctr"/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Новгород.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915816" y="4797152"/>
            <a:ext cx="381642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Почему?</a:t>
            </a:r>
            <a:endParaRPr lang="ru-RU" sz="48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339752" y="5661248"/>
            <a:ext cx="499232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Силы монголов истощились,</a:t>
            </a:r>
          </a:p>
          <a:p>
            <a:pPr algn="ctr"/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пора на отдых в степи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8" grpId="0"/>
      <p:bldP spid="29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Рисунок2"/>
          <p:cNvPicPr>
            <a:picLocks noChangeAspect="1" noChangeArrowheads="1"/>
          </p:cNvPicPr>
          <p:nvPr/>
        </p:nvPicPr>
        <p:blipFill>
          <a:blip r:embed="rId2" cstate="print">
            <a:lum bright="6000" contrast="-6000"/>
          </a:blip>
          <a:srcRect/>
          <a:stretch>
            <a:fillRect/>
          </a:stretch>
        </p:blipFill>
        <p:spPr bwMode="auto">
          <a:xfrm>
            <a:off x="-9525" y="693738"/>
            <a:ext cx="9163050" cy="6119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82" name="AutoShape 14"/>
          <p:cNvSpPr>
            <a:spLocks noChangeArrowheads="1"/>
          </p:cNvSpPr>
          <p:nvPr/>
        </p:nvSpPr>
        <p:spPr bwMode="auto">
          <a:xfrm rot="-6407859">
            <a:off x="3093243" y="2393157"/>
            <a:ext cx="671513" cy="304800"/>
          </a:xfrm>
          <a:prstGeom prst="leftArrow">
            <a:avLst>
              <a:gd name="adj1" fmla="val 50000"/>
              <a:gd name="adj2" fmla="val 55078"/>
            </a:avLst>
          </a:prstGeom>
          <a:solidFill>
            <a:srgbClr val="FF3300"/>
          </a:solidFill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83" name="AutoShape 15"/>
          <p:cNvSpPr>
            <a:spLocks noChangeArrowheads="1"/>
          </p:cNvSpPr>
          <p:nvPr/>
        </p:nvSpPr>
        <p:spPr bwMode="auto">
          <a:xfrm rot="-6904579">
            <a:off x="3398044" y="3169444"/>
            <a:ext cx="671512" cy="304800"/>
          </a:xfrm>
          <a:prstGeom prst="leftArrow">
            <a:avLst>
              <a:gd name="adj1" fmla="val 50000"/>
              <a:gd name="adj2" fmla="val 55078"/>
            </a:avLst>
          </a:prstGeom>
          <a:solidFill>
            <a:srgbClr val="FF3300"/>
          </a:solidFill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84" name="AutoShape 16"/>
          <p:cNvSpPr>
            <a:spLocks noChangeArrowheads="1"/>
          </p:cNvSpPr>
          <p:nvPr/>
        </p:nvSpPr>
        <p:spPr bwMode="auto">
          <a:xfrm>
            <a:off x="3810000" y="3657600"/>
            <a:ext cx="304800" cy="304800"/>
          </a:xfrm>
          <a:prstGeom prst="star16">
            <a:avLst>
              <a:gd name="adj" fmla="val 37500"/>
            </a:avLst>
          </a:prstGeom>
          <a:solidFill>
            <a:srgbClr val="FFCC00"/>
          </a:solidFill>
          <a:ln w="12700" cap="sq">
            <a:solidFill>
              <a:srgbClr val="00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6768752" cy="739552"/>
          </a:xfrm>
        </p:spPr>
        <p:txBody>
          <a:bodyPr>
            <a:normAutofit/>
          </a:bodyPr>
          <a:lstStyle/>
          <a:p>
            <a:r>
              <a:rPr lang="ru-RU" dirty="0" smtClean="0"/>
              <a:t>Первая волна нашествия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2" grpId="0" animBg="1"/>
      <p:bldP spid="32783" grpId="0" animBg="1"/>
      <p:bldP spid="3278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Рисунок7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 bwMode="auto">
          <a:xfrm>
            <a:off x="0" y="836613"/>
            <a:ext cx="4500563" cy="6021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644008" y="332656"/>
            <a:ext cx="396044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Font typeface="Arial" pitchFamily="34" charset="0"/>
              <a:buChar char="•"/>
            </a:pPr>
            <a:r>
              <a:rPr lang="ru-RU" dirty="0" smtClean="0">
                <a:solidFill>
                  <a:srgbClr val="FF0066"/>
                </a:solidFill>
              </a:rPr>
              <a:t>Жители Козельска</a:t>
            </a:r>
            <a:r>
              <a:rPr lang="ru-RU" dirty="0" smtClean="0"/>
              <a:t> залили водой крепостной вал и противник не смог с ходу овладеть крепостью из-за </a:t>
            </a:r>
            <a:r>
              <a:rPr lang="ru-RU" dirty="0" err="1" smtClean="0"/>
              <a:t>обра</a:t>
            </a:r>
            <a:r>
              <a:rPr lang="en-US" dirty="0" smtClean="0"/>
              <a:t>-</a:t>
            </a:r>
            <a:r>
              <a:rPr lang="ru-RU" dirty="0" err="1" smtClean="0"/>
              <a:t>зовавшегося</a:t>
            </a:r>
            <a:r>
              <a:rPr lang="ru-RU" dirty="0" smtClean="0"/>
              <a:t> льда.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ru-RU" dirty="0" smtClean="0"/>
              <a:t>Через </a:t>
            </a:r>
            <a:r>
              <a:rPr lang="ru-RU" dirty="0" smtClean="0">
                <a:solidFill>
                  <a:srgbClr val="FF0066"/>
                </a:solidFill>
              </a:rPr>
              <a:t>49 дней</a:t>
            </a:r>
            <a:r>
              <a:rPr lang="ru-RU" dirty="0" smtClean="0"/>
              <a:t> город пал.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ru-RU" dirty="0" smtClean="0"/>
              <a:t>Завоеватели не пощадили никого, включая грудных младенцев, «</a:t>
            </a:r>
            <a:r>
              <a:rPr lang="ru-RU" dirty="0" err="1" smtClean="0"/>
              <a:t>отрочят</a:t>
            </a:r>
            <a:r>
              <a:rPr lang="ru-RU" dirty="0" smtClean="0"/>
              <a:t> сосущих млеко». Малолетний князь Василий, по этому же летописному преданию утонул в крови: </a:t>
            </a:r>
            <a:r>
              <a:rPr lang="ru-RU" dirty="0" smtClean="0">
                <a:solidFill>
                  <a:srgbClr val="FF0000"/>
                </a:solidFill>
              </a:rPr>
              <a:t>«о князи Василии не ведомо се: </a:t>
            </a:r>
            <a:r>
              <a:rPr lang="ru-RU" dirty="0" err="1" smtClean="0">
                <a:solidFill>
                  <a:srgbClr val="FF0000"/>
                </a:solidFill>
              </a:rPr>
              <a:t>инии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глаголяху</a:t>
            </a:r>
            <a:r>
              <a:rPr lang="ru-RU" dirty="0" smtClean="0">
                <a:solidFill>
                  <a:srgbClr val="FF0000"/>
                </a:solidFill>
              </a:rPr>
              <a:t>, яко в крови утопе, </a:t>
            </a:r>
            <a:r>
              <a:rPr lang="ru-RU" dirty="0" err="1" smtClean="0">
                <a:solidFill>
                  <a:srgbClr val="FF0000"/>
                </a:solidFill>
              </a:rPr>
              <a:t>понеж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бо</a:t>
            </a:r>
            <a:r>
              <a:rPr lang="ru-RU" dirty="0" smtClean="0">
                <a:solidFill>
                  <a:srgbClr val="FF0000"/>
                </a:solidFill>
              </a:rPr>
              <a:t> млад </a:t>
            </a:r>
            <a:r>
              <a:rPr lang="ru-RU" dirty="0" err="1" smtClean="0">
                <a:solidFill>
                  <a:srgbClr val="FF0000"/>
                </a:solidFill>
              </a:rPr>
              <a:t>бе</a:t>
            </a:r>
            <a:r>
              <a:rPr lang="ru-RU" dirty="0" smtClean="0">
                <a:solidFill>
                  <a:srgbClr val="FF0000"/>
                </a:solidFill>
              </a:rPr>
              <a:t>».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ru-RU" sz="2800" dirty="0" smtClean="0"/>
              <a:t>Чудовищный по последствиям для Северо-Восточной Руси набег был закончен.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/>
              <a:t>Ответьте на вопросы:</a:t>
            </a: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55576" y="1916833"/>
            <a:ext cx="74168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1.   Какие княжества существовали на русских землях перед монголо-татарским нашествием?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3717032"/>
            <a:ext cx="756084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2.   Какое из княжеств было наиболее могущественным?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Рисунок2"/>
          <p:cNvPicPr>
            <a:picLocks noChangeAspect="1" noChangeArrowheads="1"/>
          </p:cNvPicPr>
          <p:nvPr/>
        </p:nvPicPr>
        <p:blipFill>
          <a:blip r:embed="rId2" cstate="print">
            <a:lum bright="6000" contrast="-6000"/>
          </a:blip>
          <a:srcRect/>
          <a:stretch>
            <a:fillRect/>
          </a:stretch>
        </p:blipFill>
        <p:spPr bwMode="auto">
          <a:xfrm>
            <a:off x="-9525" y="693738"/>
            <a:ext cx="9163050" cy="6119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84" name="AutoShape 16"/>
          <p:cNvSpPr>
            <a:spLocks noChangeArrowheads="1"/>
          </p:cNvSpPr>
          <p:nvPr/>
        </p:nvSpPr>
        <p:spPr bwMode="auto">
          <a:xfrm>
            <a:off x="3810000" y="3657600"/>
            <a:ext cx="304800" cy="304800"/>
          </a:xfrm>
          <a:prstGeom prst="star16">
            <a:avLst>
              <a:gd name="adj" fmla="val 37500"/>
            </a:avLst>
          </a:prstGeom>
          <a:solidFill>
            <a:srgbClr val="FFCC00"/>
          </a:solidFill>
          <a:ln w="12700" cap="sq">
            <a:solidFill>
              <a:srgbClr val="00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87" name="AutoShape 19"/>
          <p:cNvSpPr>
            <a:spLocks noChangeArrowheads="1"/>
          </p:cNvSpPr>
          <p:nvPr/>
        </p:nvSpPr>
        <p:spPr bwMode="auto">
          <a:xfrm flipH="1">
            <a:off x="4140200" y="3716338"/>
            <a:ext cx="671513" cy="304800"/>
          </a:xfrm>
          <a:prstGeom prst="leftArrow">
            <a:avLst>
              <a:gd name="adj1" fmla="val 50000"/>
              <a:gd name="adj2" fmla="val 55078"/>
            </a:avLst>
          </a:prstGeom>
          <a:solidFill>
            <a:srgbClr val="FF3300"/>
          </a:solidFill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88" name="AutoShape 20"/>
          <p:cNvSpPr>
            <a:spLocks noChangeArrowheads="1"/>
          </p:cNvSpPr>
          <p:nvPr/>
        </p:nvSpPr>
        <p:spPr bwMode="auto">
          <a:xfrm flipH="1">
            <a:off x="5130800" y="3733800"/>
            <a:ext cx="671513" cy="304800"/>
          </a:xfrm>
          <a:prstGeom prst="leftArrow">
            <a:avLst>
              <a:gd name="adj1" fmla="val 50000"/>
              <a:gd name="adj2" fmla="val 55078"/>
            </a:avLst>
          </a:prstGeom>
          <a:solidFill>
            <a:srgbClr val="FF3300"/>
          </a:solidFill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89" name="AutoShape 21"/>
          <p:cNvSpPr>
            <a:spLocks noChangeArrowheads="1"/>
          </p:cNvSpPr>
          <p:nvPr/>
        </p:nvSpPr>
        <p:spPr bwMode="auto">
          <a:xfrm flipH="1">
            <a:off x="6070600" y="3733800"/>
            <a:ext cx="671513" cy="304800"/>
          </a:xfrm>
          <a:prstGeom prst="leftArrow">
            <a:avLst>
              <a:gd name="adj1" fmla="val 50000"/>
              <a:gd name="adj2" fmla="val 55078"/>
            </a:avLst>
          </a:prstGeom>
          <a:solidFill>
            <a:srgbClr val="FF3300"/>
          </a:solidFill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90" name="AutoShape 22"/>
          <p:cNvSpPr>
            <a:spLocks noChangeArrowheads="1"/>
          </p:cNvSpPr>
          <p:nvPr/>
        </p:nvSpPr>
        <p:spPr bwMode="auto">
          <a:xfrm flipH="1">
            <a:off x="7010400" y="3733800"/>
            <a:ext cx="671513" cy="304800"/>
          </a:xfrm>
          <a:prstGeom prst="leftArrow">
            <a:avLst>
              <a:gd name="adj1" fmla="val 50000"/>
              <a:gd name="adj2" fmla="val 55078"/>
            </a:avLst>
          </a:prstGeom>
          <a:solidFill>
            <a:srgbClr val="FF3300"/>
          </a:solidFill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6768752" cy="739552"/>
          </a:xfrm>
        </p:spPr>
        <p:txBody>
          <a:bodyPr>
            <a:normAutofit/>
          </a:bodyPr>
          <a:lstStyle/>
          <a:p>
            <a:r>
              <a:rPr lang="ru-RU" dirty="0" smtClean="0"/>
              <a:t>Первая волна нашествия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2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4" grpId="0" animBg="1"/>
      <p:bldP spid="32787" grpId="0" animBg="1"/>
      <p:bldP spid="32788" grpId="0" animBg="1"/>
      <p:bldP spid="32789" grpId="0" animBg="1"/>
      <p:bldP spid="3279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73425" y="1340768"/>
            <a:ext cx="7615610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eaLnBrk="1" hangingPunct="1">
              <a:buFontTx/>
              <a:buNone/>
            </a:pP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1239 г. Батый 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собрав</a:t>
            </a:r>
          </a:p>
          <a:p>
            <a:pPr algn="ctr" eaLnBrk="1" hangingPunct="1">
              <a:buFontTx/>
              <a:buNone/>
            </a:pP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огромное войско</a:t>
            </a:r>
          </a:p>
          <a:p>
            <a:pPr algn="ctr" eaLnBrk="1" hangingPunct="1">
              <a:buFontTx/>
              <a:buNone/>
            </a:pP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двинулся на</a:t>
            </a:r>
          </a:p>
          <a:p>
            <a:pPr algn="ctr" eaLnBrk="1" hangingPunct="1">
              <a:buFontTx/>
              <a:buNone/>
            </a:pPr>
            <a:r>
              <a:rPr lang="ru-RU" sz="54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южные</a:t>
            </a:r>
          </a:p>
          <a:p>
            <a:pPr algn="ctr" eaLnBrk="1" hangingPunct="1">
              <a:buFontTx/>
              <a:buNone/>
            </a:pP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русские 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княжества.</a:t>
            </a:r>
            <a:endParaRPr lang="ru-RU" sz="5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Рисунок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38187"/>
            <a:ext cx="9163050" cy="611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AutoShape 6"/>
          <p:cNvSpPr>
            <a:spLocks noChangeArrowheads="1"/>
          </p:cNvSpPr>
          <p:nvPr/>
        </p:nvSpPr>
        <p:spPr bwMode="auto">
          <a:xfrm rot="-1406104">
            <a:off x="6858000" y="3656013"/>
            <a:ext cx="519113" cy="304800"/>
          </a:xfrm>
          <a:prstGeom prst="leftArrow">
            <a:avLst>
              <a:gd name="adj1" fmla="val 50000"/>
              <a:gd name="adj2" fmla="val 42578"/>
            </a:avLst>
          </a:prstGeom>
          <a:solidFill>
            <a:srgbClr val="FF3300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3" name="AutoShape 7"/>
          <p:cNvSpPr>
            <a:spLocks noChangeArrowheads="1"/>
          </p:cNvSpPr>
          <p:nvPr/>
        </p:nvSpPr>
        <p:spPr bwMode="auto">
          <a:xfrm rot="-1406104">
            <a:off x="6292850" y="3852863"/>
            <a:ext cx="519113" cy="304800"/>
          </a:xfrm>
          <a:prstGeom prst="leftArrow">
            <a:avLst>
              <a:gd name="adj1" fmla="val 50000"/>
              <a:gd name="adj2" fmla="val 42578"/>
            </a:avLst>
          </a:prstGeom>
          <a:solidFill>
            <a:srgbClr val="FF3300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4" name="AutoShape 8"/>
          <p:cNvSpPr>
            <a:spLocks noChangeArrowheads="1"/>
          </p:cNvSpPr>
          <p:nvPr/>
        </p:nvSpPr>
        <p:spPr bwMode="auto">
          <a:xfrm rot="-1406104">
            <a:off x="5726113" y="4048125"/>
            <a:ext cx="519112" cy="304800"/>
          </a:xfrm>
          <a:prstGeom prst="leftArrow">
            <a:avLst>
              <a:gd name="adj1" fmla="val 50000"/>
              <a:gd name="adj2" fmla="val 42578"/>
            </a:avLst>
          </a:prstGeom>
          <a:solidFill>
            <a:srgbClr val="FF3300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5" name="AutoShape 9"/>
          <p:cNvSpPr>
            <a:spLocks noChangeArrowheads="1"/>
          </p:cNvSpPr>
          <p:nvPr/>
        </p:nvSpPr>
        <p:spPr bwMode="auto">
          <a:xfrm rot="-1406104">
            <a:off x="5160963" y="4244975"/>
            <a:ext cx="519112" cy="304800"/>
          </a:xfrm>
          <a:prstGeom prst="leftArrow">
            <a:avLst>
              <a:gd name="adj1" fmla="val 50000"/>
              <a:gd name="adj2" fmla="val 42578"/>
            </a:avLst>
          </a:prstGeom>
          <a:solidFill>
            <a:srgbClr val="FF3300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6" name="AutoShape 10"/>
          <p:cNvSpPr>
            <a:spLocks noChangeArrowheads="1"/>
          </p:cNvSpPr>
          <p:nvPr/>
        </p:nvSpPr>
        <p:spPr bwMode="auto">
          <a:xfrm rot="-1406104">
            <a:off x="4594225" y="4440238"/>
            <a:ext cx="519113" cy="304800"/>
          </a:xfrm>
          <a:prstGeom prst="leftArrow">
            <a:avLst>
              <a:gd name="adj1" fmla="val 50000"/>
              <a:gd name="adj2" fmla="val 42578"/>
            </a:avLst>
          </a:prstGeom>
          <a:solidFill>
            <a:srgbClr val="FF3300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7" name="AutoShape 11"/>
          <p:cNvSpPr>
            <a:spLocks noChangeArrowheads="1"/>
          </p:cNvSpPr>
          <p:nvPr/>
        </p:nvSpPr>
        <p:spPr bwMode="auto">
          <a:xfrm rot="-1406104">
            <a:off x="4029075" y="4637088"/>
            <a:ext cx="519113" cy="304800"/>
          </a:xfrm>
          <a:prstGeom prst="leftArrow">
            <a:avLst>
              <a:gd name="adj1" fmla="val 50000"/>
              <a:gd name="adj2" fmla="val 42578"/>
            </a:avLst>
          </a:prstGeom>
          <a:solidFill>
            <a:srgbClr val="FF3300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8" name="AutoShape 12"/>
          <p:cNvSpPr>
            <a:spLocks noChangeArrowheads="1"/>
          </p:cNvSpPr>
          <p:nvPr/>
        </p:nvSpPr>
        <p:spPr bwMode="auto">
          <a:xfrm rot="-1406104">
            <a:off x="3462338" y="4832350"/>
            <a:ext cx="519112" cy="304800"/>
          </a:xfrm>
          <a:prstGeom prst="leftArrow">
            <a:avLst>
              <a:gd name="adj1" fmla="val 50000"/>
              <a:gd name="adj2" fmla="val 42578"/>
            </a:avLst>
          </a:prstGeom>
          <a:solidFill>
            <a:srgbClr val="FF3300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9" name="AutoShape 13"/>
          <p:cNvSpPr>
            <a:spLocks noChangeArrowheads="1"/>
          </p:cNvSpPr>
          <p:nvPr/>
        </p:nvSpPr>
        <p:spPr bwMode="auto">
          <a:xfrm rot="-1406104">
            <a:off x="2895600" y="5027613"/>
            <a:ext cx="519113" cy="304800"/>
          </a:xfrm>
          <a:prstGeom prst="leftArrow">
            <a:avLst>
              <a:gd name="adj1" fmla="val 50000"/>
              <a:gd name="adj2" fmla="val 42578"/>
            </a:avLst>
          </a:prstGeom>
          <a:solidFill>
            <a:srgbClr val="FF3300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30" name="AutoShape 14"/>
          <p:cNvSpPr>
            <a:spLocks noChangeArrowheads="1"/>
          </p:cNvSpPr>
          <p:nvPr/>
        </p:nvSpPr>
        <p:spPr bwMode="auto">
          <a:xfrm>
            <a:off x="2590800" y="5105400"/>
            <a:ext cx="304800" cy="3048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31" name="AutoShape 15"/>
          <p:cNvSpPr>
            <a:spLocks noChangeArrowheads="1"/>
          </p:cNvSpPr>
          <p:nvPr/>
        </p:nvSpPr>
        <p:spPr bwMode="auto">
          <a:xfrm rot="5572836">
            <a:off x="2483643" y="4831557"/>
            <a:ext cx="519113" cy="304800"/>
          </a:xfrm>
          <a:prstGeom prst="leftArrow">
            <a:avLst>
              <a:gd name="adj1" fmla="val 50000"/>
              <a:gd name="adj2" fmla="val 42578"/>
            </a:avLst>
          </a:prstGeom>
          <a:solidFill>
            <a:srgbClr val="FF3300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32" name="AutoShape 16"/>
          <p:cNvSpPr>
            <a:spLocks noChangeArrowheads="1"/>
          </p:cNvSpPr>
          <p:nvPr/>
        </p:nvSpPr>
        <p:spPr bwMode="auto">
          <a:xfrm>
            <a:off x="2590800" y="4419600"/>
            <a:ext cx="304800" cy="3048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33" name="AutoShape 17"/>
          <p:cNvSpPr>
            <a:spLocks noChangeArrowheads="1"/>
          </p:cNvSpPr>
          <p:nvPr/>
        </p:nvSpPr>
        <p:spPr bwMode="auto">
          <a:xfrm rot="-3773956">
            <a:off x="2331243" y="4679157"/>
            <a:ext cx="519113" cy="304800"/>
          </a:xfrm>
          <a:prstGeom prst="leftArrow">
            <a:avLst>
              <a:gd name="adj1" fmla="val 50000"/>
              <a:gd name="adj2" fmla="val 42578"/>
            </a:avLst>
          </a:prstGeom>
          <a:solidFill>
            <a:srgbClr val="FF3300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34" name="AutoShape 18"/>
          <p:cNvSpPr>
            <a:spLocks noChangeArrowheads="1"/>
          </p:cNvSpPr>
          <p:nvPr/>
        </p:nvSpPr>
        <p:spPr bwMode="auto">
          <a:xfrm>
            <a:off x="2286000" y="5029200"/>
            <a:ext cx="304800" cy="3048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Заголовок 1"/>
          <p:cNvSpPr>
            <a:spLocks noGrp="1"/>
          </p:cNvSpPr>
          <p:nvPr>
            <p:ph type="title"/>
          </p:nvPr>
        </p:nvSpPr>
        <p:spPr>
          <a:xfrm>
            <a:off x="1691680" y="0"/>
            <a:ext cx="6768752" cy="7395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Поход Батыя на Южную Русь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156176" y="4221088"/>
            <a:ext cx="29878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Киев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851920" y="5085184"/>
            <a:ext cx="52920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Переяславль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292080" y="5934670"/>
            <a:ext cx="38519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Чернигов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500"/>
                            </p:stCondLst>
                            <p:childTnLst>
                              <p:par>
                                <p:cTn id="8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 animBg="1"/>
      <p:bldP spid="34823" grpId="0" animBg="1"/>
      <p:bldP spid="34824" grpId="0" animBg="1"/>
      <p:bldP spid="34825" grpId="0" animBg="1"/>
      <p:bldP spid="34826" grpId="0" animBg="1"/>
      <p:bldP spid="34827" grpId="0" animBg="1"/>
      <p:bldP spid="34828" grpId="0" animBg="1"/>
      <p:bldP spid="34829" grpId="0" animBg="1"/>
      <p:bldP spid="34830" grpId="0" animBg="1"/>
      <p:bldP spid="34831" grpId="0" animBg="1"/>
      <p:bldP spid="34832" grpId="0" animBg="1"/>
      <p:bldP spid="34833" grpId="0" animBg="1"/>
      <p:bldP spid="34834" grpId="0" animBg="1"/>
      <p:bldP spid="20" grpId="0"/>
      <p:bldP spid="21" grpId="0"/>
      <p:bldP spid="22" grpId="0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Рисунок2"/>
          <p:cNvPicPr>
            <a:picLocks noChangeAspect="1" noChangeArrowheads="1"/>
          </p:cNvPicPr>
          <p:nvPr/>
        </p:nvPicPr>
        <p:blipFill>
          <a:blip r:embed="rId2" cstate="print">
            <a:lum bright="6000" contrast="-6000"/>
          </a:blip>
          <a:srcRect/>
          <a:stretch>
            <a:fillRect/>
          </a:stretch>
        </p:blipFill>
        <p:spPr bwMode="auto">
          <a:xfrm>
            <a:off x="0" y="738187"/>
            <a:ext cx="9163050" cy="61198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6400" name="AutoShape 17"/>
          <p:cNvSpPr>
            <a:spLocks noChangeArrowheads="1"/>
          </p:cNvSpPr>
          <p:nvPr/>
        </p:nvSpPr>
        <p:spPr bwMode="auto">
          <a:xfrm>
            <a:off x="2286000" y="4802188"/>
            <a:ext cx="304800" cy="3048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8" name="AutoShape 18"/>
          <p:cNvSpPr>
            <a:spLocks noChangeArrowheads="1"/>
          </p:cNvSpPr>
          <p:nvPr/>
        </p:nvSpPr>
        <p:spPr bwMode="auto">
          <a:xfrm rot="-798185">
            <a:off x="1676400" y="4954588"/>
            <a:ext cx="519113" cy="304800"/>
          </a:xfrm>
          <a:prstGeom prst="leftArrow">
            <a:avLst>
              <a:gd name="adj1" fmla="val 50000"/>
              <a:gd name="adj2" fmla="val 42578"/>
            </a:avLst>
          </a:prstGeom>
          <a:solidFill>
            <a:srgbClr val="FF3300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9" name="AutoShape 19"/>
          <p:cNvSpPr>
            <a:spLocks noChangeArrowheads="1"/>
          </p:cNvSpPr>
          <p:nvPr/>
        </p:nvSpPr>
        <p:spPr bwMode="auto">
          <a:xfrm rot="-450790">
            <a:off x="1081088" y="5106988"/>
            <a:ext cx="519112" cy="304800"/>
          </a:xfrm>
          <a:prstGeom prst="leftArrow">
            <a:avLst>
              <a:gd name="adj1" fmla="val 50000"/>
              <a:gd name="adj2" fmla="val 42578"/>
            </a:avLst>
          </a:prstGeom>
          <a:solidFill>
            <a:srgbClr val="FF3300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60" name="AutoShape 20"/>
          <p:cNvSpPr>
            <a:spLocks noChangeArrowheads="1"/>
          </p:cNvSpPr>
          <p:nvPr/>
        </p:nvSpPr>
        <p:spPr bwMode="auto">
          <a:xfrm>
            <a:off x="736600" y="5106988"/>
            <a:ext cx="304800" cy="3048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61" name="AutoShape 21"/>
          <p:cNvSpPr>
            <a:spLocks noChangeArrowheads="1"/>
          </p:cNvSpPr>
          <p:nvPr/>
        </p:nvSpPr>
        <p:spPr bwMode="auto">
          <a:xfrm rot="5636177">
            <a:off x="654844" y="4756944"/>
            <a:ext cx="519112" cy="304800"/>
          </a:xfrm>
          <a:prstGeom prst="leftArrow">
            <a:avLst>
              <a:gd name="adj1" fmla="val 50000"/>
              <a:gd name="adj2" fmla="val 42578"/>
            </a:avLst>
          </a:prstGeom>
          <a:solidFill>
            <a:srgbClr val="FF3300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62" name="AutoShape 22"/>
          <p:cNvSpPr>
            <a:spLocks noChangeArrowheads="1"/>
          </p:cNvSpPr>
          <p:nvPr/>
        </p:nvSpPr>
        <p:spPr bwMode="auto">
          <a:xfrm>
            <a:off x="762000" y="4344988"/>
            <a:ext cx="304800" cy="3048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1691680" y="0"/>
            <a:ext cx="6768752" cy="7395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Поход Батыя на Южную Русь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932040" y="4293096"/>
            <a:ext cx="39613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Галич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27984" y="5373216"/>
            <a:ext cx="45373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Владимир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8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8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8" grpId="0" animBg="1"/>
      <p:bldP spid="35859" grpId="0" animBg="1"/>
      <p:bldP spid="35860" grpId="0" animBg="1"/>
      <p:bldP spid="35861" grpId="0" animBg="1"/>
      <p:bldP spid="35862" grpId="0" animBg="1"/>
      <p:bldP spid="26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2" descr="C:\Documents and Settings\User\Рабочий стол\Desyatinna2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3255" y="0"/>
            <a:ext cx="6940745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916832"/>
            <a:ext cx="7411752" cy="4941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 rot="20221111">
            <a:off x="486052" y="3126847"/>
            <a:ext cx="72551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ВЫВОДЫ ?</a:t>
            </a:r>
            <a:endParaRPr lang="ru-RU" sz="9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1"/>
          <p:cNvSpPr>
            <a:spLocks noGrp="1"/>
          </p:cNvSpPr>
          <p:nvPr>
            <p:ph idx="1"/>
          </p:nvPr>
        </p:nvSpPr>
        <p:spPr>
          <a:xfrm>
            <a:off x="4143375" y="332656"/>
            <a:ext cx="4543425" cy="6120679"/>
          </a:xfrm>
        </p:spPr>
        <p:txBody>
          <a:bodyPr/>
          <a:lstStyle/>
          <a:p>
            <a:pPr eaLnBrk="1" hangingPunct="1"/>
            <a:r>
              <a:rPr lang="ru-RU" sz="2000" dirty="0" smtClean="0"/>
              <a:t>В 1237—1241 гг. русские княжества испытали опустошительное нашествие монголо-татар. Русские княжества, которые действовали врознь, были обречены на гибель. Однако героическое сопротивление Руси взорвал </a:t>
            </a:r>
            <a:r>
              <a:rPr lang="ru-RU" sz="2000" dirty="0" err="1" smtClean="0"/>
              <a:t>завоевательский</a:t>
            </a:r>
            <a:r>
              <a:rPr lang="ru-RU" sz="2000" dirty="0" smtClean="0"/>
              <a:t> запал монголов. </a:t>
            </a:r>
          </a:p>
          <a:p>
            <a:pPr eaLnBrk="1" hangingPunct="1"/>
            <a:r>
              <a:rPr lang="ru-RU" sz="2000" dirty="0" smtClean="0"/>
              <a:t>Поселившись в степях, монголы учредили государство Золотая Орда, которая стала составляющей могучей монгольской империи.</a:t>
            </a:r>
          </a:p>
          <a:p>
            <a:pPr eaLnBrk="1" hangingPunct="1"/>
            <a:r>
              <a:rPr lang="ru-RU" sz="2000" dirty="0" smtClean="0"/>
              <a:t> Русские княжества надолго попали под господство монголо-татар.  Монголо-татарская нашествие стало поворотным пунктом в истории русских княжеств. Монгольское господство задержало и  изменило их последующее развитие.</a:t>
            </a:r>
          </a:p>
          <a:p>
            <a:pPr eaLnBrk="1" hangingPunct="1"/>
            <a:endParaRPr lang="ru-RU" sz="16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49051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u="sng" dirty="0" smtClean="0">
                <a:solidFill>
                  <a:schemeClr val="tx1"/>
                </a:solidFill>
              </a:rPr>
              <a:t>ИТОГИ:</a:t>
            </a:r>
            <a:endParaRPr lang="ru-RU" b="1" u="sng" dirty="0">
              <a:solidFill>
                <a:schemeClr val="tx1"/>
              </a:solidFill>
            </a:endParaRPr>
          </a:p>
        </p:txBody>
      </p:sp>
      <p:pic>
        <p:nvPicPr>
          <p:cNvPr id="18436" name="Picture 2" descr="http://ukrmap.su/program2010/uh7/history7_files/image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714375"/>
            <a:ext cx="357187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88" y="6000750"/>
            <a:ext cx="4143375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Руины Десятинной </a:t>
            </a:r>
            <a:r>
              <a:rPr lang="ru-RU" dirty="0" smtClean="0"/>
              <a:t>церкви Киев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116632"/>
            <a:ext cx="8229600" cy="5492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dirty="0" smtClean="0">
                <a:solidFill>
                  <a:srgbClr val="FF0066"/>
                </a:solidFill>
                <a:latin typeface="Times New Roman" pitchFamily="18" charset="0"/>
              </a:rPr>
              <a:t>Проверь себя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809625"/>
            <a:ext cx="8229600" cy="6048375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000" dirty="0" smtClean="0"/>
              <a:t>Где и когда состоялась первая встреча русских и монголо-татар?                   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000" dirty="0" smtClean="0"/>
              <a:t>Какое княжество первым было завоевано – монголо-татарами на Руси?                               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000" dirty="0" smtClean="0"/>
              <a:t>Какое имя носил основатель Монгольской империи?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000" dirty="0" smtClean="0"/>
              <a:t>Кто возглавлял татаро-монгольское войско во время нашествия на Русь?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000" dirty="0" smtClean="0"/>
              <a:t> В каком году был захвачен Киев?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000" dirty="0" smtClean="0"/>
              <a:t> Какой город </a:t>
            </a:r>
            <a:r>
              <a:rPr lang="ru-RU" sz="2000" dirty="0" err="1" smtClean="0"/>
              <a:t>татаро-монголы</a:t>
            </a:r>
            <a:r>
              <a:rPr lang="ru-RU" sz="2000" dirty="0" smtClean="0"/>
              <a:t> назвали злым?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000" dirty="0" smtClean="0"/>
              <a:t>Время первого нашествия </a:t>
            </a:r>
            <a:r>
              <a:rPr lang="ru-RU" sz="2000" dirty="0" err="1" smtClean="0"/>
              <a:t>татаро-монголов</a:t>
            </a:r>
            <a:r>
              <a:rPr lang="ru-RU" sz="2000" dirty="0" smtClean="0"/>
              <a:t> на Русь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000" dirty="0" smtClean="0"/>
              <a:t>Время второго нашествия </a:t>
            </a:r>
            <a:r>
              <a:rPr lang="ru-RU" sz="2000" dirty="0" err="1" smtClean="0"/>
              <a:t>татаро-монголов</a:t>
            </a:r>
            <a:r>
              <a:rPr lang="ru-RU" sz="2000" dirty="0" smtClean="0"/>
              <a:t> на Русь?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000" dirty="0" smtClean="0"/>
              <a:t>Как называлось государство, возникшее на захваченных Батыем землях ?                    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000" dirty="0" smtClean="0"/>
              <a:t>Как называлась плата (продуктами, изделиями ремесла и людьми), которую население Руси отдавало монголо-татарам?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000" dirty="0" smtClean="0"/>
              <a:t>Что такое иго?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8423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smtClean="0">
                <a:solidFill>
                  <a:schemeClr val="bg2"/>
                </a:solidFill>
              </a:rPr>
              <a:t>Запомните даты:</a:t>
            </a:r>
          </a:p>
        </p:txBody>
      </p:sp>
      <p:sp>
        <p:nvSpPr>
          <p:cNvPr id="19459" name="Содержимое 5"/>
          <p:cNvSpPr>
            <a:spLocks noGrp="1"/>
          </p:cNvSpPr>
          <p:nvPr>
            <p:ph sz="half" idx="2"/>
          </p:nvPr>
        </p:nvSpPr>
        <p:spPr>
          <a:xfrm>
            <a:off x="928688" y="1285875"/>
            <a:ext cx="7429500" cy="507206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0000CC"/>
                </a:solidFill>
              </a:rPr>
              <a:t>31 мая 1223 р. </a:t>
            </a:r>
            <a:r>
              <a:rPr lang="ru-RU" smtClean="0"/>
              <a:t>— битва на реке Калка.  </a:t>
            </a:r>
          </a:p>
          <a:p>
            <a:pPr eaLnBrk="1" hangingPunct="1"/>
            <a:r>
              <a:rPr lang="ru-RU" b="1" smtClean="0">
                <a:solidFill>
                  <a:srgbClr val="0000CC"/>
                </a:solidFill>
              </a:rPr>
              <a:t>1237—1241</a:t>
            </a:r>
            <a:r>
              <a:rPr lang="ru-RU" smtClean="0">
                <a:solidFill>
                  <a:srgbClr val="0000CC"/>
                </a:solidFill>
              </a:rPr>
              <a:t> рр. </a:t>
            </a:r>
            <a:r>
              <a:rPr lang="ru-RU" smtClean="0"/>
              <a:t>— монголо-татарская нашествие на Русь. </a:t>
            </a:r>
          </a:p>
          <a:p>
            <a:pPr eaLnBrk="1" hangingPunct="1"/>
            <a:r>
              <a:rPr lang="ru-RU" smtClean="0"/>
              <a:t> </a:t>
            </a:r>
            <a:r>
              <a:rPr lang="ru-RU" smtClean="0">
                <a:solidFill>
                  <a:srgbClr val="0000CC"/>
                </a:solidFill>
              </a:rPr>
              <a:t>1239 р.</a:t>
            </a:r>
            <a:r>
              <a:rPr lang="ru-RU" smtClean="0"/>
              <a:t> — опустошение монголами Переяславской и Черниговской земель.  </a:t>
            </a:r>
          </a:p>
          <a:p>
            <a:pPr eaLnBrk="1" hangingPunct="1"/>
            <a:r>
              <a:rPr lang="ru-RU" smtClean="0">
                <a:solidFill>
                  <a:srgbClr val="0000CC"/>
                </a:solidFill>
              </a:rPr>
              <a:t>Конец ноября — начало декабря 1240 р</a:t>
            </a:r>
            <a:r>
              <a:rPr lang="ru-RU" smtClean="0"/>
              <a:t>.— оборона Киева. </a:t>
            </a:r>
          </a:p>
          <a:p>
            <a:pPr eaLnBrk="1" hangingPunct="1"/>
            <a:r>
              <a:rPr lang="ru-RU" smtClean="0"/>
              <a:t> </a:t>
            </a:r>
            <a:r>
              <a:rPr lang="ru-RU" b="1" smtClean="0">
                <a:solidFill>
                  <a:srgbClr val="0000CC"/>
                </a:solidFill>
              </a:rPr>
              <a:t>1240—1241 рр.</a:t>
            </a:r>
            <a:r>
              <a:rPr lang="ru-RU" smtClean="0"/>
              <a:t> — опустошение монголо-татарами Киевского и Галицко-волынского княжеств.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6" name="Rectangle 1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2"/>
                </a:solidFill>
              </a:rPr>
              <a:t>ЧТО НАМ ИЗВЕСТНО ПРО МОНГОЛО-ТАТАР?</a:t>
            </a:r>
          </a:p>
        </p:txBody>
      </p:sp>
      <p:sp>
        <p:nvSpPr>
          <p:cNvPr id="8195" name="AutoShape 25" descr="36dc86d5">
            <a:hlinkClick r:id="rId2" action="ppaction://hlinkfile"/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80528" y="1844824"/>
            <a:ext cx="62276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КОЧЕВНИКИ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7744" y="5301208"/>
            <a:ext cx="62276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</a:rPr>
              <a:t>ХОРОШИЕ ВОИНЫ</a:t>
            </a:r>
            <a:endParaRPr lang="ru-RU" sz="40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293096"/>
            <a:ext cx="62276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СКОТОВОДЫ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2564904"/>
            <a:ext cx="62276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ВСАДНИКИ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83768" y="3429000"/>
            <a:ext cx="62276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ДЕТСТВА В СЕДЛЕ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9" name="Picture 7" descr="z80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3568" y="1124744"/>
            <a:ext cx="5156200" cy="3429000"/>
          </a:xfrm>
          <a:noFill/>
        </p:spPr>
      </p:pic>
      <p:pic>
        <p:nvPicPr>
          <p:cNvPr id="44049" name="Picture 17" descr="x1-z14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084168" y="404664"/>
            <a:ext cx="2687637" cy="4495800"/>
          </a:xfrm>
          <a:noFill/>
        </p:spPr>
      </p:pic>
      <p:pic>
        <p:nvPicPr>
          <p:cNvPr id="44061" name="Picture 29" descr="ЧИНГИСХАН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419872" y="4077072"/>
            <a:ext cx="2000250" cy="2262187"/>
          </a:xfrm>
          <a:noFill/>
        </p:spPr>
      </p:pic>
      <p:sp>
        <p:nvSpPr>
          <p:cNvPr id="7174" name="AutoShape 25" descr="36dc86d5">
            <a:hlinkClick r:id="rId5" action="ppaction://hlinkfile"/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4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971600" y="1412776"/>
            <a:ext cx="7344817" cy="4500563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tx1"/>
                </a:solidFill>
              </a:rPr>
              <a:t>1. В степях Азии издавна жили племена кочевников-монголов.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tx1"/>
                </a:solidFill>
              </a:rPr>
              <a:t>2. В конце </a:t>
            </a:r>
            <a:r>
              <a:rPr lang="en-US" b="1" dirty="0" smtClean="0">
                <a:solidFill>
                  <a:schemeClr val="tx1"/>
                </a:solidFill>
              </a:rPr>
              <a:t>XII</a:t>
            </a:r>
            <a:r>
              <a:rPr lang="ru-RU" b="1" dirty="0" smtClean="0">
                <a:solidFill>
                  <a:schemeClr val="tx1"/>
                </a:solidFill>
              </a:rPr>
              <a:t>ст. Тут возникает могущественная феодальная держава.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tx1"/>
                </a:solidFill>
              </a:rPr>
              <a:t>3. В 1206г. Хан </a:t>
            </a:r>
            <a:r>
              <a:rPr lang="ru-RU" b="1" dirty="0" err="1" smtClean="0">
                <a:solidFill>
                  <a:schemeClr val="tx1"/>
                </a:solidFill>
              </a:rPr>
              <a:t>Темучин</a:t>
            </a:r>
            <a:r>
              <a:rPr lang="ru-RU" b="1" dirty="0" smtClean="0">
                <a:solidFill>
                  <a:schemeClr val="tx1"/>
                </a:solidFill>
              </a:rPr>
              <a:t> стал ханом всей Монголии и взял себе имя </a:t>
            </a:r>
            <a:r>
              <a:rPr lang="ru-RU" b="1" dirty="0" err="1" smtClean="0">
                <a:solidFill>
                  <a:schemeClr val="tx1"/>
                </a:solidFill>
              </a:rPr>
              <a:t>Чингис-хан</a:t>
            </a:r>
            <a:r>
              <a:rPr lang="ru-RU" b="1" dirty="0" smtClean="0">
                <a:solidFill>
                  <a:schemeClr val="tx1"/>
                </a:solidFill>
              </a:rPr>
              <a:t>. Он объединил монголов и подчинил себе татар.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tx1"/>
                </a:solidFill>
              </a:rPr>
              <a:t>4. Он создал огромную конную армию. В ней существовала суровая дисциплина.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tx1"/>
                </a:solidFill>
              </a:rPr>
              <a:t>5. За наименьшее неповиновение воинов жестоко наказывали.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548680"/>
            <a:ext cx="8305800" cy="57150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МОНГОЛО-ТАТАРЫ</a:t>
            </a:r>
            <a:endParaRPr lang="ru-RU" dirty="0"/>
          </a:p>
        </p:txBody>
      </p:sp>
      <p:pic>
        <p:nvPicPr>
          <p:cNvPr id="5" name="Picture 4" descr="http://www.ipb.su/uploads/ipbsu/knlclan/av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132856"/>
            <a:ext cx="401955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b="1" smtClean="0">
                <a:solidFill>
                  <a:srgbClr val="FF0000"/>
                </a:solidFill>
                <a:latin typeface="Arial" charset="0"/>
              </a:rPr>
              <a:t>ВООРУЖЕНИЕ  МОНГОЛОВ</a:t>
            </a:r>
            <a:endParaRPr lang="ru-RU" sz="4400" b="1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10243" name="Picture 2" descr="Монгол ИР БГ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>
          <a:xfrm>
            <a:off x="785813" y="1143000"/>
            <a:ext cx="3286125" cy="5424488"/>
          </a:xfrm>
          <a:noFill/>
        </p:spPr>
      </p:pic>
      <p:pic>
        <p:nvPicPr>
          <p:cNvPr id="10244" name="Picture 4" descr="Оружие татар 138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>
          <a:xfrm>
            <a:off x="4572000" y="1214438"/>
            <a:ext cx="4217988" cy="54292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b="1" dirty="0" smtClean="0">
                <a:solidFill>
                  <a:srgbClr val="FF0000"/>
                </a:solidFill>
                <a:latin typeface="Arial" charset="0"/>
              </a:rPr>
              <a:t>ВООРУЖЕНИЕ  </a:t>
            </a:r>
            <a:r>
              <a:rPr lang="ru-RU" sz="4400" b="1" dirty="0" smtClean="0">
                <a:solidFill>
                  <a:srgbClr val="FF0000"/>
                </a:solidFill>
                <a:latin typeface="Arial" charset="0"/>
              </a:rPr>
              <a:t>РУССКИХ</a:t>
            </a:r>
            <a:endParaRPr lang="ru-RU" sz="4400" b="1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10243" name="Picture 2" descr="Монгол ИР БГ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07584" y="1196752"/>
            <a:ext cx="3850141" cy="5256584"/>
          </a:xfrm>
          <a:noFill/>
        </p:spPr>
      </p:pic>
      <p:pic>
        <p:nvPicPr>
          <p:cNvPr id="10244" name="Picture 4" descr="Оружие татар 138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052736"/>
            <a:ext cx="4079520" cy="54292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400" b="1" dirty="0" smtClean="0">
                <a:solidFill>
                  <a:srgbClr val="FF0000"/>
                </a:solidFill>
                <a:latin typeface="Arial" charset="0"/>
              </a:rPr>
              <a:t>МОНГОЛЫ            РУССКИЕ</a:t>
            </a:r>
            <a:endParaRPr lang="ru-RU" sz="44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5157192"/>
            <a:ext cx="35283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ХИТРОСТЬ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4365104"/>
            <a:ext cx="38884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ОПЫТ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3645024"/>
            <a:ext cx="38884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РАЗВЕДКА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7584" y="2780928"/>
            <a:ext cx="38884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СКОРОСТЬ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1560" y="1916832"/>
            <a:ext cx="38884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ДИСЦИПЛИНА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04048" y="1916832"/>
            <a:ext cx="38884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СИЛА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55976" y="2780928"/>
            <a:ext cx="478802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РАЗОБЩЁННОСТЬ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995936" y="3789040"/>
            <a:ext cx="514806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САМОУВЕРЕННОСТЬ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499992" y="4653136"/>
            <a:ext cx="478802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ПРЯМОТА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39552"/>
          </a:xfrm>
        </p:spPr>
        <p:txBody>
          <a:bodyPr/>
          <a:lstStyle/>
          <a:p>
            <a:r>
              <a:rPr lang="ru-RU" dirty="0" smtClean="0"/>
              <a:t>Первое столкновение с монголами</a:t>
            </a:r>
            <a:endParaRPr lang="ru-RU" dirty="0"/>
          </a:p>
        </p:txBody>
      </p:sp>
      <p:pic>
        <p:nvPicPr>
          <p:cNvPr id="6" name="Picture 2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40768"/>
            <a:ext cx="7236296" cy="4821685"/>
          </a:xfrm>
          <a:prstGeom prst="rect">
            <a:avLst/>
          </a:prstGeom>
          <a:solidFill>
            <a:srgbClr val="FFFF00"/>
          </a:solidFill>
          <a:ln w="57150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7" name="5-конечная звезда 6"/>
          <p:cNvSpPr/>
          <p:nvPr/>
        </p:nvSpPr>
        <p:spPr>
          <a:xfrm>
            <a:off x="4139952" y="4437112"/>
            <a:ext cx="648072" cy="57606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589</TotalTime>
  <Words>704</Words>
  <Application>Microsoft Office PowerPoint</Application>
  <PresentationFormat>Экран (4:3)</PresentationFormat>
  <Paragraphs>106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Бумажная</vt:lpstr>
      <vt:lpstr>Монголо-татарское нашествие на русские земли</vt:lpstr>
      <vt:lpstr>Ответьте на вопросы:</vt:lpstr>
      <vt:lpstr>ЧТО НАМ ИЗВЕСТНО ПРО МОНГОЛО-ТАТАР?</vt:lpstr>
      <vt:lpstr>Слайд 4</vt:lpstr>
      <vt:lpstr>МОНГОЛО-ТАТАРЫ</vt:lpstr>
      <vt:lpstr>ВООРУЖЕНИЕ  МОНГОЛОВ</vt:lpstr>
      <vt:lpstr>ВООРУЖЕНИЕ  РУССКИХ</vt:lpstr>
      <vt:lpstr>МОНГОЛЫ            РУССКИЕ</vt:lpstr>
      <vt:lpstr>Первое столкновение с монголами</vt:lpstr>
      <vt:lpstr>1223г. – битва на р. Калке</vt:lpstr>
      <vt:lpstr>Причины поражения русских войск в битве на р. Калке:</vt:lpstr>
      <vt:lpstr>Хан Батый</vt:lpstr>
      <vt:lpstr>Начало нашествия</vt:lpstr>
      <vt:lpstr>Первая волна нашествия</vt:lpstr>
      <vt:lpstr>Слайд 15</vt:lpstr>
      <vt:lpstr>Первая волна нашествия</vt:lpstr>
      <vt:lpstr>Первая волна нашествия</vt:lpstr>
      <vt:lpstr>Первая волна нашествия</vt:lpstr>
      <vt:lpstr>Слайд 19</vt:lpstr>
      <vt:lpstr>Первая волна нашествия</vt:lpstr>
      <vt:lpstr>Слайд 21</vt:lpstr>
      <vt:lpstr>Поход Батыя на Южную Русь</vt:lpstr>
      <vt:lpstr>Поход Батыя на Южную Русь</vt:lpstr>
      <vt:lpstr>Слайд 24</vt:lpstr>
      <vt:lpstr>ИТОГИ:</vt:lpstr>
      <vt:lpstr>Проверь себя</vt:lpstr>
      <vt:lpstr>Запомните даты:</vt:lpstr>
    </vt:vector>
  </TitlesOfParts>
  <Company>NO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USER-Гацуленко Е.В.</dc:creator>
  <cp:lastModifiedBy>HOME-PC</cp:lastModifiedBy>
  <cp:revision>55</cp:revision>
  <dcterms:created xsi:type="dcterms:W3CDTF">2006-02-14T09:38:37Z</dcterms:created>
  <dcterms:modified xsi:type="dcterms:W3CDTF">2013-10-21T22:01:00Z</dcterms:modified>
</cp:coreProperties>
</file>