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4" r:id="rId2"/>
    <p:sldId id="282" r:id="rId3"/>
    <p:sldId id="283" r:id="rId4"/>
    <p:sldId id="286" r:id="rId5"/>
    <p:sldId id="293" r:id="rId6"/>
    <p:sldId id="297" r:id="rId7"/>
    <p:sldId id="301" r:id="rId8"/>
    <p:sldId id="299" r:id="rId9"/>
    <p:sldId id="302" r:id="rId10"/>
    <p:sldId id="304" r:id="rId11"/>
    <p:sldId id="305" r:id="rId12"/>
    <p:sldId id="307" r:id="rId13"/>
    <p:sldId id="308" r:id="rId14"/>
    <p:sldId id="30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12" autoAdjust="0"/>
    <p:restoredTop sz="86369" autoAdjust="0"/>
  </p:normalViewPr>
  <p:slideViewPr>
    <p:cSldViewPr>
      <p:cViewPr>
        <p:scale>
          <a:sx n="50" d="100"/>
          <a:sy n="50" d="100"/>
        </p:scale>
        <p:origin x="-1902" y="-3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A4D2C2-B29E-4293-A161-AE78D6FCEDCE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34B471-0F4E-4951-A463-238FDE3BFD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6828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4B471-0F4E-4951-A463-238FDE3BFD4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355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4B471-0F4E-4951-A463-238FDE3BFD4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3182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1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9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434282"/>
          </a:xfrm>
        </p:spPr>
        <p:txBody>
          <a:bodyPr>
            <a:normAutofit fontScale="90000"/>
          </a:bodyPr>
          <a:lstStyle/>
          <a:p>
            <a:r>
              <a:rPr lang="ru-RU" smtClean="0"/>
              <a:t/>
            </a:r>
            <a:br>
              <a:rPr lang="ru-RU" smtClean="0"/>
            </a:br>
            <a:r>
              <a:rPr lang="ru-RU"/>
              <a:t/>
            </a:r>
            <a:br>
              <a:rPr lang="ru-RU"/>
            </a:br>
            <a:r>
              <a:rPr lang="ru-RU" smtClean="0"/>
              <a:t/>
            </a:r>
            <a:br>
              <a:rPr lang="ru-RU" smtClean="0"/>
            </a:br>
            <a:r>
              <a:rPr lang="ru-RU" sz="6700" smtClean="0"/>
              <a:t>урок </a:t>
            </a:r>
            <a:r>
              <a:rPr lang="ru-RU" sz="6700" dirty="0" smtClean="0"/>
              <a:t>музыки </a:t>
            </a:r>
            <a:br>
              <a:rPr lang="ru-RU" sz="6700" dirty="0" smtClean="0"/>
            </a:br>
            <a:r>
              <a:rPr lang="ru-RU" sz="5300" dirty="0" smtClean="0"/>
              <a:t>на тему:</a:t>
            </a:r>
            <a:r>
              <a:rPr lang="ru-RU" sz="5300" smtClean="0"/>
              <a:t/>
            </a:r>
            <a:br>
              <a:rPr lang="ru-RU" sz="5300" smtClean="0"/>
            </a:br>
            <a:r>
              <a:rPr lang="ru-RU" sz="5300" smtClean="0"/>
              <a:t/>
            </a:r>
            <a:br>
              <a:rPr lang="ru-RU" sz="5300" smtClean="0"/>
            </a:br>
            <a:r>
              <a:rPr lang="ru-RU" sz="5300"/>
              <a:t/>
            </a:r>
            <a:br>
              <a:rPr lang="ru-RU" sz="5300"/>
            </a:br>
            <a:r>
              <a:rPr lang="ru-RU" b="1" smtClean="0">
                <a:solidFill>
                  <a:srgbClr val="FF0000"/>
                </a:solidFill>
              </a:rPr>
              <a:t>Стили </a:t>
            </a:r>
            <a:r>
              <a:rPr lang="ru-RU" b="1" dirty="0" smtClean="0">
                <a:solidFill>
                  <a:srgbClr val="FF0000"/>
                </a:solidFill>
              </a:rPr>
              <a:t>и направления современной музыки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Тест «Музыкальные Эпохи» </a:t>
            </a:r>
            <a:br>
              <a:rPr lang="ru-RU" sz="3200" b="1" dirty="0" smtClean="0"/>
            </a:br>
            <a:r>
              <a:rPr lang="ru-RU" sz="3200" b="1" dirty="0" smtClean="0"/>
              <a:t>Выбери правильные ответы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4038600" cy="5400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>
                <a:latin typeface="+mj-lt"/>
              </a:rPr>
              <a:t>1</a:t>
            </a:r>
            <a:r>
              <a:rPr lang="ru-RU" sz="1800" dirty="0" smtClean="0">
                <a:latin typeface="+mj-lt"/>
              </a:rPr>
              <a:t>. </a:t>
            </a:r>
            <a:r>
              <a:rPr lang="ru-RU" sz="1800" dirty="0">
                <a:latin typeface="+mj-lt"/>
              </a:rPr>
              <a:t>Какая страна явилась родиной Возрождения:</a:t>
            </a:r>
          </a:p>
          <a:p>
            <a:pPr marL="0" indent="0">
              <a:buNone/>
            </a:pPr>
            <a:r>
              <a:rPr lang="ru-RU" sz="1800" dirty="0">
                <a:latin typeface="+mj-lt"/>
              </a:rPr>
              <a:t>А)Англия</a:t>
            </a:r>
          </a:p>
          <a:p>
            <a:pPr marL="0" indent="0">
              <a:buNone/>
            </a:pPr>
            <a:r>
              <a:rPr lang="ru-RU" sz="1800" u="sng" dirty="0">
                <a:latin typeface="+mj-lt"/>
              </a:rPr>
              <a:t>Б)Италия</a:t>
            </a:r>
          </a:p>
          <a:p>
            <a:pPr marL="0" indent="0">
              <a:buNone/>
            </a:pPr>
            <a:r>
              <a:rPr lang="ru-RU" sz="1800" dirty="0">
                <a:latin typeface="+mj-lt"/>
              </a:rPr>
              <a:t>В)Франция</a:t>
            </a:r>
          </a:p>
          <a:p>
            <a:pPr marL="0" indent="0">
              <a:buNone/>
            </a:pPr>
            <a:r>
              <a:rPr lang="ru-RU" sz="1800" dirty="0">
                <a:latin typeface="+mj-lt"/>
              </a:rPr>
              <a:t>Г)Испания</a:t>
            </a:r>
          </a:p>
          <a:p>
            <a:pPr marL="0" indent="0">
              <a:buNone/>
            </a:pPr>
            <a:r>
              <a:rPr lang="ru-RU" sz="1800" dirty="0">
                <a:latin typeface="+mj-lt"/>
              </a:rPr>
              <a:t>2.«Renaissance» в переводе с французского языка означает:</a:t>
            </a:r>
          </a:p>
          <a:p>
            <a:pPr marL="0" indent="0">
              <a:buNone/>
            </a:pPr>
            <a:r>
              <a:rPr lang="ru-RU" sz="1800" dirty="0">
                <a:latin typeface="+mj-lt"/>
              </a:rPr>
              <a:t>А) восхождение</a:t>
            </a:r>
          </a:p>
          <a:p>
            <a:pPr marL="0" indent="0">
              <a:buNone/>
            </a:pPr>
            <a:r>
              <a:rPr lang="ru-RU" sz="1800" dirty="0">
                <a:latin typeface="+mj-lt"/>
              </a:rPr>
              <a:t>Б) воодушевление</a:t>
            </a:r>
          </a:p>
          <a:p>
            <a:pPr marL="0" indent="0">
              <a:buNone/>
            </a:pPr>
            <a:r>
              <a:rPr lang="ru-RU" sz="1800" dirty="0">
                <a:latin typeface="+mj-lt"/>
              </a:rPr>
              <a:t>В) возрождение</a:t>
            </a:r>
          </a:p>
          <a:p>
            <a:pPr marL="0" indent="0">
              <a:buNone/>
            </a:pPr>
            <a:r>
              <a:rPr lang="ru-RU" sz="1800" dirty="0">
                <a:latin typeface="+mj-lt"/>
              </a:rPr>
              <a:t>Г) возвышение</a:t>
            </a:r>
          </a:p>
          <a:p>
            <a:pPr marL="0" indent="0">
              <a:buNone/>
            </a:pPr>
            <a:r>
              <a:rPr lang="ru-RU" sz="1800" dirty="0">
                <a:latin typeface="+mj-lt"/>
              </a:rPr>
              <a:t>3.Какой способ нотного письма доминирует в Ренессансной музыке?</a:t>
            </a:r>
          </a:p>
          <a:p>
            <a:pPr marL="0" indent="0">
              <a:buNone/>
            </a:pPr>
            <a:r>
              <a:rPr lang="ru-RU" sz="1800" dirty="0">
                <a:latin typeface="+mj-lt"/>
              </a:rPr>
              <a:t>А) полифонический</a:t>
            </a:r>
          </a:p>
          <a:p>
            <a:pPr marL="0" indent="0">
              <a:buNone/>
            </a:pPr>
            <a:r>
              <a:rPr lang="ru-RU" sz="1800" dirty="0">
                <a:latin typeface="+mj-lt"/>
              </a:rPr>
              <a:t>Б) </a:t>
            </a:r>
            <a:r>
              <a:rPr lang="ru-RU" sz="1800" dirty="0" smtClean="0">
                <a:latin typeface="+mj-lt"/>
              </a:rPr>
              <a:t>гомофонический</a:t>
            </a:r>
            <a:endParaRPr lang="ru-RU" sz="1800" dirty="0">
              <a:latin typeface="+mj-lt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68760"/>
            <a:ext cx="4038600" cy="48574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/>
              <a:t>4</a:t>
            </a:r>
            <a:r>
              <a:rPr lang="ru-RU" sz="1800" dirty="0" smtClean="0"/>
              <a:t>.Композиторы </a:t>
            </a:r>
            <a:r>
              <a:rPr lang="ru-RU" sz="1800" dirty="0"/>
              <a:t>эпохи романтизма?</a:t>
            </a:r>
          </a:p>
          <a:p>
            <a:pPr marL="0" indent="0">
              <a:buNone/>
            </a:pPr>
            <a:r>
              <a:rPr lang="ru-RU" sz="1800" dirty="0"/>
              <a:t>А) Бах , Моцарт, </a:t>
            </a:r>
            <a:r>
              <a:rPr lang="ru-RU" sz="1800" dirty="0" err="1"/>
              <a:t>Бетховен,Лист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Б)Рахманинов, Глинка, Шуберт, Моцарт</a:t>
            </a:r>
            <a:br>
              <a:rPr lang="ru-RU" sz="1800" dirty="0"/>
            </a:br>
            <a:r>
              <a:rPr lang="ru-RU" sz="1800" dirty="0"/>
              <a:t>В)</a:t>
            </a:r>
            <a:r>
              <a:rPr lang="ru-RU" sz="1800" u="sng" dirty="0"/>
              <a:t> </a:t>
            </a:r>
            <a:r>
              <a:rPr lang="ru-RU" sz="1800" dirty="0"/>
              <a:t>Шуман, Шуберт, Лист, Вагнер.</a:t>
            </a:r>
            <a:r>
              <a:rPr lang="ru-RU" sz="1800" u="sng" dirty="0"/>
              <a:t/>
            </a:r>
            <a:br>
              <a:rPr lang="ru-RU" sz="1800" u="sng" dirty="0"/>
            </a:br>
            <a:r>
              <a:rPr lang="ru-RU" sz="1800" dirty="0" smtClean="0"/>
              <a:t>5. </a:t>
            </a:r>
            <a:r>
              <a:rPr lang="ru-RU" sz="1800" dirty="0"/>
              <a:t>Композиторы эпохи барокко?</a:t>
            </a:r>
            <a:r>
              <a:rPr lang="ru-RU" sz="1800" u="sng" dirty="0"/>
              <a:t/>
            </a:r>
            <a:br>
              <a:rPr lang="ru-RU" sz="1800" u="sng" dirty="0"/>
            </a:br>
            <a:r>
              <a:rPr lang="ru-RU" sz="1800" dirty="0"/>
              <a:t>А) Вивальди, К. Монтеверди, Ж. Б. </a:t>
            </a:r>
            <a:r>
              <a:rPr lang="ru-RU" sz="1800" dirty="0" err="1"/>
              <a:t>Люлли</a:t>
            </a:r>
            <a:r>
              <a:rPr lang="ru-RU" sz="1800" dirty="0"/>
              <a:t>, И. С. Бах</a:t>
            </a:r>
          </a:p>
          <a:p>
            <a:pPr marL="0" indent="0">
              <a:buNone/>
            </a:pPr>
            <a:r>
              <a:rPr lang="ru-RU" sz="1800" dirty="0"/>
              <a:t>Б) Моцарт, Лист, Шуберт, Рахманинов</a:t>
            </a:r>
          </a:p>
          <a:p>
            <a:pPr marL="0" indent="0">
              <a:buNone/>
            </a:pPr>
            <a:r>
              <a:rPr lang="ru-RU" sz="1800" dirty="0"/>
              <a:t>В) Ж. Б. </a:t>
            </a:r>
            <a:r>
              <a:rPr lang="ru-RU" sz="1800" dirty="0" err="1"/>
              <a:t>Люлли</a:t>
            </a:r>
            <a:r>
              <a:rPr lang="ru-RU" sz="1800" dirty="0"/>
              <a:t>, Глинка, Бах, Моцарт</a:t>
            </a:r>
            <a:r>
              <a:rPr lang="ru-RU" sz="1800" dirty="0" smtClean="0"/>
              <a:t>.</a:t>
            </a:r>
          </a:p>
          <a:p>
            <a:pPr marL="0" indent="0">
              <a:buNone/>
            </a:pPr>
            <a:r>
              <a:rPr lang="ru-RU" sz="1800" dirty="0"/>
              <a:t>6</a:t>
            </a:r>
            <a:r>
              <a:rPr lang="ru-RU" sz="1800" dirty="0" smtClean="0"/>
              <a:t>. </a:t>
            </a:r>
            <a:r>
              <a:rPr lang="ru-RU" sz="1800" dirty="0"/>
              <a:t>В какую эпоху сформировались и достигли совершенства такие жанры как опера, симфония, соната?</a:t>
            </a:r>
          </a:p>
          <a:p>
            <a:pPr marL="0" indent="0">
              <a:buNone/>
            </a:pPr>
            <a:r>
              <a:rPr lang="ru-RU" sz="1800" dirty="0"/>
              <a:t>А)</a:t>
            </a:r>
            <a:r>
              <a:rPr lang="ru-RU" sz="1800" u="sng" dirty="0"/>
              <a:t> классицизм</a:t>
            </a:r>
            <a:endParaRPr lang="ru-RU" sz="1800" dirty="0"/>
          </a:p>
          <a:p>
            <a:pPr marL="0" indent="0">
              <a:buNone/>
            </a:pPr>
            <a:r>
              <a:rPr lang="ru-RU" sz="1800" dirty="0"/>
              <a:t>Б) ренессанс</a:t>
            </a:r>
          </a:p>
          <a:p>
            <a:pPr marL="0" indent="0">
              <a:buNone/>
            </a:pPr>
            <a:r>
              <a:rPr lang="ru-RU" sz="1800" dirty="0"/>
              <a:t>В) барокко</a:t>
            </a: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5474451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Выбери правильный ответ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836712"/>
            <a:ext cx="4680520" cy="59046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>
                <a:latin typeface="+mj-lt"/>
              </a:rPr>
              <a:t>7</a:t>
            </a:r>
            <a:r>
              <a:rPr lang="ru-RU" sz="1800" dirty="0" smtClean="0">
                <a:latin typeface="+mj-lt"/>
              </a:rPr>
              <a:t>. </a:t>
            </a:r>
            <a:r>
              <a:rPr lang="ru-RU" sz="1800" dirty="0">
                <a:latin typeface="+mj-lt"/>
              </a:rPr>
              <a:t>В какой эпохе завоевание музыки проявилось в чутком, тонком и глубоком выражении внутреннего мира человека, его душевных переживаний?</a:t>
            </a:r>
          </a:p>
          <a:p>
            <a:pPr marL="0" indent="0">
              <a:buNone/>
            </a:pPr>
            <a:r>
              <a:rPr lang="ru-RU" sz="1800" dirty="0">
                <a:latin typeface="+mj-lt"/>
              </a:rPr>
              <a:t>А) средневековье</a:t>
            </a:r>
          </a:p>
          <a:p>
            <a:pPr marL="0" indent="0">
              <a:buNone/>
            </a:pPr>
            <a:r>
              <a:rPr lang="ru-RU" sz="1800" dirty="0">
                <a:latin typeface="+mj-lt"/>
              </a:rPr>
              <a:t>Б) барокко</a:t>
            </a:r>
          </a:p>
          <a:p>
            <a:pPr marL="0" indent="0">
              <a:buNone/>
            </a:pPr>
            <a:r>
              <a:rPr lang="ru-RU" sz="1800" dirty="0">
                <a:latin typeface="+mj-lt"/>
              </a:rPr>
              <a:t>В)</a:t>
            </a:r>
            <a:r>
              <a:rPr lang="ru-RU" sz="1800" u="sng" dirty="0">
                <a:latin typeface="+mj-lt"/>
              </a:rPr>
              <a:t> </a:t>
            </a:r>
            <a:r>
              <a:rPr lang="ru-RU" sz="1800" dirty="0">
                <a:latin typeface="+mj-lt"/>
              </a:rPr>
              <a:t>романтизм</a:t>
            </a:r>
          </a:p>
          <a:p>
            <a:pPr marL="0" indent="0">
              <a:buNone/>
            </a:pPr>
            <a:r>
              <a:rPr lang="ru-RU" sz="1800" dirty="0">
                <a:latin typeface="+mj-lt"/>
              </a:rPr>
              <a:t>8</a:t>
            </a:r>
            <a:r>
              <a:rPr lang="ru-RU" sz="1800" dirty="0" smtClean="0">
                <a:latin typeface="+mj-lt"/>
              </a:rPr>
              <a:t>. </a:t>
            </a:r>
            <a:r>
              <a:rPr lang="ru-RU" sz="1800" dirty="0">
                <a:latin typeface="+mj-lt"/>
              </a:rPr>
              <a:t>Композиторы средневековья?</a:t>
            </a:r>
          </a:p>
          <a:p>
            <a:pPr marL="0" indent="0">
              <a:buNone/>
            </a:pPr>
            <a:r>
              <a:rPr lang="ru-RU" sz="1800" dirty="0">
                <a:latin typeface="+mj-lt"/>
              </a:rPr>
              <a:t>А) </a:t>
            </a:r>
            <a:r>
              <a:rPr lang="ru-RU" sz="1800" u="sng" dirty="0" err="1">
                <a:latin typeface="+mj-lt"/>
              </a:rPr>
              <a:t>Гильом</a:t>
            </a:r>
            <a:r>
              <a:rPr lang="ru-RU" sz="1800" u="sng" dirty="0">
                <a:latin typeface="+mj-lt"/>
              </a:rPr>
              <a:t> де </a:t>
            </a:r>
            <a:r>
              <a:rPr lang="ru-RU" sz="1800" u="sng" dirty="0" err="1">
                <a:latin typeface="+mj-lt"/>
              </a:rPr>
              <a:t>Машо</a:t>
            </a:r>
            <a:r>
              <a:rPr lang="ru-RU" sz="1800" u="sng" dirty="0">
                <a:latin typeface="+mj-lt"/>
              </a:rPr>
              <a:t>, Адам де ла Аль, Кассия Константинопольская</a:t>
            </a:r>
            <a:endParaRPr lang="ru-RU" sz="1800" dirty="0">
              <a:latin typeface="+mj-lt"/>
            </a:endParaRPr>
          </a:p>
          <a:p>
            <a:pPr marL="0" indent="0">
              <a:buNone/>
            </a:pPr>
            <a:r>
              <a:rPr lang="ru-RU" sz="1800" dirty="0">
                <a:latin typeface="+mj-lt"/>
              </a:rPr>
              <a:t>Б) Орландо </a:t>
            </a:r>
            <a:r>
              <a:rPr lang="ru-RU" sz="1800" dirty="0" err="1">
                <a:latin typeface="+mj-lt"/>
              </a:rPr>
              <a:t>ди</a:t>
            </a:r>
            <a:r>
              <a:rPr lang="ru-RU" sz="1800" dirty="0">
                <a:latin typeface="+mj-lt"/>
              </a:rPr>
              <a:t> Лассо, Моцарт, Вивальди</a:t>
            </a:r>
          </a:p>
          <a:p>
            <a:pPr marL="0" indent="0">
              <a:buNone/>
            </a:pPr>
            <a:r>
              <a:rPr lang="ru-RU" sz="1800" dirty="0">
                <a:latin typeface="+mj-lt"/>
              </a:rPr>
              <a:t>В) Адам де ла Аль, Бетховен, Джованни </a:t>
            </a:r>
            <a:r>
              <a:rPr lang="ru-RU" sz="1800" dirty="0" err="1">
                <a:latin typeface="+mj-lt"/>
              </a:rPr>
              <a:t>Палестрина</a:t>
            </a:r>
            <a:endParaRPr lang="ru-RU" sz="1800" dirty="0">
              <a:latin typeface="+mj-lt"/>
            </a:endParaRPr>
          </a:p>
          <a:p>
            <a:pPr marL="0" indent="0">
              <a:buNone/>
            </a:pPr>
            <a:r>
              <a:rPr lang="ru-RU" sz="1800" dirty="0">
                <a:latin typeface="+mj-lt"/>
              </a:rPr>
              <a:t>9</a:t>
            </a:r>
            <a:r>
              <a:rPr lang="ru-RU" sz="1800" dirty="0" smtClean="0">
                <a:latin typeface="+mj-lt"/>
              </a:rPr>
              <a:t>. </a:t>
            </a:r>
            <a:r>
              <a:rPr lang="ru-RU" sz="1800" dirty="0">
                <a:latin typeface="+mj-lt"/>
              </a:rPr>
              <a:t>Какой инструмент симфонического оркестра имитирует журчание ручейка – всё, что осталось от Снегурочки?</a:t>
            </a:r>
          </a:p>
          <a:p>
            <a:pPr marL="0" indent="0">
              <a:buNone/>
            </a:pPr>
            <a:r>
              <a:rPr lang="ru-RU" sz="1800" dirty="0">
                <a:latin typeface="+mj-lt"/>
              </a:rPr>
              <a:t>А)скрипка</a:t>
            </a:r>
          </a:p>
          <a:p>
            <a:pPr marL="0" indent="0">
              <a:buNone/>
            </a:pPr>
            <a:r>
              <a:rPr lang="ru-RU" sz="1800" dirty="0">
                <a:latin typeface="+mj-lt"/>
              </a:rPr>
              <a:t>Б) гусли</a:t>
            </a:r>
          </a:p>
          <a:p>
            <a:pPr marL="0" indent="0">
              <a:buNone/>
            </a:pPr>
            <a:r>
              <a:rPr lang="ru-RU" sz="1800" dirty="0">
                <a:latin typeface="+mj-lt"/>
              </a:rPr>
              <a:t>В) </a:t>
            </a:r>
            <a:r>
              <a:rPr lang="ru-RU" sz="1800" dirty="0" smtClean="0">
                <a:latin typeface="+mj-lt"/>
              </a:rPr>
              <a:t>арфа</a:t>
            </a:r>
            <a:endParaRPr lang="ru-RU" sz="1800" dirty="0">
              <a:latin typeface="+mj-lt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60032" y="980728"/>
            <a:ext cx="3826768" cy="514543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7200" dirty="0" smtClean="0">
                <a:latin typeface="+mj-lt"/>
              </a:rPr>
              <a:t>10. </a:t>
            </a:r>
            <a:r>
              <a:rPr lang="ru-RU" sz="7200" dirty="0">
                <a:latin typeface="+mj-lt"/>
              </a:rPr>
              <a:t>Русские композиторы 19 века?</a:t>
            </a:r>
          </a:p>
          <a:p>
            <a:pPr marL="0" indent="0">
              <a:buNone/>
            </a:pPr>
            <a:r>
              <a:rPr lang="ru-RU" sz="7200" dirty="0">
                <a:latin typeface="+mj-lt"/>
              </a:rPr>
              <a:t>А) Штраус, Глинка, Балакирев, Шопен</a:t>
            </a:r>
          </a:p>
          <a:p>
            <a:pPr marL="0" indent="0">
              <a:buNone/>
            </a:pPr>
            <a:r>
              <a:rPr lang="ru-RU" sz="7200" dirty="0">
                <a:latin typeface="+mj-lt"/>
              </a:rPr>
              <a:t>Б) Шуман, Шуберт, Моцарт, Бородин</a:t>
            </a:r>
            <a:br>
              <a:rPr lang="ru-RU" sz="7200" dirty="0">
                <a:latin typeface="+mj-lt"/>
              </a:rPr>
            </a:br>
            <a:r>
              <a:rPr lang="ru-RU" sz="7200" dirty="0">
                <a:latin typeface="+mj-lt"/>
              </a:rPr>
              <a:t>В) Глинка, Бородин, Мусоргский, Чайковский</a:t>
            </a:r>
          </a:p>
          <a:p>
            <a:pPr marL="0" indent="0">
              <a:buNone/>
            </a:pPr>
            <a:r>
              <a:rPr lang="ru-RU" sz="7200" dirty="0" smtClean="0">
                <a:latin typeface="+mj-lt"/>
              </a:rPr>
              <a:t>11. </a:t>
            </a:r>
            <a:r>
              <a:rPr lang="ru-RU" sz="7200" dirty="0">
                <a:latin typeface="+mj-lt"/>
              </a:rPr>
              <a:t>Где используется орган?</a:t>
            </a:r>
          </a:p>
          <a:p>
            <a:pPr marL="0" indent="0">
              <a:buNone/>
            </a:pPr>
            <a:r>
              <a:rPr lang="ru-RU" sz="7200" dirty="0">
                <a:latin typeface="+mj-lt"/>
              </a:rPr>
              <a:t>А) В православной церкви.</a:t>
            </a:r>
          </a:p>
          <a:p>
            <a:pPr marL="0" indent="0">
              <a:buNone/>
            </a:pPr>
            <a:r>
              <a:rPr lang="ru-RU" sz="7200" dirty="0">
                <a:latin typeface="+mj-lt"/>
              </a:rPr>
              <a:t>Б) В католической церкви.</a:t>
            </a:r>
          </a:p>
          <a:p>
            <a:pPr marL="0" indent="0">
              <a:buNone/>
            </a:pPr>
            <a:r>
              <a:rPr lang="ru-RU" sz="7200" dirty="0">
                <a:latin typeface="+mj-lt"/>
              </a:rPr>
              <a:t>В) Не используется в церкви</a:t>
            </a:r>
            <a:r>
              <a:rPr lang="ru-RU" sz="7200" dirty="0" smtClean="0">
                <a:latin typeface="+mj-lt"/>
              </a:rPr>
              <a:t>.</a:t>
            </a:r>
            <a:endParaRPr lang="ru-RU" sz="7200" dirty="0">
              <a:latin typeface="+mj-lt"/>
            </a:endParaRPr>
          </a:p>
          <a:p>
            <a:pPr marL="0" indent="0">
              <a:buNone/>
            </a:pPr>
            <a:r>
              <a:rPr lang="ru-RU" sz="7200" dirty="0" smtClean="0">
                <a:latin typeface="+mj-lt"/>
              </a:rPr>
              <a:t>12. </a:t>
            </a:r>
            <a:r>
              <a:rPr lang="ru-RU" sz="7200" dirty="0">
                <a:latin typeface="+mj-lt"/>
              </a:rPr>
              <a:t>Самый распространенный жанр русской музыки 19 века?</a:t>
            </a:r>
          </a:p>
          <a:p>
            <a:pPr marL="0" indent="0">
              <a:buNone/>
            </a:pPr>
            <a:r>
              <a:rPr lang="ru-RU" sz="7200" dirty="0">
                <a:latin typeface="+mj-lt"/>
              </a:rPr>
              <a:t>А)песня</a:t>
            </a:r>
          </a:p>
          <a:p>
            <a:pPr marL="0" indent="0">
              <a:buNone/>
            </a:pPr>
            <a:r>
              <a:rPr lang="ru-RU" sz="7200" dirty="0">
                <a:latin typeface="+mj-lt"/>
              </a:rPr>
              <a:t>Б)танец</a:t>
            </a:r>
          </a:p>
          <a:p>
            <a:pPr marL="0" indent="0">
              <a:buNone/>
            </a:pPr>
            <a:r>
              <a:rPr lang="ru-RU" sz="7200" dirty="0">
                <a:latin typeface="+mj-lt"/>
              </a:rPr>
              <a:t>В)романс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90289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/>
              <a:t>А теперь споём песню </a:t>
            </a:r>
            <a:r>
              <a:rPr lang="ru-RU" sz="3200" b="1" dirty="0" smtClean="0">
                <a:solidFill>
                  <a:srgbClr val="FF0000"/>
                </a:solidFill>
              </a:rPr>
              <a:t>«</a:t>
            </a:r>
            <a:r>
              <a:rPr lang="ru-RU" sz="3200" b="1" dirty="0">
                <a:solidFill>
                  <a:srgbClr val="FF0000"/>
                </a:solidFill>
              </a:rPr>
              <a:t>День </a:t>
            </a:r>
            <a:r>
              <a:rPr lang="ru-RU" sz="3200" b="1" dirty="0" smtClean="0">
                <a:solidFill>
                  <a:srgbClr val="FF0000"/>
                </a:solidFill>
              </a:rPr>
              <a:t>Победы»       </a:t>
            </a:r>
            <a:r>
              <a:rPr lang="ru-RU" sz="1800" b="1" dirty="0" smtClean="0">
                <a:solidFill>
                  <a:srgbClr val="FF0000"/>
                </a:solidFill>
              </a:rPr>
              <a:t>  </a:t>
            </a:r>
            <a:r>
              <a:rPr lang="ru-RU" sz="2000" dirty="0" smtClean="0"/>
              <a:t>Слова </a:t>
            </a:r>
            <a:r>
              <a:rPr lang="ru-RU" sz="2000" dirty="0" err="1" smtClean="0"/>
              <a:t>В.Харитонова</a:t>
            </a:r>
            <a:r>
              <a:rPr lang="ru-RU" sz="2000" dirty="0" smtClean="0"/>
              <a:t>  Музыка </a:t>
            </a:r>
            <a:r>
              <a:rPr lang="ru-RU" sz="2000" dirty="0" err="1" smtClean="0"/>
              <a:t>Д.Тухманова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12776"/>
            <a:ext cx="4038600" cy="51845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>
                <a:latin typeface="+mj-lt"/>
              </a:rPr>
              <a:t>День Победы, как он был от нас далек,</a:t>
            </a:r>
            <a:br>
              <a:rPr lang="ru-RU" sz="1800" dirty="0">
                <a:latin typeface="+mj-lt"/>
              </a:rPr>
            </a:br>
            <a:r>
              <a:rPr lang="ru-RU" sz="1800" dirty="0">
                <a:latin typeface="+mj-lt"/>
              </a:rPr>
              <a:t>Как в костре потухшем таял уголек.</a:t>
            </a:r>
            <a:br>
              <a:rPr lang="ru-RU" sz="1800" dirty="0">
                <a:latin typeface="+mj-lt"/>
              </a:rPr>
            </a:br>
            <a:r>
              <a:rPr lang="ru-RU" sz="1800" dirty="0">
                <a:latin typeface="+mj-lt"/>
              </a:rPr>
              <a:t>Были версты, обгорелые, в пыли, -</a:t>
            </a:r>
            <a:br>
              <a:rPr lang="ru-RU" sz="1800" dirty="0">
                <a:latin typeface="+mj-lt"/>
              </a:rPr>
            </a:br>
            <a:r>
              <a:rPr lang="ru-RU" sz="1800" dirty="0">
                <a:latin typeface="+mj-lt"/>
              </a:rPr>
              <a:t>Этот день мы приближали как могли.</a:t>
            </a:r>
          </a:p>
          <a:p>
            <a:pPr marL="0" indent="0">
              <a:buNone/>
            </a:pPr>
            <a:r>
              <a:rPr lang="ru-RU" sz="1800" dirty="0" smtClean="0">
                <a:latin typeface="+mj-lt"/>
              </a:rPr>
              <a:t>Припев:</a:t>
            </a:r>
          </a:p>
          <a:p>
            <a:pPr marL="0" indent="0">
              <a:buNone/>
            </a:pPr>
            <a:r>
              <a:rPr lang="ru-RU" sz="1800" dirty="0" smtClean="0">
                <a:latin typeface="+mj-lt"/>
              </a:rPr>
              <a:t>Этот </a:t>
            </a:r>
            <a:r>
              <a:rPr lang="ru-RU" sz="1800" dirty="0">
                <a:latin typeface="+mj-lt"/>
              </a:rPr>
              <a:t>День Победы</a:t>
            </a:r>
            <a:br>
              <a:rPr lang="ru-RU" sz="1800" dirty="0">
                <a:latin typeface="+mj-lt"/>
              </a:rPr>
            </a:br>
            <a:r>
              <a:rPr lang="ru-RU" sz="1800" dirty="0">
                <a:latin typeface="+mj-lt"/>
              </a:rPr>
              <a:t>Порохом пропах,</a:t>
            </a:r>
            <a:br>
              <a:rPr lang="ru-RU" sz="1800" dirty="0">
                <a:latin typeface="+mj-lt"/>
              </a:rPr>
            </a:br>
            <a:r>
              <a:rPr lang="ru-RU" sz="1800" dirty="0">
                <a:latin typeface="+mj-lt"/>
              </a:rPr>
              <a:t>Это праздник</a:t>
            </a:r>
            <a:br>
              <a:rPr lang="ru-RU" sz="1800" dirty="0">
                <a:latin typeface="+mj-lt"/>
              </a:rPr>
            </a:br>
            <a:r>
              <a:rPr lang="ru-RU" sz="1800" dirty="0">
                <a:latin typeface="+mj-lt"/>
              </a:rPr>
              <a:t>С сединою на висках.</a:t>
            </a:r>
            <a:br>
              <a:rPr lang="ru-RU" sz="1800" dirty="0">
                <a:latin typeface="+mj-lt"/>
              </a:rPr>
            </a:br>
            <a:r>
              <a:rPr lang="ru-RU" sz="1800" dirty="0">
                <a:latin typeface="+mj-lt"/>
              </a:rPr>
              <a:t>Это радость</a:t>
            </a:r>
            <a:br>
              <a:rPr lang="ru-RU" sz="1800" dirty="0">
                <a:latin typeface="+mj-lt"/>
              </a:rPr>
            </a:br>
            <a:r>
              <a:rPr lang="ru-RU" sz="1800" dirty="0">
                <a:latin typeface="+mj-lt"/>
              </a:rPr>
              <a:t>Со слезами на глазах.</a:t>
            </a:r>
            <a:br>
              <a:rPr lang="ru-RU" sz="1800" dirty="0">
                <a:latin typeface="+mj-lt"/>
              </a:rPr>
            </a:br>
            <a:r>
              <a:rPr lang="ru-RU" sz="1800" dirty="0">
                <a:latin typeface="+mj-lt"/>
              </a:rPr>
              <a:t>День Победы!</a:t>
            </a:r>
            <a:br>
              <a:rPr lang="ru-RU" sz="1800" dirty="0">
                <a:latin typeface="+mj-lt"/>
              </a:rPr>
            </a:br>
            <a:r>
              <a:rPr lang="ru-RU" sz="1800" dirty="0">
                <a:latin typeface="+mj-lt"/>
              </a:rPr>
              <a:t>День Победы!</a:t>
            </a:r>
            <a:br>
              <a:rPr lang="ru-RU" sz="1800" dirty="0">
                <a:latin typeface="+mj-lt"/>
              </a:rPr>
            </a:br>
            <a:r>
              <a:rPr lang="ru-RU" sz="1800" dirty="0">
                <a:latin typeface="+mj-lt"/>
              </a:rPr>
              <a:t>День Победы</a:t>
            </a:r>
            <a:r>
              <a:rPr lang="ru-RU" sz="1800" dirty="0" smtClean="0">
                <a:latin typeface="+mj-lt"/>
              </a:rPr>
              <a:t>!</a:t>
            </a:r>
            <a:endParaRPr lang="ru-RU" sz="1800" dirty="0">
              <a:latin typeface="+mj-lt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16288" cy="4525963"/>
          </a:xfrm>
        </p:spPr>
        <p:txBody>
          <a:bodyPr>
            <a:noAutofit/>
          </a:bodyPr>
          <a:lstStyle/>
          <a:p>
            <a:r>
              <a:rPr lang="ru-RU" sz="1800" dirty="0">
                <a:latin typeface="+mj-lt"/>
              </a:rPr>
              <a:t>Дни и ночи у мартеновских печей</a:t>
            </a:r>
            <a:br>
              <a:rPr lang="ru-RU" sz="1800" dirty="0">
                <a:latin typeface="+mj-lt"/>
              </a:rPr>
            </a:br>
            <a:r>
              <a:rPr lang="ru-RU" sz="1800" dirty="0">
                <a:latin typeface="+mj-lt"/>
              </a:rPr>
              <a:t>Не смыкала наша Родина очей.</a:t>
            </a:r>
            <a:br>
              <a:rPr lang="ru-RU" sz="1800" dirty="0">
                <a:latin typeface="+mj-lt"/>
              </a:rPr>
            </a:br>
            <a:r>
              <a:rPr lang="ru-RU" sz="1800" dirty="0">
                <a:latin typeface="+mj-lt"/>
              </a:rPr>
              <a:t>Дни и ночи битву трудную вели -</a:t>
            </a:r>
            <a:br>
              <a:rPr lang="ru-RU" sz="1800" dirty="0">
                <a:latin typeface="+mj-lt"/>
              </a:rPr>
            </a:br>
            <a:r>
              <a:rPr lang="ru-RU" sz="1800" dirty="0">
                <a:latin typeface="+mj-lt"/>
              </a:rPr>
              <a:t>Этот день мы приближали как могли</a:t>
            </a:r>
            <a:r>
              <a:rPr lang="ru-RU" sz="1800" dirty="0" smtClean="0">
                <a:latin typeface="+mj-lt"/>
              </a:rPr>
              <a:t>. </a:t>
            </a:r>
          </a:p>
          <a:p>
            <a:r>
              <a:rPr lang="ru-RU" sz="1800" dirty="0" smtClean="0">
                <a:latin typeface="+mj-lt"/>
              </a:rPr>
              <a:t>Припев: (тот же)</a:t>
            </a:r>
            <a:endParaRPr lang="ru-RU" sz="1800" dirty="0">
              <a:latin typeface="+mj-lt"/>
            </a:endParaRPr>
          </a:p>
          <a:p>
            <a:r>
              <a:rPr lang="ru-RU" sz="1800" dirty="0" smtClean="0">
                <a:latin typeface="+mj-lt"/>
              </a:rPr>
              <a:t> Здравствуй</a:t>
            </a:r>
            <a:r>
              <a:rPr lang="ru-RU" sz="1800" dirty="0">
                <a:latin typeface="+mj-lt"/>
              </a:rPr>
              <a:t>, мама, возвратились мы не все...</a:t>
            </a:r>
            <a:br>
              <a:rPr lang="ru-RU" sz="1800" dirty="0">
                <a:latin typeface="+mj-lt"/>
              </a:rPr>
            </a:br>
            <a:r>
              <a:rPr lang="ru-RU" sz="1800" dirty="0">
                <a:latin typeface="+mj-lt"/>
              </a:rPr>
              <a:t>Босиком бы пробежаться по росе!</a:t>
            </a:r>
          </a:p>
          <a:p>
            <a:r>
              <a:rPr lang="ru-RU" sz="1800" dirty="0">
                <a:latin typeface="+mj-lt"/>
              </a:rPr>
              <a:t>Пол-Европы, прошагали, </a:t>
            </a:r>
            <a:r>
              <a:rPr lang="ru-RU" sz="1800" dirty="0" err="1">
                <a:latin typeface="+mj-lt"/>
              </a:rPr>
              <a:t>пол-Земли</a:t>
            </a:r>
            <a:r>
              <a:rPr lang="ru-RU" sz="1800" dirty="0">
                <a:latin typeface="+mj-lt"/>
              </a:rPr>
              <a:t>, -</a:t>
            </a:r>
            <a:br>
              <a:rPr lang="ru-RU" sz="1800" dirty="0">
                <a:latin typeface="+mj-lt"/>
              </a:rPr>
            </a:br>
            <a:r>
              <a:rPr lang="ru-RU" sz="1800" dirty="0">
                <a:latin typeface="+mj-lt"/>
              </a:rPr>
              <a:t>Этот день мы приближали как могли.</a:t>
            </a:r>
          </a:p>
          <a:p>
            <a:r>
              <a:rPr lang="ru-RU" sz="1800" dirty="0" smtClean="0">
                <a:latin typeface="+mj-lt"/>
              </a:rPr>
              <a:t>Припев: (тот же)</a:t>
            </a:r>
            <a:endParaRPr lang="ru-RU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574303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7889723"/>
              </p:ext>
            </p:extLst>
          </p:nvPr>
        </p:nvGraphicFramePr>
        <p:xfrm>
          <a:off x="611560" y="5373216"/>
          <a:ext cx="3600400" cy="1080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Объект упаковщика для оболочки" showAsIcon="1" r:id="rId3" imgW="1550160" imgH="488520" progId="Package">
                  <p:embed/>
                </p:oleObj>
              </mc:Choice>
              <mc:Fallback>
                <p:oleObj name="Объект упаковщика для оболочки" showAsIcon="1" r:id="rId3" imgW="1550160" imgH="488520" progId="Package">
                  <p:embed/>
                  <p:pic>
                    <p:nvPicPr>
                      <p:cNvPr id="0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5373216"/>
                        <a:ext cx="3600400" cy="10801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7529123"/>
              </p:ext>
            </p:extLst>
          </p:nvPr>
        </p:nvGraphicFramePr>
        <p:xfrm>
          <a:off x="4932040" y="5301208"/>
          <a:ext cx="3780185" cy="11521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Объект упаковщика для оболочки" showAsIcon="1" r:id="rId5" imgW="2112480" imgH="488520" progId="Package">
                  <p:embed/>
                </p:oleObj>
              </mc:Choice>
              <mc:Fallback>
                <p:oleObj name="Объект упаковщика для оболочки" showAsIcon="1" r:id="rId5" imgW="2112480" imgH="4885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32040" y="5301208"/>
                        <a:ext cx="3780185" cy="11521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Рисунок 3" descr="Этот день победы порохом пропах, с праздником - Скачать бесплатно ...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8640"/>
            <a:ext cx="7308577" cy="5002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64577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bipbap.ru/wp-content/uploads/2017/10/0009-009-Spasibo-za-vnimanie-1-640x48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3272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player.myshared.ru/32/1319392/slides/slide_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player.myshared.ru/32/1319392/slides/slide_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68543" cy="7749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player.myshared.ru/32/1319392/slides/slide_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12560" cy="78934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9040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player.myshared.ru/32/1319392/slides/slide_5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408"/>
            <a:ext cx="9756576" cy="75090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6163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player.myshared.ru/32/1319392/slides/slide_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12560" cy="73894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9258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player.myshared.ru/32/1319392/slides/slide_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99392"/>
            <a:ext cx="9252520" cy="69573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9111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player.myshared.ru/32/1319392/slides/slide_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12559" cy="78934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133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player.myshared.ru/32/1319392/slides/slide_1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" y="0"/>
            <a:ext cx="9249072" cy="7029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14504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762</TotalTime>
  <Words>155</Words>
  <Application>Microsoft Office PowerPoint</Application>
  <PresentationFormat>Экран (4:3)</PresentationFormat>
  <Paragraphs>58</Paragraphs>
  <Slides>14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6" baseType="lpstr">
      <vt:lpstr>Тема Office</vt:lpstr>
      <vt:lpstr>Объект упаковщика для оболочки</vt:lpstr>
      <vt:lpstr>   урок музыки  на тему:   Стили и направления современной музыки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Тест «Музыкальные Эпохи»  Выбери правильные ответы</vt:lpstr>
      <vt:lpstr>Выбери правильный ответ</vt:lpstr>
      <vt:lpstr>А теперь споём песню «День Победы»         Слова В.Харитонова  Музыка Д.Тухманова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</dc:creator>
  <cp:lastModifiedBy>Acer</cp:lastModifiedBy>
  <cp:revision>62</cp:revision>
  <dcterms:created xsi:type="dcterms:W3CDTF">2018-10-16T20:37:20Z</dcterms:created>
  <dcterms:modified xsi:type="dcterms:W3CDTF">2020-04-21T03:49:33Z</dcterms:modified>
</cp:coreProperties>
</file>