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5" r:id="rId9"/>
    <p:sldId id="263" r:id="rId10"/>
    <p:sldId id="264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3" d="100"/>
          <a:sy n="63" d="100"/>
        </p:scale>
        <p:origin x="-114" y="-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80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270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0952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6223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8601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481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3403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3555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6882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754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33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2F96E-801D-487A-9DA3-15BB1AEBCEB6}" type="datetimeFigureOut">
              <a:rPr lang="ru-RU" smtClean="0"/>
              <a:t>28.09.2019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E4B25-6178-44AE-8504-66661E81B6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62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image" Target="../media/image7.jpeg"/><Relationship Id="rId10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jpeg"/><Relationship Id="rId5" Type="http://schemas.openxmlformats.org/officeDocument/2006/relationships/image" Target="../media/image5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13" Type="http://schemas.openxmlformats.org/officeDocument/2006/relationships/image" Target="../media/image21.jpeg"/><Relationship Id="rId18" Type="http://schemas.openxmlformats.org/officeDocument/2006/relationships/image" Target="../media/image2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20.jpeg"/><Relationship Id="rId17" Type="http://schemas.openxmlformats.org/officeDocument/2006/relationships/image" Target="../media/image25.jpeg"/><Relationship Id="rId2" Type="http://schemas.openxmlformats.org/officeDocument/2006/relationships/image" Target="../media/image10.jpeg"/><Relationship Id="rId16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5" Type="http://schemas.openxmlformats.org/officeDocument/2006/relationships/image" Target="../media/image2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Relationship Id="rId14" Type="http://schemas.openxmlformats.org/officeDocument/2006/relationships/image" Target="../media/image2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68224"/>
            <a:ext cx="9144000" cy="3241739"/>
          </a:xfrm>
        </p:spPr>
        <p:txBody>
          <a:bodyPr>
            <a:normAutofit/>
          </a:bodyPr>
          <a:lstStyle/>
          <a:p>
            <a:r>
              <a:rPr lang="en-US" sz="8800" b="1" dirty="0" smtClean="0">
                <a:solidFill>
                  <a:srgbClr val="0070C0"/>
                </a:solidFill>
              </a:rPr>
              <a:t>What’s the weather like?</a:t>
            </a:r>
            <a:endParaRPr lang="ru-RU" sz="8800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4206240"/>
            <a:ext cx="9144000" cy="2450592"/>
          </a:xfrm>
        </p:spPr>
        <p:txBody>
          <a:bodyPr>
            <a:normAutofit/>
          </a:bodyPr>
          <a:lstStyle/>
          <a:p>
            <a:endParaRPr lang="ru-RU" sz="2800" b="1" dirty="0" smtClean="0">
              <a:solidFill>
                <a:srgbClr val="0070C0"/>
              </a:solidFill>
            </a:endParaRPr>
          </a:p>
          <a:p>
            <a:endParaRPr lang="ru-RU" sz="1900" b="1" dirty="0" smtClean="0"/>
          </a:p>
          <a:p>
            <a:r>
              <a:rPr lang="en-US" sz="1900" b="1" dirty="0" smtClean="0"/>
              <a:t> </a:t>
            </a:r>
            <a:endParaRPr lang="en-US" sz="2800" b="1" dirty="0" smtClean="0"/>
          </a:p>
          <a:p>
            <a:endParaRPr lang="en-US" sz="2800" b="1" dirty="0" smtClean="0"/>
          </a:p>
          <a:p>
            <a:endParaRPr lang="ru-RU" sz="2800" b="1" dirty="0"/>
          </a:p>
        </p:txBody>
      </p:sp>
      <p:pic>
        <p:nvPicPr>
          <p:cNvPr id="4" name="Picture 4" descr="http://im1-tub-ru.yandex.net/i?id=2659dc8cdaccc87f07ac7dc125eedcf2-06-144&amp;n=2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76" y="1517333"/>
            <a:ext cx="14478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0" descr="http://im0-tub-ru.yandex.net/i?id=94188b9d9c1ff2c8bd67e839c338e7ce-60-144&amp;n=2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3" b="15859"/>
          <a:stretch/>
        </p:blipFill>
        <p:spPr bwMode="auto">
          <a:xfrm>
            <a:off x="4773153" y="4419596"/>
            <a:ext cx="1792353" cy="120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im3-tub-ru.yandex.net/i?id=ce36055880520eed0b376d5f3f7b86c0-08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76" y="3705221"/>
            <a:ext cx="1724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8" descr="http://im2-tub-ru.yandex.net/i?id=8369573342ee103a00ff7ba6bbf0ffe3-00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763" y="3491865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im3-tub-ru.yandex.net/i?id=4bfdb6c55a557cfdc5312f2533760b41-133-144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6681" y="3296607"/>
            <a:ext cx="1762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79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6408" y="134113"/>
            <a:ext cx="11829288" cy="68275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Use these phrases to act out exchanges: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6408" y="999744"/>
            <a:ext cx="11829288" cy="5608320"/>
          </a:xfrm>
        </p:spPr>
        <p:txBody>
          <a:bodyPr>
            <a:normAutofit/>
          </a:bodyPr>
          <a:lstStyle/>
          <a:p>
            <a:r>
              <a:rPr lang="en-US" sz="5400" b="1" dirty="0"/>
              <a:t>b</a:t>
            </a:r>
            <a:r>
              <a:rPr lang="en-US" sz="5400" b="1" dirty="0" smtClean="0"/>
              <a:t>orrow/jacket</a:t>
            </a:r>
          </a:p>
          <a:p>
            <a:r>
              <a:rPr lang="en-US" sz="5400" b="1" dirty="0"/>
              <a:t>d</a:t>
            </a:r>
            <a:r>
              <a:rPr lang="en-US" sz="5400" b="1" dirty="0" smtClean="0"/>
              <a:t>rive /car</a:t>
            </a:r>
          </a:p>
          <a:p>
            <a:r>
              <a:rPr lang="en-US" sz="5400" b="1" dirty="0"/>
              <a:t>w</a:t>
            </a:r>
            <a:r>
              <a:rPr lang="en-US" sz="5400" b="1" dirty="0" smtClean="0"/>
              <a:t>ear/red T-shirt</a:t>
            </a:r>
          </a:p>
          <a:p>
            <a:r>
              <a:rPr lang="en-US" sz="5400" b="1" dirty="0"/>
              <a:t>b</a:t>
            </a:r>
            <a:r>
              <a:rPr lang="en-US" sz="5400" b="1" dirty="0" smtClean="0"/>
              <a:t>orrow/umbrella</a:t>
            </a:r>
          </a:p>
          <a:p>
            <a:r>
              <a:rPr lang="en-US" sz="5400" b="1" dirty="0" smtClean="0"/>
              <a:t>take day off/tomorrow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162949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" y="207265"/>
            <a:ext cx="11789664" cy="780288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Grammar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" y="987552"/>
            <a:ext cx="11789664" cy="5669279"/>
          </a:xfrm>
        </p:spPr>
        <p:txBody>
          <a:bodyPr/>
          <a:lstStyle/>
          <a:p>
            <a:r>
              <a:rPr lang="en-US" sz="4000" dirty="0" smtClean="0">
                <a:solidFill>
                  <a:srgbClr val="FF0000"/>
                </a:solidFill>
              </a:rPr>
              <a:t>Present Continuous </a:t>
            </a:r>
            <a:r>
              <a:rPr lang="en-US" sz="4000" dirty="0" smtClean="0"/>
              <a:t>(</a:t>
            </a:r>
            <a:r>
              <a:rPr lang="en-US" sz="4000" dirty="0" smtClean="0">
                <a:solidFill>
                  <a:srgbClr val="0070C0"/>
                </a:solidFill>
              </a:rPr>
              <a:t>future meaning</a:t>
            </a:r>
            <a:r>
              <a:rPr lang="en-US" sz="4000" dirty="0" smtClean="0"/>
              <a:t>). For actions we have already arranged in the near future.</a:t>
            </a:r>
          </a:p>
          <a:p>
            <a:r>
              <a:rPr lang="en-US" sz="4000" b="1" i="1" u="sng" dirty="0" smtClean="0">
                <a:solidFill>
                  <a:srgbClr val="C00000"/>
                </a:solidFill>
              </a:rPr>
              <a:t>I’m flying </a:t>
            </a:r>
            <a:r>
              <a:rPr lang="en-US" sz="4000" dirty="0" smtClean="0">
                <a:solidFill>
                  <a:srgbClr val="0070C0"/>
                </a:solidFill>
              </a:rPr>
              <a:t>to Paris tomorrow.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To be going to….     </a:t>
            </a:r>
            <a:r>
              <a:rPr lang="en-US" sz="4000" dirty="0" smtClean="0"/>
              <a:t>To express plans/predictions. To make predictions based on what we see.</a:t>
            </a:r>
          </a:p>
          <a:p>
            <a:r>
              <a:rPr lang="en-US" sz="4000" dirty="0" smtClean="0"/>
              <a:t>Look out! You </a:t>
            </a:r>
            <a:r>
              <a:rPr lang="en-US" sz="4000" b="1" i="1" u="sng" dirty="0" smtClean="0">
                <a:solidFill>
                  <a:srgbClr val="C00000"/>
                </a:solidFill>
              </a:rPr>
              <a:t>are going to </a:t>
            </a:r>
            <a:r>
              <a:rPr lang="en-US" sz="4000" dirty="0" smtClean="0"/>
              <a:t>fall.</a:t>
            </a:r>
          </a:p>
          <a:p>
            <a:r>
              <a:rPr lang="en-US" sz="4000" dirty="0" smtClean="0">
                <a:solidFill>
                  <a:srgbClr val="FF0000"/>
                </a:solidFill>
              </a:rPr>
              <a:t>Future Simple  (will). </a:t>
            </a:r>
            <a:r>
              <a:rPr lang="en-US" sz="4000" dirty="0" smtClean="0"/>
              <a:t>For on-the –spot decision.</a:t>
            </a:r>
          </a:p>
          <a:p>
            <a:r>
              <a:rPr lang="en-US" sz="4000" dirty="0" smtClean="0"/>
              <a:t>The phone is ringing. </a:t>
            </a:r>
            <a:r>
              <a:rPr lang="en-US" sz="4000" b="1" i="1" u="sng" dirty="0" smtClean="0"/>
              <a:t>I</a:t>
            </a:r>
            <a:r>
              <a:rPr lang="en-US" sz="4000" b="1" i="1" u="sng" dirty="0" smtClean="0">
                <a:solidFill>
                  <a:srgbClr val="C00000"/>
                </a:solidFill>
              </a:rPr>
              <a:t>’ll</a:t>
            </a:r>
            <a:r>
              <a:rPr lang="en-US" sz="4000" dirty="0" smtClean="0"/>
              <a:t> answer it.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6950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264" y="158497"/>
            <a:ext cx="11777472" cy="755904"/>
          </a:xfrm>
        </p:spPr>
        <p:txBody>
          <a:bodyPr>
            <a:normAutofit fontScale="90000"/>
          </a:bodyPr>
          <a:lstStyle/>
          <a:p>
            <a:r>
              <a:rPr lang="en-US" sz="3600" b="1" dirty="0" smtClean="0"/>
              <a:t>Make up sentences. Use </a:t>
            </a:r>
            <a:r>
              <a:rPr lang="en-US" sz="3600" b="1" dirty="0" smtClean="0">
                <a:solidFill>
                  <a:srgbClr val="FF0000"/>
                </a:solidFill>
              </a:rPr>
              <a:t>Present Continuous</a:t>
            </a:r>
            <a:r>
              <a:rPr lang="en-US" sz="3600" b="1" dirty="0" smtClean="0"/>
              <a:t>. (</a:t>
            </a:r>
            <a:r>
              <a:rPr lang="en-US" sz="3600" b="1" dirty="0" smtClean="0">
                <a:solidFill>
                  <a:srgbClr val="0070C0"/>
                </a:solidFill>
              </a:rPr>
              <a:t>future meaning</a:t>
            </a:r>
            <a:r>
              <a:rPr lang="en-US" sz="3600" b="1" dirty="0" smtClean="0"/>
              <a:t>)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7264" y="1146048"/>
            <a:ext cx="5812536" cy="5388864"/>
          </a:xfrm>
        </p:spPr>
        <p:txBody>
          <a:bodyPr>
            <a:normAutofit/>
          </a:bodyPr>
          <a:lstStyle/>
          <a:p>
            <a:r>
              <a:rPr lang="en-US" b="1" dirty="0" smtClean="0"/>
              <a:t>What are you doing on Sunday?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Monday?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Tuesday?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Wednesday?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Thursday?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Friday?</a:t>
            </a:r>
          </a:p>
          <a:p>
            <a:r>
              <a:rPr lang="en-US" b="1" dirty="0"/>
              <a:t> </a:t>
            </a:r>
            <a:r>
              <a:rPr lang="en-US" b="1" dirty="0" smtClean="0"/>
              <a:t>                                         Saturday?</a:t>
            </a:r>
          </a:p>
          <a:p>
            <a:endParaRPr lang="en-US" b="1" dirty="0" smtClean="0"/>
          </a:p>
          <a:p>
            <a:endParaRPr lang="en-US" b="1" dirty="0"/>
          </a:p>
          <a:p>
            <a:r>
              <a:rPr lang="en-US" b="1" dirty="0" smtClean="0"/>
              <a:t>EX: </a:t>
            </a:r>
            <a:r>
              <a:rPr lang="en-US" b="1" i="1" u="sng" dirty="0" smtClean="0">
                <a:solidFill>
                  <a:srgbClr val="FF0000"/>
                </a:solidFill>
              </a:rPr>
              <a:t>I am reading books on Monday.</a:t>
            </a:r>
            <a:endParaRPr lang="ru-RU" b="1" i="1" u="sng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146048"/>
            <a:ext cx="5812536" cy="5388864"/>
          </a:xfrm>
        </p:spPr>
        <p:txBody>
          <a:bodyPr/>
          <a:lstStyle/>
          <a:p>
            <a:r>
              <a:rPr lang="en-US" b="1" dirty="0" smtClean="0"/>
              <a:t>Go to the movie</a:t>
            </a:r>
          </a:p>
          <a:p>
            <a:r>
              <a:rPr lang="en-US" b="1" dirty="0" smtClean="0"/>
              <a:t>Watch TV</a:t>
            </a:r>
          </a:p>
          <a:p>
            <a:r>
              <a:rPr lang="en-US" b="1" dirty="0" smtClean="0"/>
              <a:t>Go to the gym</a:t>
            </a:r>
          </a:p>
          <a:p>
            <a:r>
              <a:rPr lang="en-US" b="1" dirty="0" smtClean="0"/>
              <a:t>Clean my room</a:t>
            </a:r>
          </a:p>
          <a:p>
            <a:r>
              <a:rPr lang="en-US" b="1" dirty="0" smtClean="0"/>
              <a:t>Wash up</a:t>
            </a:r>
          </a:p>
          <a:p>
            <a:r>
              <a:rPr lang="en-US" b="1" dirty="0" smtClean="0"/>
              <a:t>Work in the garden</a:t>
            </a:r>
          </a:p>
          <a:p>
            <a:r>
              <a:rPr lang="en-US" b="1" dirty="0" smtClean="0"/>
              <a:t>Have a party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66528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264" y="243841"/>
            <a:ext cx="11692128" cy="54864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264" y="1036320"/>
            <a:ext cx="11692128" cy="553516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Well done!</a:t>
            </a:r>
          </a:p>
          <a:p>
            <a:pPr marL="0" indent="0" algn="ctr">
              <a:buNone/>
            </a:pPr>
            <a:endParaRPr lang="en-US" sz="60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6000" b="1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US" sz="6000" b="1" dirty="0" smtClean="0">
                <a:solidFill>
                  <a:srgbClr val="FF0000"/>
                </a:solidFill>
              </a:rPr>
              <a:t>Thank you for your work!</a:t>
            </a:r>
            <a:endParaRPr lang="ru-RU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931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76123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Ex. 1, p. 98. Form the adjectives</a:t>
            </a:r>
            <a:endParaRPr lang="ru-RU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085088"/>
            <a:ext cx="5181600" cy="5091875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en-US" sz="3200" b="1" dirty="0" smtClean="0"/>
              <a:t>Rain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Cloud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Wind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Fog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Snow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Sun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Chill</a:t>
            </a:r>
          </a:p>
          <a:p>
            <a:pPr marL="514350" indent="-514350">
              <a:buAutoNum type="arabicPeriod"/>
            </a:pPr>
            <a:r>
              <a:rPr lang="en-US" sz="3200" b="1" dirty="0" smtClean="0"/>
              <a:t>Storm</a:t>
            </a:r>
          </a:p>
          <a:p>
            <a:pPr marL="0" indent="0">
              <a:buNone/>
            </a:pPr>
            <a:endParaRPr lang="en-US" b="1" dirty="0" smtClean="0"/>
          </a:p>
          <a:p>
            <a:pPr marL="514350" indent="-514350">
              <a:buAutoNum type="arabicPeriod"/>
            </a:pP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085088"/>
            <a:ext cx="5181600" cy="509187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Rainy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Cloudy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Windy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Foggy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Snowy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Sunny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Chilly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200" b="1" dirty="0" smtClean="0">
                <a:solidFill>
                  <a:srgbClr val="FF0000"/>
                </a:solidFill>
              </a:rPr>
              <a:t>Stormy</a:t>
            </a:r>
          </a:p>
          <a:p>
            <a:pPr marL="0" indent="0">
              <a:buNone/>
            </a:pP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3670659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1648" y="134113"/>
            <a:ext cx="11862816" cy="461155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Use appropriate adjectives to complete the expressions</a:t>
            </a:r>
            <a:endParaRPr lang="ru-RU" b="1" dirty="0"/>
          </a:p>
        </p:txBody>
      </p:sp>
      <p:pic>
        <p:nvPicPr>
          <p:cNvPr id="1026" name="Picture 2" descr="http://im1-tub-ru.yandex.net/i?id=539bc84af4a873b76333453019b12ea1-83-144&amp;n=2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807" y="874392"/>
            <a:ext cx="1381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1-tub-ru.yandex.net/i?id=2659dc8cdaccc87f07ac7dc125eedcf2-06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268" y="874921"/>
            <a:ext cx="14478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im3-tub-ru.yandex.net/i?id=ce36055880520eed0b376d5f3f7b86c0-08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576" y="3705221"/>
            <a:ext cx="17240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im3-tub-ru.yandex.net/i?id=00d3a5979c242604fdba57d32b630a4a-132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2595" y="874921"/>
            <a:ext cx="1809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m0-tub-ru.yandex.net/i?id=94188b9d9c1ff2c8bd67e839c338e7ce-60-144&amp;n=21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93" b="15859"/>
          <a:stretch/>
        </p:blipFill>
        <p:spPr bwMode="auto">
          <a:xfrm>
            <a:off x="5547231" y="882659"/>
            <a:ext cx="1792353" cy="1202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http://im3-tub-ru.yandex.net/i?id=4bfdb6c55a557cfdc5312f2533760b41-133-144&amp;n=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89693" y="774016"/>
            <a:ext cx="1762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im3-tub-ru.yandex.net/i?id=46d44d0e7452e4734324e55445e5d821-116-144&amp;n=2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2925" y="3630476"/>
            <a:ext cx="2085975" cy="1461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http://im1-tub-ru.yandex.net/i?id=11f6b6dfc138e11173752e39abb16dba-65-144&amp;n=2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900" y="3630476"/>
            <a:ext cx="21526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im2-tub-ru.yandex.net/i?id=8369573342ee103a00ff7ba6bbf0ffe3-00-144&amp;n=2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388" y="3663548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55545" y="2386583"/>
            <a:ext cx="345562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Wet &amp; rainy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49824" y="2386584"/>
            <a:ext cx="525475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Cloudy &amp; windy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5545" y="5300853"/>
            <a:ext cx="290698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Cold &amp; snowy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847388" y="5300853"/>
            <a:ext cx="261437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Hot &amp; sunny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778752" y="5300854"/>
            <a:ext cx="4062798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Chilly &amp; foggy</a:t>
            </a:r>
            <a:endParaRPr lang="ru-RU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725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9560" y="170689"/>
            <a:ext cx="11765280" cy="573023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Look at the chart, ask &amp; answer as in the example in your book.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-48156" y="836381"/>
            <a:ext cx="5812536" cy="570585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6600" b="1" dirty="0" smtClean="0"/>
              <a:t>London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600" b="1" dirty="0" smtClean="0"/>
              <a:t>Copenhagen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600" b="1" dirty="0" smtClean="0"/>
              <a:t>Moscow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600" b="1" dirty="0" smtClean="0"/>
              <a:t>Paris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6600" b="1" dirty="0" smtClean="0"/>
              <a:t>Cairo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Picture 4" descr="http://im1-tub-ru.yandex.net/i?id=2659dc8cdaccc87f07ac7dc125eedcf2-06-144&amp;n=2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835313"/>
            <a:ext cx="987552" cy="831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://im3-tub-ru.yandex.net/i?id=ce36055880520eed0b376d5f3f7b86c0-08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8149" y="2026761"/>
            <a:ext cx="1114603" cy="801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http://im3-tub-ru.yandex.net/i?id=00d3a5979c242604fdba57d32b630a4a-132-144&amp;n=2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2592" y="3093682"/>
            <a:ext cx="1289354" cy="1017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http://im3-tub-ru.yandex.net/i?id=4bfdb6c55a557cfdc5312f2533760b41-133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5" y="2980768"/>
            <a:ext cx="985127" cy="79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4" descr="http://im3-tub-ru.yandex.net/i?id=46d44d0e7452e4734324e55445e5d821-116-144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889" y="4224507"/>
            <a:ext cx="1568743" cy="95400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8" descr="http://im2-tub-ru.yandex.net/i?id=8369573342ee103a00ff7ba6bbf0ffe3-00-144&amp;n=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8149" y="5335588"/>
            <a:ext cx="923976" cy="923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Прямоугольник 10"/>
          <p:cNvSpPr/>
          <p:nvPr/>
        </p:nvSpPr>
        <p:spPr>
          <a:xfrm>
            <a:off x="9473184" y="969285"/>
            <a:ext cx="1682496" cy="6124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10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471101" y="2026761"/>
            <a:ext cx="1684579" cy="643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- 5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543288" y="3038698"/>
            <a:ext cx="1612392" cy="7408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5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9532620" y="4224507"/>
            <a:ext cx="1623060" cy="7864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8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532620" y="5455899"/>
            <a:ext cx="1623060" cy="8036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30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 rot="10800000" flipV="1">
            <a:off x="10314432" y="1038987"/>
            <a:ext cx="6228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 °c</a:t>
            </a:r>
            <a:endParaRPr lang="ru-RU" sz="2400" b="1" dirty="0"/>
          </a:p>
        </p:txBody>
      </p:sp>
      <p:sp>
        <p:nvSpPr>
          <p:cNvPr id="20" name="Прямоугольник 19"/>
          <p:cNvSpPr/>
          <p:nvPr/>
        </p:nvSpPr>
        <p:spPr>
          <a:xfrm rot="10800000" flipV="1">
            <a:off x="10383535" y="2123707"/>
            <a:ext cx="5441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b="1" dirty="0" smtClean="0"/>
              <a:t>°c</a:t>
            </a:r>
            <a:endParaRPr lang="ru-RU" sz="2400" b="1" dirty="0"/>
          </a:p>
        </p:txBody>
      </p:sp>
      <p:sp>
        <p:nvSpPr>
          <p:cNvPr id="21" name="Прямоугольник 20"/>
          <p:cNvSpPr/>
          <p:nvPr/>
        </p:nvSpPr>
        <p:spPr>
          <a:xfrm rot="10800000" flipV="1">
            <a:off x="10383534" y="3166693"/>
            <a:ext cx="5441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b="1" dirty="0" smtClean="0"/>
              <a:t>°c</a:t>
            </a:r>
            <a:endParaRPr lang="ru-RU" sz="2400" b="1" dirty="0"/>
          </a:p>
        </p:txBody>
      </p:sp>
      <p:sp>
        <p:nvSpPr>
          <p:cNvPr id="22" name="Прямоугольник 21"/>
          <p:cNvSpPr/>
          <p:nvPr/>
        </p:nvSpPr>
        <p:spPr>
          <a:xfrm rot="10800000" flipV="1">
            <a:off x="10383534" y="4386876"/>
            <a:ext cx="5441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b="1" dirty="0" smtClean="0"/>
              <a:t>°c</a:t>
            </a:r>
            <a:endParaRPr lang="ru-RU" sz="2400" b="1" dirty="0"/>
          </a:p>
        </p:txBody>
      </p:sp>
      <p:sp>
        <p:nvSpPr>
          <p:cNvPr id="23" name="Прямоугольник 22"/>
          <p:cNvSpPr/>
          <p:nvPr/>
        </p:nvSpPr>
        <p:spPr>
          <a:xfrm rot="10800000" flipV="1">
            <a:off x="10582655" y="5577343"/>
            <a:ext cx="57302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 </a:t>
            </a:r>
            <a:r>
              <a:rPr lang="en-US" sz="2400" b="1" dirty="0" smtClean="0"/>
              <a:t>°c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17916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688" y="97537"/>
            <a:ext cx="11875008" cy="35356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2050" name="Picture 2" descr="http://im3-tub-ru.yandex.net/i?id=0d9fdef37f8ad9f78caf0280228d1528-13-144&amp;n=2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202" y="573485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m3-tub-ru.yandex.net/i?id=0a97a0ab39bfd145b040eed4bb71041a-42-144&amp;n=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7589" y="499617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im1-tub-ru.yandex.net/i?id=bb66f59e8a540e8950d2fe60d54773e7-123-144&amp;n=21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366" b="-756"/>
          <a:stretch/>
        </p:blipFill>
        <p:spPr bwMode="auto">
          <a:xfrm>
            <a:off x="5902135" y="488823"/>
            <a:ext cx="1205230" cy="143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m3-tub-ru.yandex.net/i?id=ff3bf87d4901b93e4201d9bbefff7bfd-127-144&amp;n=2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785" y="524859"/>
            <a:ext cx="8191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im3-tub-ru.yandex.net/i?id=d66afb58580066b744f07ef832f9ae34-86-144&amp;n=2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5029" y="488823"/>
            <a:ext cx="10763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im0-tub-ru.yandex.net/i?id=ebbc251b5875ebbcc1e172ccea5ac4a8-107-144&amp;n=2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65" y="2630424"/>
            <a:ext cx="2047875" cy="142875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im3-tub-ru.yandex.net/i?id=8c1991b83e70c67e78ad715e30c99c9d-76-144&amp;n=21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2071" y="2362200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://im0-tub-ru.yandex.net/i?id=96f6ac3f53c0f0414809c517a0a1dceb-86-144&amp;n=2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4384" y="2373313"/>
            <a:ext cx="142875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http://im1-tub-ru.yandex.net/i?id=c7f7dce283744de06bb0824990a64540-67-144&amp;n=21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2314" y="2373313"/>
            <a:ext cx="12287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8" name="Picture 20" descr="http://im1-tub-ru.yandex.net/i?id=992daa41177fcbad07fac916e50cbd1e-07-144&amp;n=2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0629" y="2579116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0" name="Picture 22" descr="http://im0-tub-ru.yandex.net/i?id=fac0b9c101842a0ba0a02d923c4d0352-33-144&amp;n=2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870" y="4477258"/>
            <a:ext cx="11334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2" name="Picture 24" descr="http://im2-tub-ru.yandex.net/i?id=f04780652b042686f7b79e78c12964a0-112-144&amp;n=2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321" y="4326509"/>
            <a:ext cx="21431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4" name="Picture 26" descr="http://im2-tub-ru.yandex.net/i?id=40a506f76dd183001f7a661d1456dc45-29-144&amp;n=21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021" y="4265613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6" name="Picture 28" descr="http://im3-tub-ru.yandex.net/i?id=5f23218832b671e08dc9bf12f60459ec-130-144&amp;n=21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5543" y="4477258"/>
            <a:ext cx="1905000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78" name="Picture 30" descr="http://im1-tub-ru.yandex.net/i?id=69d37fc92e6b79179e3ef9c80a0c206a-138-144&amp;n=21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5894" y="4314825"/>
            <a:ext cx="6953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0" name="Picture 32" descr="http://im2-tub-ru.yandex.net/i?id=81213c24408e5616e5f060d6342c9d35-65-144&amp;n=21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8079" y="4314825"/>
            <a:ext cx="12668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82" name="Picture 34" descr="http://im2-tub-ru.yandex.net/i?id=324c821e222086af23ed7eeb3e927c1b-02-16f-14530&amp;n=2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1943" y="4477258"/>
            <a:ext cx="98107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56566" y="2027364"/>
            <a:ext cx="1497532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sweater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79115" y="1645920"/>
            <a:ext cx="1795164" cy="7273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scarf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36267" y="1645920"/>
            <a:ext cx="2105678" cy="8060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coat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40612" y="1645920"/>
            <a:ext cx="1613596" cy="8119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raincoat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265029" y="1870296"/>
            <a:ext cx="1766253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skirt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1202" y="3901440"/>
            <a:ext cx="1406326" cy="616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hat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79115" y="3735642"/>
            <a:ext cx="1795164" cy="6169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gloves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89685" y="3735642"/>
            <a:ext cx="1746249" cy="7416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jacket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9350628" y="3802062"/>
            <a:ext cx="2426843" cy="5504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trainers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56565" y="5774402"/>
            <a:ext cx="1361902" cy="8367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dress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04440" y="5694363"/>
            <a:ext cx="122055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boots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184602" y="5755259"/>
            <a:ext cx="1358776" cy="831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shoes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083337" y="5774401"/>
            <a:ext cx="1512770" cy="8291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shorts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136065" y="5774403"/>
            <a:ext cx="914400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top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152683" y="5864813"/>
            <a:ext cx="1344629" cy="7836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trousers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0607041" y="5864812"/>
            <a:ext cx="1264348" cy="79347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shirt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178034" y="3802063"/>
            <a:ext cx="1847036" cy="4616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T-shirt</a:t>
            </a:r>
            <a:endParaRPr lang="ru-RU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6514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688" y="158497"/>
            <a:ext cx="11814048" cy="816864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0688" y="1292352"/>
            <a:ext cx="11814048" cy="5291328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It’s going to be </a:t>
            </a:r>
            <a:r>
              <a:rPr lang="en-US" sz="3600" b="1" i="1" u="sng" dirty="0" smtClean="0">
                <a:solidFill>
                  <a:srgbClr val="FF0000"/>
                </a:solidFill>
              </a:rPr>
              <a:t>rainy</a:t>
            </a:r>
            <a:r>
              <a:rPr lang="en-US" sz="3600" b="1" i="1" dirty="0" smtClean="0"/>
              <a:t> </a:t>
            </a:r>
            <a:r>
              <a:rPr lang="en-US" sz="3600" b="1" dirty="0" smtClean="0"/>
              <a:t>today.</a:t>
            </a:r>
          </a:p>
          <a:p>
            <a:r>
              <a:rPr lang="en-US" sz="3600" b="1" dirty="0" smtClean="0"/>
              <a:t>I know. </a:t>
            </a:r>
            <a:r>
              <a:rPr lang="en-US" sz="3600" b="1" i="1" u="sng" dirty="0" smtClean="0">
                <a:solidFill>
                  <a:srgbClr val="FFC000"/>
                </a:solidFill>
              </a:rPr>
              <a:t>I’ll wear </a:t>
            </a:r>
            <a:r>
              <a:rPr lang="en-US" sz="3600" b="1" dirty="0" smtClean="0"/>
              <a:t>my </a:t>
            </a:r>
            <a:r>
              <a:rPr lang="en-US" sz="3600" b="1" i="1" u="sng" dirty="0" smtClean="0">
                <a:solidFill>
                  <a:srgbClr val="FF0000"/>
                </a:solidFill>
              </a:rPr>
              <a:t>raincoat and boots </a:t>
            </a:r>
            <a:r>
              <a:rPr lang="en-US" sz="3600" b="1" dirty="0" smtClean="0"/>
              <a:t>then.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Sunny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Stormy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Boiling hot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Wet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Sunny</a:t>
            </a:r>
          </a:p>
          <a:p>
            <a:r>
              <a:rPr lang="en-US" sz="3600" b="1" dirty="0" smtClean="0">
                <a:solidFill>
                  <a:srgbClr val="C00000"/>
                </a:solidFill>
              </a:rPr>
              <a:t>Freezing cold</a:t>
            </a:r>
            <a:endParaRPr lang="ru-RU" sz="36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44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" y="158497"/>
            <a:ext cx="11984736" cy="47548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1920" y="755904"/>
            <a:ext cx="11984736" cy="58399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/>
              <a:t>Kathy is meeting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/>
              <a:t>Kathy is wearing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/>
              <a:t>The weather is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/>
              <a:t>Kathy wants to borrow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b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3600" b="1" dirty="0" smtClean="0"/>
              <a:t>Clair wants to go</a:t>
            </a:r>
            <a:endParaRPr lang="ru-RU" sz="3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74592" y="780288"/>
            <a:ext cx="6193536" cy="5974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 Helen.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74592" y="1792224"/>
            <a:ext cx="619353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a</a:t>
            </a:r>
            <a:r>
              <a:rPr lang="en-US" sz="3200" b="1" dirty="0" smtClean="0">
                <a:solidFill>
                  <a:srgbClr val="C00000"/>
                </a:solidFill>
              </a:rPr>
              <a:t> thin dress and sandals.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74592" y="3121152"/>
            <a:ext cx="6193536" cy="8412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wet and cloudy.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120640" y="4285488"/>
            <a:ext cx="6181344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a</a:t>
            </a:r>
            <a:r>
              <a:rPr lang="en-US" sz="3200" b="1" dirty="0" smtClean="0">
                <a:solidFill>
                  <a:srgbClr val="C00000"/>
                </a:solidFill>
              </a:rPr>
              <a:t>n umbrella.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974592" y="5522976"/>
            <a:ext cx="7473696" cy="914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C00000"/>
                </a:solidFill>
              </a:rPr>
              <a:t>t</a:t>
            </a:r>
            <a:r>
              <a:rPr lang="en-US" sz="3200" b="1" dirty="0" smtClean="0">
                <a:solidFill>
                  <a:srgbClr val="C00000"/>
                </a:solidFill>
              </a:rPr>
              <a:t>o the shop.</a:t>
            </a:r>
            <a:endParaRPr lang="ru-RU" sz="32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7725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032" y="97537"/>
            <a:ext cx="11655552" cy="731519"/>
          </a:xfrm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Explain these words &amp; expressions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6032" y="829056"/>
            <a:ext cx="11655552" cy="5693664"/>
          </a:xfrm>
        </p:spPr>
        <p:txBody>
          <a:bodyPr>
            <a:normAutofit lnSpcReduction="10000"/>
          </a:bodyPr>
          <a:lstStyle/>
          <a:p>
            <a:r>
              <a:rPr lang="en-US" sz="4700" b="1" dirty="0" smtClean="0"/>
              <a:t>Soaked</a:t>
            </a:r>
            <a:r>
              <a:rPr lang="en-US" sz="3600" b="1" dirty="0" smtClean="0"/>
              <a:t>  -</a:t>
            </a:r>
            <a:endParaRPr lang="ru-RU" sz="3600" b="1" dirty="0" smtClean="0"/>
          </a:p>
          <a:p>
            <a:endParaRPr lang="ru-RU" sz="3600" b="1" dirty="0" smtClean="0"/>
          </a:p>
          <a:p>
            <a:r>
              <a:rPr lang="en-US" sz="3600" b="1" u="sng" dirty="0" smtClean="0">
                <a:solidFill>
                  <a:srgbClr val="00B050"/>
                </a:solidFill>
              </a:rPr>
              <a:t> </a:t>
            </a:r>
            <a:r>
              <a:rPr lang="en-US" sz="3600" b="1" i="1" u="sng" dirty="0" smtClean="0">
                <a:solidFill>
                  <a:srgbClr val="00B050"/>
                </a:solidFill>
              </a:rPr>
              <a:t>(</a:t>
            </a:r>
            <a:r>
              <a:rPr lang="en-US" sz="3600" b="1" i="1" u="sng" dirty="0">
                <a:solidFill>
                  <a:srgbClr val="00B050"/>
                </a:solidFill>
              </a:rPr>
              <a:t>M</a:t>
            </a:r>
            <a:r>
              <a:rPr lang="en-US" sz="3600" b="1" i="1" u="sng" dirty="0" smtClean="0">
                <a:solidFill>
                  <a:srgbClr val="00B050"/>
                </a:solidFill>
              </a:rPr>
              <a:t>y clothes are completely soaked.)</a:t>
            </a:r>
          </a:p>
          <a:p>
            <a:pPr marL="0" indent="0">
              <a:buNone/>
            </a:pPr>
            <a:endParaRPr lang="en-US" sz="3600" b="1" dirty="0" smtClean="0"/>
          </a:p>
          <a:p>
            <a:r>
              <a:rPr lang="en-US" sz="4300" b="1" dirty="0" smtClean="0"/>
              <a:t>Borrow </a:t>
            </a:r>
            <a:r>
              <a:rPr lang="en-US" sz="3600" b="1" dirty="0" smtClean="0"/>
              <a:t>– </a:t>
            </a:r>
            <a:endParaRPr lang="ru-RU" sz="3600" b="1" dirty="0" smtClean="0"/>
          </a:p>
          <a:p>
            <a:pPr marL="0" indent="0">
              <a:buNone/>
            </a:pPr>
            <a:endParaRPr lang="ru-RU" sz="3600" b="1" i="1" dirty="0">
              <a:solidFill>
                <a:srgbClr val="FF0000"/>
              </a:solidFill>
            </a:endParaRPr>
          </a:p>
          <a:p>
            <a:r>
              <a:rPr lang="en-US" sz="3500" b="1" i="1" u="sng" dirty="0" smtClean="0">
                <a:solidFill>
                  <a:srgbClr val="00B050"/>
                </a:solidFill>
              </a:rPr>
              <a:t>(Can I borrow your pen?)</a:t>
            </a:r>
            <a:endParaRPr lang="en-US" sz="3500" b="1" u="sng" dirty="0">
              <a:solidFill>
                <a:srgbClr val="00B050"/>
              </a:solidFill>
            </a:endParaRPr>
          </a:p>
          <a:p>
            <a:r>
              <a:rPr lang="en-US" sz="4800" b="1" dirty="0" smtClean="0"/>
              <a:t>Brand new</a:t>
            </a:r>
            <a:r>
              <a:rPr lang="en-US" sz="3600" b="1" dirty="0" smtClean="0"/>
              <a:t> –</a:t>
            </a:r>
            <a:endParaRPr lang="ru-RU" sz="3600" b="1" dirty="0" smtClean="0"/>
          </a:p>
          <a:p>
            <a:r>
              <a:rPr lang="en-US" sz="3600" b="1" dirty="0" smtClean="0">
                <a:solidFill>
                  <a:srgbClr val="00B050"/>
                </a:solidFill>
              </a:rPr>
              <a:t> </a:t>
            </a:r>
            <a:r>
              <a:rPr lang="en-US" sz="3600" b="1" i="1" u="sng" dirty="0" smtClean="0">
                <a:solidFill>
                  <a:srgbClr val="00B050"/>
                </a:solidFill>
              </a:rPr>
              <a:t>(</a:t>
            </a:r>
            <a:r>
              <a:rPr lang="en-US" sz="3600" b="1" u="sng" dirty="0" smtClean="0">
                <a:solidFill>
                  <a:srgbClr val="00B050"/>
                </a:solidFill>
              </a:rPr>
              <a:t> </a:t>
            </a:r>
            <a:r>
              <a:rPr lang="en-US" sz="3600" b="1" i="1" u="sng" dirty="0" smtClean="0">
                <a:solidFill>
                  <a:srgbClr val="00B050"/>
                </a:solidFill>
              </a:rPr>
              <a:t>Watch this video! It’s brand new!)</a:t>
            </a:r>
            <a:endParaRPr lang="ru-RU" sz="3600" b="1" i="1" u="sng" dirty="0">
              <a:solidFill>
                <a:srgbClr val="00B05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83042" y="829057"/>
            <a:ext cx="4259179" cy="8192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i="1" u="sng" dirty="0">
                <a:solidFill>
                  <a:srgbClr val="C00000"/>
                </a:solidFill>
              </a:rPr>
              <a:t>completely wet</a:t>
            </a:r>
          </a:p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98821" y="2851484"/>
            <a:ext cx="9492916" cy="12020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i="1" u="sng" dirty="0">
                <a:solidFill>
                  <a:srgbClr val="C00000"/>
                </a:solidFill>
              </a:rPr>
              <a:t>to take </a:t>
            </a:r>
            <a:r>
              <a:rPr lang="en-US" sz="3600" b="1" i="1" u="sng" dirty="0" err="1">
                <a:solidFill>
                  <a:srgbClr val="C00000"/>
                </a:solidFill>
              </a:rPr>
              <a:t>sth</a:t>
            </a:r>
            <a:r>
              <a:rPr lang="en-US" sz="3600" b="1" i="1" u="sng" dirty="0">
                <a:solidFill>
                  <a:srgbClr val="C00000"/>
                </a:solidFill>
              </a:rPr>
              <a:t>  that belongs </a:t>
            </a:r>
            <a:r>
              <a:rPr lang="en-US" sz="3600" b="1" i="1" u="sng" dirty="0" smtClean="0">
                <a:solidFill>
                  <a:srgbClr val="C00000"/>
                </a:solidFill>
              </a:rPr>
              <a:t>to</a:t>
            </a:r>
            <a:r>
              <a:rPr lang="ru-RU" sz="3600" b="1" i="1" u="sng" dirty="0" smtClean="0">
                <a:solidFill>
                  <a:srgbClr val="C00000"/>
                </a:solidFill>
              </a:rPr>
              <a:t> </a:t>
            </a:r>
            <a:r>
              <a:rPr lang="en-US" sz="3600" b="1" i="1" u="sng" dirty="0">
                <a:solidFill>
                  <a:srgbClr val="C00000"/>
                </a:solidFill>
              </a:rPr>
              <a:t> </a:t>
            </a:r>
            <a:r>
              <a:rPr lang="en-US" sz="3600" b="1" i="1" u="sng" dirty="0" err="1">
                <a:solidFill>
                  <a:srgbClr val="C00000"/>
                </a:solidFill>
              </a:rPr>
              <a:t>sb</a:t>
            </a:r>
            <a:r>
              <a:rPr lang="en-US" sz="3600" b="1" i="1" u="sng" dirty="0">
                <a:solidFill>
                  <a:srgbClr val="C00000"/>
                </a:solidFill>
              </a:rPr>
              <a:t> </a:t>
            </a:r>
            <a:r>
              <a:rPr lang="en-US" sz="3600" b="1" i="1" u="sng" dirty="0" smtClean="0">
                <a:solidFill>
                  <a:srgbClr val="C00000"/>
                </a:solidFill>
              </a:rPr>
              <a:t>else </a:t>
            </a:r>
            <a:r>
              <a:rPr lang="en-US" sz="3600" b="1" i="1" u="sng" dirty="0">
                <a:solidFill>
                  <a:srgbClr val="C00000"/>
                </a:solidFill>
              </a:rPr>
              <a:t>&amp; use it with</a:t>
            </a:r>
          </a:p>
          <a:p>
            <a:r>
              <a:rPr lang="en-US" sz="3600" b="1" i="1" u="sng" dirty="0">
                <a:solidFill>
                  <a:srgbClr val="C00000"/>
                </a:solidFill>
              </a:rPr>
              <a:t> the permission &amp; intention </a:t>
            </a:r>
            <a:r>
              <a:rPr lang="en-US" sz="3600" b="1" i="1" u="sng" dirty="0" smtClean="0">
                <a:solidFill>
                  <a:srgbClr val="C00000"/>
                </a:solidFill>
              </a:rPr>
              <a:t>of </a:t>
            </a:r>
            <a:r>
              <a:rPr lang="en-US" sz="3600" b="1" i="1" u="sng" dirty="0">
                <a:solidFill>
                  <a:srgbClr val="C00000"/>
                </a:solidFill>
              </a:rPr>
              <a:t>returning it. 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04937" y="4993105"/>
            <a:ext cx="4944979" cy="6869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i="1" u="sng" dirty="0">
                <a:solidFill>
                  <a:srgbClr val="C00000"/>
                </a:solidFill>
              </a:rPr>
              <a:t>completely new.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741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688" y="1"/>
            <a:ext cx="11862816" cy="104851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Everyday English. </a:t>
            </a:r>
            <a:r>
              <a:rPr lang="en-US" b="1" dirty="0" smtClean="0">
                <a:solidFill>
                  <a:srgbClr val="C00000"/>
                </a:solidFill>
              </a:rPr>
              <a:t>Asking for-Giving/refusing permission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0688" y="1207008"/>
            <a:ext cx="5826887" cy="474155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Can I…?                                          Could…I?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70688" y="1839658"/>
            <a:ext cx="5826887" cy="4780598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92D050"/>
                </a:solidFill>
              </a:rPr>
              <a:t>Positive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400" b="1" dirty="0" smtClean="0"/>
              <a:t>Yes, sure./ Of course.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400" b="1" dirty="0" smtClean="0"/>
              <a:t>OK. No problem.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400" b="1" dirty="0" smtClean="0"/>
              <a:t>Yes, that’s fine.</a:t>
            </a:r>
            <a:endParaRPr lang="ru-RU" sz="5400" b="1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207008"/>
            <a:ext cx="5861304" cy="474155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                  May I…?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1839658"/>
            <a:ext cx="5861304" cy="4780598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FF0000"/>
                </a:solidFill>
              </a:rPr>
              <a:t>Negative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400" b="1" dirty="0" smtClean="0"/>
              <a:t>No way!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400" b="1" dirty="0" smtClean="0"/>
              <a:t>I’m afraid you can’t because…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400" b="1" dirty="0" smtClean="0"/>
              <a:t>I’m sorry, you may not.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265853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456</Words>
  <Application>Microsoft Office PowerPoint</Application>
  <PresentationFormat>Произвольный</PresentationFormat>
  <Paragraphs>142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What’s the weather like?</vt:lpstr>
      <vt:lpstr>Ex. 1, p. 98. Form the adjectives</vt:lpstr>
      <vt:lpstr>Use appropriate adjectives to complete the expressions</vt:lpstr>
      <vt:lpstr>Look at the chart, ask &amp; answer as in the example in your book. </vt:lpstr>
      <vt:lpstr>Презентация PowerPoint</vt:lpstr>
      <vt:lpstr>Презентация PowerPoint</vt:lpstr>
      <vt:lpstr>Презентация PowerPoint</vt:lpstr>
      <vt:lpstr>Explain these words &amp; expressions</vt:lpstr>
      <vt:lpstr>Everyday English. Asking for-Giving/refusing permission</vt:lpstr>
      <vt:lpstr>Use these phrases to act out exchanges:</vt:lpstr>
      <vt:lpstr>Grammar</vt:lpstr>
      <vt:lpstr>Make up sentences. Use Present Continuous. (future meaning)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What’s the weather like?</dc:title>
  <dc:creator>Пользователь</dc:creator>
  <cp:lastModifiedBy>Admin</cp:lastModifiedBy>
  <cp:revision>38</cp:revision>
  <dcterms:created xsi:type="dcterms:W3CDTF">2015-03-23T03:53:30Z</dcterms:created>
  <dcterms:modified xsi:type="dcterms:W3CDTF">2019-09-28T05:15:13Z</dcterms:modified>
</cp:coreProperties>
</file>