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74" r:id="rId2"/>
    <p:sldId id="331" r:id="rId3"/>
    <p:sldId id="320" r:id="rId4"/>
    <p:sldId id="260" r:id="rId5"/>
    <p:sldId id="259" r:id="rId6"/>
    <p:sldId id="321" r:id="rId7"/>
    <p:sldId id="332" r:id="rId8"/>
    <p:sldId id="308" r:id="rId9"/>
    <p:sldId id="273" r:id="rId10"/>
    <p:sldId id="330" r:id="rId11"/>
    <p:sldId id="270" r:id="rId12"/>
    <p:sldId id="314" r:id="rId13"/>
    <p:sldId id="310" r:id="rId14"/>
    <p:sldId id="318" r:id="rId15"/>
    <p:sldId id="319" r:id="rId16"/>
    <p:sldId id="279" r:id="rId17"/>
    <p:sldId id="292" r:id="rId18"/>
    <p:sldId id="322" r:id="rId19"/>
    <p:sldId id="323" r:id="rId20"/>
    <p:sldId id="324" r:id="rId21"/>
    <p:sldId id="325" r:id="rId22"/>
    <p:sldId id="32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64" autoAdjust="0"/>
    <p:restoredTop sz="92500" autoAdjust="0"/>
  </p:normalViewPr>
  <p:slideViewPr>
    <p:cSldViewPr>
      <p:cViewPr varScale="1">
        <p:scale>
          <a:sx n="90" d="100"/>
          <a:sy n="90" d="100"/>
        </p:scale>
        <p:origin x="7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054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18" Type="http://schemas.openxmlformats.org/officeDocument/2006/relationships/image" Target="../media/image5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" Type="http://schemas.openxmlformats.org/officeDocument/2006/relationships/image" Target="../media/image35.wmf"/><Relationship Id="rId16" Type="http://schemas.openxmlformats.org/officeDocument/2006/relationships/image" Target="../media/image49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19" Type="http://schemas.openxmlformats.org/officeDocument/2006/relationships/image" Target="../media/image52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CE88A-6494-4FD7-92B4-FAED6468A62C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4B662-0FEB-4A34-BC05-F8557E297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4B662-0FEB-4A34-BC05-F8557E297DE0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в. До н.э.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4B662-0FEB-4A34-BC05-F8557E297DE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4B662-0FEB-4A34-BC05-F8557E297DE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1568450" y="4454525"/>
            <a:ext cx="7573963" cy="952500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61444" name="Freeform 4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5" name="Freeform 5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61447" name="Freeform 7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449" name="Freeform 9"/>
          <p:cNvSpPr>
            <a:spLocks/>
          </p:cNvSpPr>
          <p:nvPr/>
        </p:nvSpPr>
        <p:spPr bwMode="auto">
          <a:xfrm>
            <a:off x="3175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5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72400" y="6415088"/>
            <a:ext cx="1371600" cy="423862"/>
          </a:xfrm>
        </p:spPr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1451" name="Rectangle 1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45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0200" y="4495800"/>
            <a:ext cx="6781800" cy="9144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 anchor="ctr"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69163" y="0"/>
            <a:ext cx="1716087" cy="60785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17725" y="0"/>
            <a:ext cx="4999038" cy="60785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725" y="0"/>
            <a:ext cx="6867525" cy="10652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209800" y="1927225"/>
            <a:ext cx="3311525" cy="4151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5673725" y="1927225"/>
            <a:ext cx="3311525" cy="4151313"/>
          </a:xfrm>
        </p:spPr>
        <p:txBody>
          <a:bodyPr/>
          <a:lstStyle/>
          <a:p>
            <a:r>
              <a:rPr lang="ru-RU"/>
              <a:t>Вставка клипа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438" y="6415088"/>
            <a:ext cx="1593850" cy="441325"/>
          </a:xfrm>
        </p:spPr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27263" y="6415088"/>
            <a:ext cx="5091112" cy="4413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923213" y="6415088"/>
            <a:ext cx="969962" cy="423862"/>
          </a:xfrm>
        </p:spPr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725" y="0"/>
            <a:ext cx="6867525" cy="10652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2209800" y="1927225"/>
            <a:ext cx="3311525" cy="4151313"/>
          </a:xfrm>
        </p:spPr>
        <p:txBody>
          <a:bodyPr/>
          <a:lstStyle/>
          <a:p>
            <a:r>
              <a:rPr lang="ru-RU"/>
              <a:t>Вставка клипа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73725" y="1927225"/>
            <a:ext cx="3311525" cy="4151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438" y="6415088"/>
            <a:ext cx="1593850" cy="441325"/>
          </a:xfrm>
        </p:spPr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27263" y="6415088"/>
            <a:ext cx="5091112" cy="4413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923213" y="6415088"/>
            <a:ext cx="969962" cy="423862"/>
          </a:xfrm>
        </p:spPr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09800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73725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60419" name="Freeform 3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20" name="Freeform 4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60422" name="Freeform 6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9438" y="6415088"/>
            <a:ext cx="15938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fld id="{3BD29C2F-1085-4F9C-9CE2-2F8A7B419F72}" type="datetimeFigureOut">
              <a:rPr lang="ru-RU" smtClean="0"/>
              <a:pPr/>
              <a:t>04.02.2017</a:t>
            </a:fld>
            <a:endParaRPr lang="ru-RU"/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415088"/>
            <a:ext cx="50911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ru-RU"/>
          </a:p>
        </p:txBody>
      </p:sp>
      <p:sp>
        <p:nvSpPr>
          <p:cNvPr id="604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117725" y="0"/>
            <a:ext cx="68675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0426" name="Freeform 10"/>
          <p:cNvSpPr>
            <a:spLocks/>
          </p:cNvSpPr>
          <p:nvPr/>
        </p:nvSpPr>
        <p:spPr bwMode="auto">
          <a:xfrm>
            <a:off x="0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04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927225"/>
            <a:ext cx="6775450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04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3213" y="6415088"/>
            <a:ext cx="9699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fld id="{377CE186-B2BD-4204-8858-CE384B427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4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image" Target="../media/image83.png"/><Relationship Id="rId17" Type="http://schemas.openxmlformats.org/officeDocument/2006/relationships/slide" Target="slide8.xml"/><Relationship Id="rId2" Type="http://schemas.openxmlformats.org/officeDocument/2006/relationships/image" Target="../media/image64.png"/><Relationship Id="rId16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5" Type="http://schemas.openxmlformats.org/officeDocument/2006/relationships/image" Target="../media/image53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Relationship Id="rId14" Type="http://schemas.openxmlformats.org/officeDocument/2006/relationships/slide" Target="slide1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18" Type="http://schemas.openxmlformats.org/officeDocument/2006/relationships/slide" Target="slide2.xml"/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17" Type="http://schemas.openxmlformats.org/officeDocument/2006/relationships/image" Target="../media/image83.png"/><Relationship Id="rId2" Type="http://schemas.openxmlformats.org/officeDocument/2006/relationships/image" Target="../media/image64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5" Type="http://schemas.openxmlformats.org/officeDocument/2006/relationships/slide" Target="slide19.xml"/><Relationship Id="rId10" Type="http://schemas.openxmlformats.org/officeDocument/2006/relationships/image" Target="../media/image92.png"/><Relationship Id="rId19" Type="http://schemas.openxmlformats.org/officeDocument/2006/relationships/slide" Target="slide8.xml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53.png"/><Relationship Id="rId18" Type="http://schemas.openxmlformats.org/officeDocument/2006/relationships/slide" Target="slide8.xml"/><Relationship Id="rId3" Type="http://schemas.openxmlformats.org/officeDocument/2006/relationships/image" Target="../media/image98.png"/><Relationship Id="rId7" Type="http://schemas.openxmlformats.org/officeDocument/2006/relationships/image" Target="../media/image102.png"/><Relationship Id="rId12" Type="http://schemas.openxmlformats.org/officeDocument/2006/relationships/slide" Target="slide19.xml"/><Relationship Id="rId17" Type="http://schemas.openxmlformats.org/officeDocument/2006/relationships/image" Target="../media/image109.png"/><Relationship Id="rId2" Type="http://schemas.openxmlformats.org/officeDocument/2006/relationships/image" Target="../media/image97.png"/><Relationship Id="rId16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.png"/><Relationship Id="rId15" Type="http://schemas.openxmlformats.org/officeDocument/2006/relationships/image" Target="../media/image107.png"/><Relationship Id="rId10" Type="http://schemas.openxmlformats.org/officeDocument/2006/relationships/image" Target="../media/image105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Relationship Id="rId1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12" Type="http://schemas.openxmlformats.org/officeDocument/2006/relationships/image" Target="../media/image119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11" Type="http://schemas.openxmlformats.org/officeDocument/2006/relationships/image" Target="../media/image118.png"/><Relationship Id="rId5" Type="http://schemas.openxmlformats.org/officeDocument/2006/relationships/image" Target="../media/image113.png"/><Relationship Id="rId10" Type="http://schemas.openxmlformats.org/officeDocument/2006/relationships/slide" Target="slide2.xml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13" Type="http://schemas.openxmlformats.org/officeDocument/2006/relationships/image" Target="../media/image127.png"/><Relationship Id="rId3" Type="http://schemas.openxmlformats.org/officeDocument/2006/relationships/image" Target="../media/image120.png"/><Relationship Id="rId7" Type="http://schemas.openxmlformats.org/officeDocument/2006/relationships/image" Target="../media/image124.png"/><Relationship Id="rId12" Type="http://schemas.openxmlformats.org/officeDocument/2006/relationships/image" Target="../media/image119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18.png"/><Relationship Id="rId5" Type="http://schemas.openxmlformats.org/officeDocument/2006/relationships/image" Target="../media/image122.png"/><Relationship Id="rId15" Type="http://schemas.openxmlformats.org/officeDocument/2006/relationships/image" Target="../media/image129.png"/><Relationship Id="rId10" Type="http://schemas.openxmlformats.org/officeDocument/2006/relationships/slide" Target="slide2.xml"/><Relationship Id="rId4" Type="http://schemas.openxmlformats.org/officeDocument/2006/relationships/image" Target="../media/image121.png"/><Relationship Id="rId9" Type="http://schemas.openxmlformats.org/officeDocument/2006/relationships/image" Target="../media/image126.png"/><Relationship Id="rId14" Type="http://schemas.openxmlformats.org/officeDocument/2006/relationships/image" Target="../media/image12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slide" Target="slide2.xml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12" Type="http://schemas.openxmlformats.org/officeDocument/2006/relationships/image" Target="../media/image53.png"/><Relationship Id="rId2" Type="http://schemas.openxmlformats.org/officeDocument/2006/relationships/notesSlide" Target="../notesSlides/notesSlide3.xml"/><Relationship Id="rId16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11" Type="http://schemas.openxmlformats.org/officeDocument/2006/relationships/slide" Target="slide19.xml"/><Relationship Id="rId5" Type="http://schemas.openxmlformats.org/officeDocument/2006/relationships/image" Target="../media/image132.png"/><Relationship Id="rId15" Type="http://schemas.openxmlformats.org/officeDocument/2006/relationships/image" Target="../media/image139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Relationship Id="rId14" Type="http://schemas.openxmlformats.org/officeDocument/2006/relationships/image" Target="../media/image13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png"/><Relationship Id="rId13" Type="http://schemas.openxmlformats.org/officeDocument/2006/relationships/image" Target="../media/image150.png"/><Relationship Id="rId3" Type="http://schemas.openxmlformats.org/officeDocument/2006/relationships/image" Target="../media/image141.png"/><Relationship Id="rId7" Type="http://schemas.openxmlformats.org/officeDocument/2006/relationships/image" Target="../media/image145.png"/><Relationship Id="rId12" Type="http://schemas.openxmlformats.org/officeDocument/2006/relationships/image" Target="../media/image149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png"/><Relationship Id="rId11" Type="http://schemas.openxmlformats.org/officeDocument/2006/relationships/image" Target="../media/image148.png"/><Relationship Id="rId5" Type="http://schemas.openxmlformats.org/officeDocument/2006/relationships/image" Target="../media/image143.png"/><Relationship Id="rId10" Type="http://schemas.openxmlformats.org/officeDocument/2006/relationships/image" Target="../media/image147.png"/><Relationship Id="rId4" Type="http://schemas.openxmlformats.org/officeDocument/2006/relationships/image" Target="../media/image142.png"/><Relationship Id="rId9" Type="http://schemas.openxmlformats.org/officeDocument/2006/relationships/slide" Target="slide2.xml"/><Relationship Id="rId14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5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7.png"/><Relationship Id="rId13" Type="http://schemas.openxmlformats.org/officeDocument/2006/relationships/image" Target="../media/image162.png"/><Relationship Id="rId18" Type="http://schemas.openxmlformats.org/officeDocument/2006/relationships/image" Target="../media/image167.png"/><Relationship Id="rId26" Type="http://schemas.openxmlformats.org/officeDocument/2006/relationships/slide" Target="slide9.xml"/><Relationship Id="rId3" Type="http://schemas.openxmlformats.org/officeDocument/2006/relationships/image" Target="../media/image152.png"/><Relationship Id="rId21" Type="http://schemas.openxmlformats.org/officeDocument/2006/relationships/image" Target="../media/image170.png"/><Relationship Id="rId7" Type="http://schemas.openxmlformats.org/officeDocument/2006/relationships/image" Target="../media/image156.png"/><Relationship Id="rId12" Type="http://schemas.openxmlformats.org/officeDocument/2006/relationships/image" Target="../media/image161.png"/><Relationship Id="rId17" Type="http://schemas.openxmlformats.org/officeDocument/2006/relationships/image" Target="../media/image166.png"/><Relationship Id="rId25" Type="http://schemas.openxmlformats.org/officeDocument/2006/relationships/slide" Target="slide7.xml"/><Relationship Id="rId2" Type="http://schemas.openxmlformats.org/officeDocument/2006/relationships/image" Target="../media/image73.png"/><Relationship Id="rId16" Type="http://schemas.openxmlformats.org/officeDocument/2006/relationships/image" Target="../media/image165.png"/><Relationship Id="rId20" Type="http://schemas.openxmlformats.org/officeDocument/2006/relationships/image" Target="../media/image169.png"/><Relationship Id="rId29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5.png"/><Relationship Id="rId11" Type="http://schemas.openxmlformats.org/officeDocument/2006/relationships/image" Target="../media/image160.png"/><Relationship Id="rId24" Type="http://schemas.openxmlformats.org/officeDocument/2006/relationships/slide" Target="slide2.xml"/><Relationship Id="rId5" Type="http://schemas.openxmlformats.org/officeDocument/2006/relationships/image" Target="../media/image154.png"/><Relationship Id="rId15" Type="http://schemas.openxmlformats.org/officeDocument/2006/relationships/image" Target="../media/image164.png"/><Relationship Id="rId23" Type="http://schemas.openxmlformats.org/officeDocument/2006/relationships/image" Target="../media/image172.png"/><Relationship Id="rId28" Type="http://schemas.openxmlformats.org/officeDocument/2006/relationships/slide" Target="slide11.xml"/><Relationship Id="rId10" Type="http://schemas.openxmlformats.org/officeDocument/2006/relationships/image" Target="../media/image159.png"/><Relationship Id="rId19" Type="http://schemas.openxmlformats.org/officeDocument/2006/relationships/image" Target="../media/image168.png"/><Relationship Id="rId4" Type="http://schemas.openxmlformats.org/officeDocument/2006/relationships/image" Target="../media/image153.png"/><Relationship Id="rId9" Type="http://schemas.openxmlformats.org/officeDocument/2006/relationships/image" Target="../media/image158.png"/><Relationship Id="rId14" Type="http://schemas.openxmlformats.org/officeDocument/2006/relationships/image" Target="../media/image163.png"/><Relationship Id="rId22" Type="http://schemas.openxmlformats.org/officeDocument/2006/relationships/image" Target="../media/image171.png"/><Relationship Id="rId27" Type="http://schemas.openxmlformats.org/officeDocument/2006/relationships/slide" Target="slide10.xml"/><Relationship Id="rId30" Type="http://schemas.openxmlformats.org/officeDocument/2006/relationships/slide" Target="slide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16.xml"/><Relationship Id="rId10" Type="http://schemas.openxmlformats.org/officeDocument/2006/relationships/image" Target="../media/image2.png"/><Relationship Id="rId4" Type="http://schemas.openxmlformats.org/officeDocument/2006/relationships/slide" Target="slide8.xml"/><Relationship Id="rId9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png"/><Relationship Id="rId13" Type="http://schemas.openxmlformats.org/officeDocument/2006/relationships/image" Target="../media/image184.png"/><Relationship Id="rId3" Type="http://schemas.openxmlformats.org/officeDocument/2006/relationships/image" Target="../media/image174.png"/><Relationship Id="rId7" Type="http://schemas.openxmlformats.org/officeDocument/2006/relationships/image" Target="../media/image178.png"/><Relationship Id="rId12" Type="http://schemas.openxmlformats.org/officeDocument/2006/relationships/image" Target="../media/image183.png"/><Relationship Id="rId2" Type="http://schemas.openxmlformats.org/officeDocument/2006/relationships/image" Target="../media/image173.png"/><Relationship Id="rId16" Type="http://schemas.openxmlformats.org/officeDocument/2006/relationships/image" Target="../media/image1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7.png"/><Relationship Id="rId11" Type="http://schemas.openxmlformats.org/officeDocument/2006/relationships/image" Target="../media/image182.png"/><Relationship Id="rId5" Type="http://schemas.openxmlformats.org/officeDocument/2006/relationships/image" Target="../media/image176.png"/><Relationship Id="rId15" Type="http://schemas.openxmlformats.org/officeDocument/2006/relationships/slide" Target="slide18.xml"/><Relationship Id="rId10" Type="http://schemas.openxmlformats.org/officeDocument/2006/relationships/image" Target="../media/image181.png"/><Relationship Id="rId4" Type="http://schemas.openxmlformats.org/officeDocument/2006/relationships/image" Target="../media/image175.png"/><Relationship Id="rId9" Type="http://schemas.openxmlformats.org/officeDocument/2006/relationships/image" Target="../media/image180.png"/><Relationship Id="rId1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png"/><Relationship Id="rId3" Type="http://schemas.openxmlformats.org/officeDocument/2006/relationships/image" Target="../media/image187.png"/><Relationship Id="rId7" Type="http://schemas.openxmlformats.org/officeDocument/2006/relationships/image" Target="../media/image191.png"/><Relationship Id="rId12" Type="http://schemas.openxmlformats.org/officeDocument/2006/relationships/image" Target="../media/image185.png"/><Relationship Id="rId2" Type="http://schemas.openxmlformats.org/officeDocument/2006/relationships/image" Target="../media/image1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11" Type="http://schemas.openxmlformats.org/officeDocument/2006/relationships/slide" Target="slide18.xml"/><Relationship Id="rId5" Type="http://schemas.openxmlformats.org/officeDocument/2006/relationships/image" Target="../media/image189.png"/><Relationship Id="rId10" Type="http://schemas.openxmlformats.org/officeDocument/2006/relationships/slide" Target="slide2.xml"/><Relationship Id="rId4" Type="http://schemas.openxmlformats.org/officeDocument/2006/relationships/image" Target="../media/image188.png"/><Relationship Id="rId9" Type="http://schemas.openxmlformats.org/officeDocument/2006/relationships/image" Target="../media/image19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3" Type="http://schemas.openxmlformats.org/officeDocument/2006/relationships/image" Target="../media/image195.png"/><Relationship Id="rId7" Type="http://schemas.openxmlformats.org/officeDocument/2006/relationships/image" Target="../media/image199.png"/><Relationship Id="rId2" Type="http://schemas.openxmlformats.org/officeDocument/2006/relationships/image" Target="../media/image1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8.png"/><Relationship Id="rId11" Type="http://schemas.openxmlformats.org/officeDocument/2006/relationships/image" Target="../media/image185.png"/><Relationship Id="rId5" Type="http://schemas.openxmlformats.org/officeDocument/2006/relationships/image" Target="../media/image197.png"/><Relationship Id="rId10" Type="http://schemas.openxmlformats.org/officeDocument/2006/relationships/slide" Target="slide18.xml"/><Relationship Id="rId4" Type="http://schemas.openxmlformats.org/officeDocument/2006/relationships/image" Target="../media/image196.png"/><Relationship Id="rId9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slide" Target="slide2.xm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6.png"/><Relationship Id="rId21" Type="http://schemas.openxmlformats.org/officeDocument/2006/relationships/slide" Target="slide2.xml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49.wmf"/><Relationship Id="rId42" Type="http://schemas.openxmlformats.org/officeDocument/2006/relationships/slide" Target="slide19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14.bin"/><Relationship Id="rId41" Type="http://schemas.openxmlformats.org/officeDocument/2006/relationships/slide" Target="slide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5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46.wmf"/><Relationship Id="rId36" Type="http://schemas.openxmlformats.org/officeDocument/2006/relationships/image" Target="../media/image50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47.wmf"/><Relationship Id="rId35" Type="http://schemas.openxmlformats.org/officeDocument/2006/relationships/oleObject" Target="../embeddings/oleObject17.bin"/><Relationship Id="rId43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slide" Target="slide9.xml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3.png"/><Relationship Id="rId2" Type="http://schemas.openxmlformats.org/officeDocument/2006/relationships/image" Target="../media/image54.png"/><Relationship Id="rId16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2.png"/><Relationship Id="rId5" Type="http://schemas.openxmlformats.org/officeDocument/2006/relationships/image" Target="../media/image57.png"/><Relationship Id="rId15" Type="http://schemas.openxmlformats.org/officeDocument/2006/relationships/slide" Target="slide11.xml"/><Relationship Id="rId10" Type="http://schemas.openxmlformats.org/officeDocument/2006/relationships/image" Target="../media/image61.png"/><Relationship Id="rId4" Type="http://schemas.openxmlformats.org/officeDocument/2006/relationships/image" Target="../media/image56.png"/><Relationship Id="rId9" Type="http://schemas.openxmlformats.org/officeDocument/2006/relationships/slide" Target="slide2.xml"/><Relationship Id="rId1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slide" Target="slide8.xml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73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2.png"/><Relationship Id="rId5" Type="http://schemas.openxmlformats.org/officeDocument/2006/relationships/image" Target="../media/image67.png"/><Relationship Id="rId10" Type="http://schemas.openxmlformats.org/officeDocument/2006/relationships/image" Target="../media/image71.png"/><Relationship Id="rId4" Type="http://schemas.openxmlformats.org/officeDocument/2006/relationships/image" Target="../media/image66.png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IMG_96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64413"/>
            <a:ext cx="7287003" cy="485717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571604" y="5035774"/>
            <a:ext cx="7500990" cy="1571636"/>
          </a:xfr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ru-RU" sz="2000" b="1" dirty="0">
                <a:solidFill>
                  <a:srgbClr val="002060"/>
                </a:solidFill>
              </a:rPr>
              <a:t>Владимирова Р.В. </a:t>
            </a:r>
          </a:p>
          <a:p>
            <a:pPr algn="r"/>
            <a:r>
              <a:rPr lang="ru-RU" sz="2000" b="1" dirty="0">
                <a:solidFill>
                  <a:srgbClr val="002060"/>
                </a:solidFill>
              </a:rPr>
              <a:t>учитель математики</a:t>
            </a:r>
          </a:p>
          <a:p>
            <a:pPr algn="r"/>
            <a:r>
              <a:rPr lang="ru-RU" sz="2000" b="1" dirty="0">
                <a:solidFill>
                  <a:srgbClr val="002060"/>
                </a:solidFill>
              </a:rPr>
              <a:t>МБОУ «Гимназия № 94» </a:t>
            </a:r>
          </a:p>
          <a:p>
            <a:pPr algn="r"/>
            <a:r>
              <a:rPr lang="ru-RU" sz="2000" b="1" dirty="0">
                <a:solidFill>
                  <a:srgbClr val="002060"/>
                </a:solidFill>
              </a:rPr>
              <a:t>Московского района </a:t>
            </a:r>
            <a:r>
              <a:rPr lang="ru-RU" sz="2000" b="1" dirty="0" err="1">
                <a:solidFill>
                  <a:srgbClr val="002060"/>
                </a:solidFill>
              </a:rPr>
              <a:t>г.Казани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71472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93550" y="2348880"/>
            <a:ext cx="6811673" cy="230832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Решение тригонометрических уравнений, приводимых к алгебраическим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07154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Выноска-облако 14"/>
          <p:cNvSpPr/>
          <p:nvPr/>
        </p:nvSpPr>
        <p:spPr bwMode="auto">
          <a:xfrm>
            <a:off x="2571736" y="0"/>
            <a:ext cx="6215106" cy="1928826"/>
          </a:xfrm>
          <a:prstGeom prst="cloudCallout">
            <a:avLst/>
          </a:prstGeom>
          <a:ln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7422" y="214290"/>
            <a:ext cx="6357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ru-RU" sz="2400" b="1" i="1" dirty="0">
                <a:solidFill>
                  <a:srgbClr val="7030A0"/>
                </a:solidFill>
              </a:rPr>
              <a:t>«Каждая решенная мною задача становится образом, который служит впоследствии для решения других задач» Р.Декарт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93"/>
          <p:cNvSpPr txBox="1"/>
          <p:nvPr/>
        </p:nvSpPr>
        <p:spPr>
          <a:xfrm>
            <a:off x="1588642" y="3497286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Получаем :                   ,</a:t>
            </a: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-2107468" y="3321859"/>
            <a:ext cx="5429288" cy="7857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5090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211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700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231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2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4365" y="2980533"/>
            <a:ext cx="1058863" cy="342900"/>
          </a:xfrm>
          <a:prstGeom prst="rect">
            <a:avLst/>
          </a:prstGeom>
          <a:noFill/>
        </p:spPr>
      </p:pic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82" name="Picture 3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0793" y="617537"/>
            <a:ext cx="2552700" cy="427038"/>
          </a:xfrm>
          <a:prstGeom prst="rect">
            <a:avLst/>
          </a:prstGeom>
          <a:noFill/>
        </p:spPr>
      </p:pic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0" y="8842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85" name="Picture 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18411" y="1884362"/>
            <a:ext cx="2987675" cy="388938"/>
          </a:xfrm>
          <a:prstGeom prst="rect">
            <a:avLst/>
          </a:prstGeom>
          <a:noFill/>
        </p:spPr>
      </p:pic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88" name="Picture 4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8642" y="2980533"/>
            <a:ext cx="2057400" cy="388938"/>
          </a:xfrm>
          <a:prstGeom prst="rect">
            <a:avLst/>
          </a:prstGeom>
          <a:noFill/>
        </p:spPr>
      </p:pic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91" name="Picture 4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4305" y="3510798"/>
            <a:ext cx="1058863" cy="381000"/>
          </a:xfrm>
          <a:prstGeom prst="rect">
            <a:avLst/>
          </a:prstGeom>
          <a:noFill/>
        </p:spPr>
      </p:pic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94" name="Picture 4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379789"/>
            <a:ext cx="1295400" cy="669925"/>
          </a:xfrm>
          <a:prstGeom prst="rect">
            <a:avLst/>
          </a:prstGeom>
          <a:noFill/>
        </p:spPr>
      </p:pic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96" name="Picture 4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36741" y="4583134"/>
            <a:ext cx="4008438" cy="669925"/>
          </a:xfrm>
          <a:prstGeom prst="rect">
            <a:avLst/>
          </a:prstGeom>
          <a:noFill/>
        </p:spPr>
      </p:pic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0" y="112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0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99" name="Picture 5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33077" y="5253059"/>
            <a:ext cx="2651125" cy="617538"/>
          </a:xfrm>
          <a:prstGeom prst="rect">
            <a:avLst/>
          </a:prstGeom>
          <a:noFill/>
        </p:spPr>
      </p:pic>
      <p:sp>
        <p:nvSpPr>
          <p:cNvPr id="27701" name="Rectangle 53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02" name="Picture 5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8648" y="5943010"/>
            <a:ext cx="3070225" cy="617538"/>
          </a:xfrm>
          <a:prstGeom prst="rect">
            <a:avLst/>
          </a:prstGeom>
          <a:noFill/>
        </p:spPr>
      </p:pic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518411" y="2477231"/>
            <a:ext cx="3500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Сделаем замену переменной</a:t>
            </a:r>
          </a:p>
        </p:txBody>
      </p:sp>
      <p:sp>
        <p:nvSpPr>
          <p:cNvPr id="2771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11" name="Picture 6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9073" y="3978310"/>
            <a:ext cx="1744663" cy="669925"/>
          </a:xfrm>
          <a:prstGeom prst="rect">
            <a:avLst/>
          </a:prstGeom>
          <a:noFill/>
        </p:spPr>
      </p:pic>
      <p:sp>
        <p:nvSpPr>
          <p:cNvPr id="103" name="Пятно 2 102"/>
          <p:cNvSpPr/>
          <p:nvPr/>
        </p:nvSpPr>
        <p:spPr bwMode="auto">
          <a:xfrm>
            <a:off x="6394473" y="3359967"/>
            <a:ext cx="1571636" cy="785818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714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13" name="Picture 6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45309" y="3570347"/>
            <a:ext cx="898525" cy="411163"/>
          </a:xfrm>
          <a:prstGeom prst="rect">
            <a:avLst/>
          </a:prstGeom>
          <a:noFill/>
        </p:spPr>
      </p:pic>
      <p:sp>
        <p:nvSpPr>
          <p:cNvPr id="27715" name="Rectangle 67"/>
          <p:cNvSpPr>
            <a:spLocks noChangeArrowheads="1"/>
          </p:cNvSpPr>
          <p:nvPr/>
        </p:nvSpPr>
        <p:spPr bwMode="auto">
          <a:xfrm>
            <a:off x="0" y="4111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405729" y="1363663"/>
            <a:ext cx="6786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Применим основное тригонометрическое тождество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Блок-схема: несколько документов 98"/>
          <p:cNvSpPr/>
          <p:nvPr/>
        </p:nvSpPr>
        <p:spPr bwMode="auto">
          <a:xfrm>
            <a:off x="5929322" y="1916110"/>
            <a:ext cx="2786082" cy="714380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54" name="Picture 10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94464" y="2159791"/>
            <a:ext cx="2179638" cy="358775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" name="Picture 2">
            <a:hlinkClick r:id="rId14" action="ppaction://hlinksldjump" tooltip="окружность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97686" y="686587"/>
            <a:ext cx="105137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0" name="Нашивка 109">
            <a:hlinkClick r:id="rId16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08" name="Заголовок 1"/>
          <p:cNvSpPr txBox="1">
            <a:spLocks/>
          </p:cNvSpPr>
          <p:nvPr/>
        </p:nvSpPr>
        <p:spPr bwMode="auto">
          <a:xfrm>
            <a:off x="1554125" y="571500"/>
            <a:ext cx="1857387" cy="428604"/>
          </a:xfrm>
          <a:prstGeom prst="rect">
            <a:avLst/>
          </a:prstGeom>
          <a:ln w="95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  2</a:t>
            </a:r>
          </a:p>
        </p:txBody>
      </p:sp>
      <p:sp>
        <p:nvSpPr>
          <p:cNvPr id="96" name="Пятно 2 11">
            <a:hlinkClick r:id="rId16" action="ppaction://hlinksldjump"/>
          </p:cNvPr>
          <p:cNvSpPr/>
          <p:nvPr/>
        </p:nvSpPr>
        <p:spPr bwMode="auto">
          <a:xfrm>
            <a:off x="5645179" y="6078561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10</a:t>
            </a:r>
          </a:p>
        </p:txBody>
      </p:sp>
      <p:sp>
        <p:nvSpPr>
          <p:cNvPr id="91" name="Стрелка: вправо с вырезом 90">
            <a:hlinkClick r:id="rId17" action="ppaction://hlinksldjump"/>
          </p:cNvPr>
          <p:cNvSpPr/>
          <p:nvPr/>
        </p:nvSpPr>
        <p:spPr bwMode="auto">
          <a:xfrm>
            <a:off x="7640750" y="240567"/>
            <a:ext cx="966044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Теория</a:t>
            </a:r>
          </a:p>
        </p:txBody>
      </p:sp>
    </p:spTree>
    <p:extLst>
      <p:ext uri="{BB962C8B-B14F-4D97-AF65-F5344CB8AC3E}">
        <p14:creationId xmlns:p14="http://schemas.microsoft.com/office/powerpoint/2010/main" val="3172858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5" grpId="0"/>
      <p:bldP spid="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428604"/>
            <a:ext cx="1857387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Пример 3</a:t>
            </a: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-2143187" y="3357578"/>
            <a:ext cx="5429288" cy="7143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28662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700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231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0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214554"/>
            <a:ext cx="1058863" cy="342900"/>
          </a:xfrm>
          <a:prstGeom prst="rect">
            <a:avLst/>
          </a:prstGeom>
          <a:noFill/>
        </p:spPr>
      </p:pic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0" y="8842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0" y="112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0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1" name="Rectangle 53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643042" y="2143116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Сделаем замену переменной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714480" y="3143248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Получаем :                   ,</a:t>
            </a:r>
          </a:p>
        </p:txBody>
      </p:sp>
      <p:sp>
        <p:nvSpPr>
          <p:cNvPr id="2771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4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5" name="Rectangle 67"/>
          <p:cNvSpPr>
            <a:spLocks noChangeArrowheads="1"/>
          </p:cNvSpPr>
          <p:nvPr/>
        </p:nvSpPr>
        <p:spPr bwMode="auto">
          <a:xfrm>
            <a:off x="0" y="4111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1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16" name="Picture 6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500042"/>
            <a:ext cx="2378075" cy="373063"/>
          </a:xfrm>
          <a:prstGeom prst="rect">
            <a:avLst/>
          </a:prstGeom>
          <a:noFill/>
        </p:spPr>
      </p:pic>
      <p:sp>
        <p:nvSpPr>
          <p:cNvPr id="27719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21" name="Rectangle 7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2" name="Rectangle 74"/>
          <p:cNvSpPr>
            <a:spLocks noChangeArrowheads="1"/>
          </p:cNvSpPr>
          <p:nvPr/>
        </p:nvSpPr>
        <p:spPr bwMode="auto">
          <a:xfrm>
            <a:off x="0" y="80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4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23" name="Picture 7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643050"/>
            <a:ext cx="2765425" cy="358775"/>
          </a:xfrm>
          <a:prstGeom prst="rect">
            <a:avLst/>
          </a:prstGeom>
          <a:noFill/>
        </p:spPr>
      </p:pic>
      <p:sp>
        <p:nvSpPr>
          <p:cNvPr id="27726" name="Rectangle 7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25" name="Picture 7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069961"/>
            <a:ext cx="2979738" cy="358775"/>
          </a:xfrm>
          <a:prstGeom prst="rect">
            <a:avLst/>
          </a:prstGeom>
          <a:noFill/>
        </p:spPr>
      </p:pic>
      <p:sp>
        <p:nvSpPr>
          <p:cNvPr id="27727" name="Rectangle 79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9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28" name="Picture 8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77992" y="2714620"/>
            <a:ext cx="1722438" cy="358775"/>
          </a:xfrm>
          <a:prstGeom prst="rect">
            <a:avLst/>
          </a:prstGeom>
          <a:noFill/>
        </p:spPr>
      </p:pic>
      <p:sp>
        <p:nvSpPr>
          <p:cNvPr id="27731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30" name="Picture 8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071810"/>
            <a:ext cx="892175" cy="617538"/>
          </a:xfrm>
          <a:prstGeom prst="rect">
            <a:avLst/>
          </a:prstGeom>
          <a:noFill/>
        </p:spPr>
      </p:pic>
      <p:sp>
        <p:nvSpPr>
          <p:cNvPr id="27733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32" name="Picture 8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214686"/>
            <a:ext cx="1082675" cy="342900"/>
          </a:xfrm>
          <a:prstGeom prst="rect">
            <a:avLst/>
          </a:prstGeom>
          <a:noFill/>
        </p:spPr>
      </p:pic>
      <p:sp>
        <p:nvSpPr>
          <p:cNvPr id="27735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34" name="Picture 8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2750" y="3643314"/>
            <a:ext cx="1074738" cy="617538"/>
          </a:xfrm>
          <a:prstGeom prst="rect">
            <a:avLst/>
          </a:prstGeom>
          <a:noFill/>
        </p:spPr>
      </p:pic>
      <p:sp>
        <p:nvSpPr>
          <p:cNvPr id="27737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36" name="Picture 8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4357694"/>
            <a:ext cx="1265238" cy="342900"/>
          </a:xfrm>
          <a:prstGeom prst="rect">
            <a:avLst/>
          </a:prstGeom>
          <a:noFill/>
        </p:spPr>
      </p:pic>
      <p:sp>
        <p:nvSpPr>
          <p:cNvPr id="27739" name="Rectangle 9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38" name="Picture 9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857892"/>
            <a:ext cx="4076700" cy="571500"/>
          </a:xfrm>
          <a:prstGeom prst="rect">
            <a:avLst/>
          </a:prstGeom>
          <a:noFill/>
        </p:spPr>
      </p:pic>
      <p:sp>
        <p:nvSpPr>
          <p:cNvPr id="27742" name="Rectangle 9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41" name="Picture 9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16099" y="5000636"/>
            <a:ext cx="2613025" cy="571500"/>
          </a:xfrm>
          <a:prstGeom prst="rect">
            <a:avLst/>
          </a:prstGeom>
          <a:noFill/>
        </p:spPr>
      </p:pic>
      <p:sp>
        <p:nvSpPr>
          <p:cNvPr id="27743" name="Rectangle 9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45" name="Rectangle 9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44" name="Picture 9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214950"/>
            <a:ext cx="2270125" cy="342900"/>
          </a:xfrm>
          <a:prstGeom prst="rect">
            <a:avLst/>
          </a:prstGeom>
          <a:noFill/>
        </p:spPr>
      </p:pic>
      <p:sp>
        <p:nvSpPr>
          <p:cNvPr id="27746" name="Rectangle 9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48" name="Rectangle 10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47" name="Picture 99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9117" y="4214818"/>
            <a:ext cx="3497263" cy="625475"/>
          </a:xfrm>
          <a:prstGeom prst="rect">
            <a:avLst/>
          </a:prstGeom>
          <a:noFill/>
        </p:spPr>
      </p:pic>
      <p:sp>
        <p:nvSpPr>
          <p:cNvPr id="27749" name="Rectangle 101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51" name="Rectangle 10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52" name="Rectangle 104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54" name="Rectangle 1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56" name="Rectangle 10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59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62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63" name="Rectangle 115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64" name="Rectangle 11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67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69" name="Rectangle 12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1" name="Rectangle 1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72" name="Rectangle 12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4" name="Rectangle 1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75" name="Rectangle 127"/>
          <p:cNvSpPr>
            <a:spLocks noChangeArrowheads="1"/>
          </p:cNvSpPr>
          <p:nvPr/>
        </p:nvSpPr>
        <p:spPr bwMode="auto">
          <a:xfrm>
            <a:off x="0" y="7857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7" name="Rectangle 129"/>
          <p:cNvSpPr>
            <a:spLocks noChangeArrowheads="1"/>
          </p:cNvSpPr>
          <p:nvPr/>
        </p:nvSpPr>
        <p:spPr bwMode="auto">
          <a:xfrm>
            <a:off x="0" y="21429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78" name="Rectangle 130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81" name="Rectangle 133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Блок-схема: объединение 177"/>
          <p:cNvSpPr/>
          <p:nvPr/>
        </p:nvSpPr>
        <p:spPr bwMode="auto">
          <a:xfrm>
            <a:off x="5643570" y="4286256"/>
            <a:ext cx="214314" cy="1285884"/>
          </a:xfrm>
          <a:prstGeom prst="flowChartMerg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783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4" name="Picture 2">
            <a:hlinkClick r:id="rId15" action="ppaction://hlinksldjump" tooltip="окружность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705339" y="654837"/>
            <a:ext cx="113225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6" name="Пятно 2 145"/>
          <p:cNvSpPr/>
          <p:nvPr/>
        </p:nvSpPr>
        <p:spPr bwMode="auto">
          <a:xfrm>
            <a:off x="6072198" y="2643182"/>
            <a:ext cx="1857388" cy="1143008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45" name="Picture 65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000372"/>
            <a:ext cx="898525" cy="411163"/>
          </a:xfrm>
          <a:prstGeom prst="rect">
            <a:avLst/>
          </a:prstGeom>
          <a:noFill/>
        </p:spPr>
      </p:pic>
      <p:sp>
        <p:nvSpPr>
          <p:cNvPr id="128" name="Нашивка 127">
            <a:hlinkClick r:id="rId18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30" name="Пятно 2 11">
            <a:hlinkClick r:id="rId18" action="ppaction://hlinksldjump"/>
          </p:cNvPr>
          <p:cNvSpPr/>
          <p:nvPr/>
        </p:nvSpPr>
        <p:spPr bwMode="auto">
          <a:xfrm>
            <a:off x="5665215" y="6105541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11</a:t>
            </a:r>
          </a:p>
        </p:txBody>
      </p:sp>
      <p:sp>
        <p:nvSpPr>
          <p:cNvPr id="121" name="Стрелка: вправо с вырезом 120">
            <a:hlinkClick r:id="rId19" action="ppaction://hlinksldjump"/>
          </p:cNvPr>
          <p:cNvSpPr/>
          <p:nvPr/>
        </p:nvSpPr>
        <p:spPr bwMode="auto">
          <a:xfrm>
            <a:off x="7740352" y="251632"/>
            <a:ext cx="966044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Теория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Прямоугольник 174"/>
          <p:cNvSpPr/>
          <p:nvPr/>
        </p:nvSpPr>
        <p:spPr>
          <a:xfrm>
            <a:off x="1571604" y="3286124"/>
            <a:ext cx="4500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Получаем </a:t>
            </a:r>
            <a:r>
              <a:rPr lang="ru-RU" dirty="0"/>
              <a:t>:                   ,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642918"/>
            <a:ext cx="1857387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Пример 4</a:t>
            </a: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-2143187" y="3357578"/>
            <a:ext cx="5429288" cy="7143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28662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700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231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0" y="8842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0" y="112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0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1" name="Rectangle 53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1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4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9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21" name="Rectangle 7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2" name="Rectangle 74"/>
          <p:cNvSpPr>
            <a:spLocks noChangeArrowheads="1"/>
          </p:cNvSpPr>
          <p:nvPr/>
        </p:nvSpPr>
        <p:spPr bwMode="auto">
          <a:xfrm>
            <a:off x="0" y="80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4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26" name="Rectangle 7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27" name="Rectangle 79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29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1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3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5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7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9" name="Rectangle 9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42" name="Rectangle 9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43" name="Rectangle 9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45" name="Rectangle 9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46" name="Rectangle 9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48" name="Rectangle 10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49" name="Rectangle 101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51" name="Rectangle 10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50" name="Picture 10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714356"/>
            <a:ext cx="2087563" cy="373063"/>
          </a:xfrm>
          <a:prstGeom prst="rect">
            <a:avLst/>
          </a:prstGeom>
          <a:noFill/>
        </p:spPr>
      </p:pic>
      <p:sp>
        <p:nvSpPr>
          <p:cNvPr id="27752" name="Rectangle 104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54" name="Rectangle 1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53" name="Picture 10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214554"/>
            <a:ext cx="860425" cy="342900"/>
          </a:xfrm>
          <a:prstGeom prst="rect">
            <a:avLst/>
          </a:prstGeom>
          <a:noFill/>
        </p:spPr>
      </p:pic>
      <p:sp>
        <p:nvSpPr>
          <p:cNvPr id="27756" name="Rectangle 10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55" name="Picture 10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7816" y="1428736"/>
            <a:ext cx="1638300" cy="669925"/>
          </a:xfrm>
          <a:prstGeom prst="rect">
            <a:avLst/>
          </a:prstGeom>
          <a:noFill/>
        </p:spPr>
      </p:pic>
      <p:sp>
        <p:nvSpPr>
          <p:cNvPr id="27757" name="Rectangle 109"/>
          <p:cNvSpPr>
            <a:spLocks noChangeArrowheads="1"/>
          </p:cNvSpPr>
          <p:nvPr/>
        </p:nvSpPr>
        <p:spPr bwMode="auto">
          <a:xfrm>
            <a:off x="0" y="135729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59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58" name="Picture 1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786058"/>
            <a:ext cx="1722438" cy="358775"/>
          </a:xfrm>
          <a:prstGeom prst="rect">
            <a:avLst/>
          </a:prstGeom>
          <a:noFill/>
        </p:spPr>
      </p:pic>
      <p:pic>
        <p:nvPicPr>
          <p:cNvPr id="27761" name="Picture 1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357562"/>
            <a:ext cx="701675" cy="342900"/>
          </a:xfrm>
          <a:prstGeom prst="rect">
            <a:avLst/>
          </a:prstGeom>
          <a:noFill/>
        </p:spPr>
      </p:pic>
      <p:pic>
        <p:nvPicPr>
          <p:cNvPr id="27760" name="Picture 1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000504"/>
            <a:ext cx="960438" cy="342900"/>
          </a:xfrm>
          <a:prstGeom prst="rect">
            <a:avLst/>
          </a:prstGeom>
          <a:noFill/>
        </p:spPr>
      </p:pic>
      <p:sp>
        <p:nvSpPr>
          <p:cNvPr id="27762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63" name="Rectangle 115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64" name="Rectangle 11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766" name="Picture 1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357562"/>
            <a:ext cx="701675" cy="342900"/>
          </a:xfrm>
          <a:prstGeom prst="rect">
            <a:avLst/>
          </a:prstGeom>
          <a:noFill/>
        </p:spPr>
      </p:pic>
      <p:pic>
        <p:nvPicPr>
          <p:cNvPr id="27765" name="Picture 1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000504"/>
            <a:ext cx="960438" cy="342900"/>
          </a:xfrm>
          <a:prstGeom prst="rect">
            <a:avLst/>
          </a:prstGeom>
          <a:noFill/>
        </p:spPr>
      </p:pic>
      <p:sp>
        <p:nvSpPr>
          <p:cNvPr id="27767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68" name="Rectangle 120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69" name="Rectangle 12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1" name="Rectangle 1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72" name="Rectangle 12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4" name="Rectangle 1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75" name="Rectangle 12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77" name="Rectangle 1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76" name="Picture 12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857760"/>
            <a:ext cx="1951038" cy="563563"/>
          </a:xfrm>
          <a:prstGeom prst="rect">
            <a:avLst/>
          </a:prstGeom>
          <a:noFill/>
        </p:spPr>
      </p:pic>
      <p:sp>
        <p:nvSpPr>
          <p:cNvPr id="27778" name="Rectangle 130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80" name="Rectangle 1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81" name="Rectangle 133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500166" y="2143116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Сделаем замену переменной</a:t>
            </a:r>
          </a:p>
        </p:txBody>
      </p:sp>
      <p:sp>
        <p:nvSpPr>
          <p:cNvPr id="179" name="Блок-схема: объединение 178"/>
          <p:cNvSpPr/>
          <p:nvPr/>
        </p:nvSpPr>
        <p:spPr bwMode="auto">
          <a:xfrm>
            <a:off x="4572000" y="4071942"/>
            <a:ext cx="285752" cy="1357322"/>
          </a:xfrm>
          <a:prstGeom prst="flowChartMerg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1" name="Волна 180"/>
          <p:cNvSpPr/>
          <p:nvPr/>
        </p:nvSpPr>
        <p:spPr bwMode="auto">
          <a:xfrm>
            <a:off x="6286512" y="2357430"/>
            <a:ext cx="2071702" cy="1428760"/>
          </a:xfrm>
          <a:prstGeom prst="wave">
            <a:avLst>
              <a:gd name="adj1" fmla="val 12500"/>
              <a:gd name="adj2" fmla="val -55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783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782" name="Picture 13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6015">
            <a:off x="6654839" y="2816473"/>
            <a:ext cx="1352684" cy="521680"/>
          </a:xfrm>
          <a:prstGeom prst="rect">
            <a:avLst/>
          </a:prstGeom>
          <a:noFill/>
        </p:spPr>
      </p:pic>
      <p:pic>
        <p:nvPicPr>
          <p:cNvPr id="144" name="Picture 2">
            <a:hlinkClick r:id="rId12" action="ppaction://hlinksldjump" tooltip="окружность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95672" y="723899"/>
            <a:ext cx="113225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9" name="Нашивка 128">
            <a:hlinkClick r:id="rId14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</a:p>
        </p:txBody>
      </p:sp>
      <p:pic>
        <p:nvPicPr>
          <p:cNvPr id="126" name="Picture 4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643446"/>
            <a:ext cx="2911475" cy="342900"/>
          </a:xfrm>
          <a:prstGeom prst="rect">
            <a:avLst/>
          </a:prstGeom>
          <a:noFill/>
        </p:spPr>
      </p:pic>
      <p:pic>
        <p:nvPicPr>
          <p:cNvPr id="131" name="Picture 10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500570"/>
            <a:ext cx="2963863" cy="342900"/>
          </a:xfrm>
          <a:prstGeom prst="rect">
            <a:avLst/>
          </a:prstGeom>
          <a:noFill/>
        </p:spPr>
      </p:pic>
      <p:pic>
        <p:nvPicPr>
          <p:cNvPr id="135" name="Picture 1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857892"/>
            <a:ext cx="4137025" cy="563563"/>
          </a:xfrm>
          <a:prstGeom prst="rect">
            <a:avLst/>
          </a:prstGeom>
          <a:noFill/>
        </p:spPr>
      </p:pic>
      <p:sp>
        <p:nvSpPr>
          <p:cNvPr id="136" name="Пятно 2 11">
            <a:hlinkClick r:id="rId14" action="ppaction://hlinksldjump"/>
          </p:cNvPr>
          <p:cNvSpPr/>
          <p:nvPr/>
        </p:nvSpPr>
        <p:spPr bwMode="auto">
          <a:xfrm>
            <a:off x="5551487" y="6189298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12</a:t>
            </a:r>
          </a:p>
        </p:txBody>
      </p:sp>
      <p:sp>
        <p:nvSpPr>
          <p:cNvPr id="122" name="Стрелка: вправо с вырезом 121">
            <a:hlinkClick r:id="rId18" action="ppaction://hlinksldjump"/>
          </p:cNvPr>
          <p:cNvSpPr/>
          <p:nvPr/>
        </p:nvSpPr>
        <p:spPr bwMode="auto">
          <a:xfrm>
            <a:off x="7740352" y="251632"/>
            <a:ext cx="966044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Теория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1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шивка 5">
            <a:hlinkClick r:id="rId2" action="ppaction://hlinksldjump" tooltip="содержание"/>
          </p:cNvPr>
          <p:cNvSpPr/>
          <p:nvPr/>
        </p:nvSpPr>
        <p:spPr bwMode="auto">
          <a:xfrm>
            <a:off x="142844" y="357166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6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Решение</a:t>
            </a:r>
            <a:b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геометрической  задачи</a:t>
            </a:r>
          </a:p>
        </p:txBody>
      </p:sp>
      <p:sp>
        <p:nvSpPr>
          <p:cNvPr id="9" name="Содержимое 4"/>
          <p:cNvSpPr>
            <a:spLocks noGrp="1"/>
          </p:cNvSpPr>
          <p:nvPr>
            <p:ph idx="1"/>
          </p:nvPr>
        </p:nvSpPr>
        <p:spPr>
          <a:xfrm>
            <a:off x="1928794" y="1500174"/>
            <a:ext cx="5572164" cy="4151313"/>
          </a:xfrm>
        </p:spPr>
        <p:txBody>
          <a:bodyPr/>
          <a:lstStyle/>
          <a:p>
            <a:pPr marL="457200" indent="-457200" algn="just">
              <a:buNone/>
            </a:pPr>
            <a:r>
              <a:rPr lang="ru-RU" dirty="0">
                <a:solidFill>
                  <a:srgbClr val="002060"/>
                </a:solidFill>
              </a:rPr>
              <a:t>		Биссектриса одного из острых углов прямоугольного треугольника в шесть раз короче гипотенузы. Найдите острые углы этого треугольника.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500438"/>
            <a:ext cx="2857520" cy="2032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98450" y="1181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ятно 2 11">
            <a:hlinkClick r:id="rId2" action="ppaction://hlinksldjump"/>
          </p:cNvPr>
          <p:cNvSpPr/>
          <p:nvPr/>
        </p:nvSpPr>
        <p:spPr bwMode="auto">
          <a:xfrm>
            <a:off x="5339063" y="5877272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493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1082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0" y="18573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0" y="29098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0" y="20494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202" name="Rectangle 26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4" name="Rectangle 28"/>
          <p:cNvSpPr>
            <a:spLocks noChangeArrowheads="1"/>
          </p:cNvSpPr>
          <p:nvPr/>
        </p:nvSpPr>
        <p:spPr bwMode="auto">
          <a:xfrm>
            <a:off x="0" y="30781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5" name="Rectangle 29"/>
          <p:cNvSpPr>
            <a:spLocks noChangeArrowheads="1"/>
          </p:cNvSpPr>
          <p:nvPr/>
        </p:nvSpPr>
        <p:spPr bwMode="auto">
          <a:xfrm>
            <a:off x="0" y="4098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6" name="Rectangle 30"/>
          <p:cNvSpPr>
            <a:spLocks noChangeArrowheads="1"/>
          </p:cNvSpPr>
          <p:nvPr/>
        </p:nvSpPr>
        <p:spPr bwMode="auto">
          <a:xfrm>
            <a:off x="0" y="5119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0" y="2103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3124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0" y="41989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0" y="242886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0" y="3116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0" y="41449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357158" y="5214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0" y="192880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307181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40465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0" y="30559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0" y="43576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-45085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-450850" y="3878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>
            <a:off x="-450850" y="20494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-45085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-642974" y="307181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19162"/>
            <a:ext cx="3730379" cy="265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6" name="TextBox 95"/>
          <p:cNvSpPr txBox="1"/>
          <p:nvPr/>
        </p:nvSpPr>
        <p:spPr>
          <a:xfrm>
            <a:off x="4786314" y="799911"/>
            <a:ext cx="371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ДАНО: </a:t>
            </a:r>
            <a:r>
              <a:rPr lang="ru-RU" sz="2400" dirty="0"/>
              <a:t>треугольник АВС </a:t>
            </a:r>
          </a:p>
          <a:p>
            <a:r>
              <a:rPr lang="ru-RU" sz="2400" dirty="0"/>
              <a:t> угол С –прямой</a:t>
            </a:r>
          </a:p>
          <a:p>
            <a:r>
              <a:rPr lang="ru-RU" sz="2400" dirty="0"/>
              <a:t>ВД- биссектриса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000240"/>
            <a:ext cx="928694" cy="777451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22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714876" y="2786058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НАЙТИ </a:t>
            </a:r>
            <a:r>
              <a:rPr lang="ru-RU" sz="2400" b="1" dirty="0"/>
              <a:t>:             ,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93690" y="2928934"/>
            <a:ext cx="707202" cy="341314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2941346"/>
            <a:ext cx="714380" cy="344778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9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71538" y="3643314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РЕШЕНИЕ:</a:t>
            </a: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9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357554" y="3643314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Пусть</a:t>
            </a: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3" y="3738610"/>
            <a:ext cx="1357323" cy="333331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" name="TextBox 101"/>
          <p:cNvSpPr txBox="1"/>
          <p:nvPr/>
        </p:nvSpPr>
        <p:spPr>
          <a:xfrm>
            <a:off x="1000100" y="4071942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Применив теорему синусов к треугольнику АВД, найдем, что</a:t>
            </a:r>
          </a:p>
        </p:txBody>
      </p:sp>
      <p:sp>
        <p:nvSpPr>
          <p:cNvPr id="103" name="Заголовок 1"/>
          <p:cNvSpPr>
            <a:spLocks noGrp="1"/>
          </p:cNvSpPr>
          <p:nvPr>
            <p:ph type="title"/>
          </p:nvPr>
        </p:nvSpPr>
        <p:spPr>
          <a:xfrm>
            <a:off x="6143636" y="142852"/>
            <a:ext cx="2714643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Решение задачи</a:t>
            </a:r>
          </a:p>
        </p:txBody>
      </p:sp>
      <p:sp>
        <p:nvSpPr>
          <p:cNvPr id="105" name="Прямоугольник 104"/>
          <p:cNvSpPr/>
          <p:nvPr/>
        </p:nvSpPr>
        <p:spPr>
          <a:xfrm rot="16200000">
            <a:off x="-2500362" y="3571876"/>
            <a:ext cx="5786478" cy="3571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4928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Решение   геометрической   задачи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929198"/>
            <a:ext cx="3843456" cy="785818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5000636"/>
            <a:ext cx="1416569" cy="714380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922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Стрелка вправо с вырезом 110"/>
          <p:cNvSpPr/>
          <p:nvPr/>
        </p:nvSpPr>
        <p:spPr bwMode="auto">
          <a:xfrm>
            <a:off x="5143504" y="5214950"/>
            <a:ext cx="357190" cy="285752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000100" y="5896293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Учитывая условия задачи, получаем: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5889645"/>
            <a:ext cx="1219934" cy="611189"/>
          </a:xfrm>
          <a:prstGeom prst="rect">
            <a:avLst/>
          </a:prstGeom>
          <a:noFill/>
        </p:spPr>
      </p:pic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854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9" name="Нашивка 118">
            <a:hlinkClick r:id="rId10" action="ppaction://hlinksldjump" tooltip="содержание"/>
          </p:cNvPr>
          <p:cNvSpPr/>
          <p:nvPr/>
        </p:nvSpPr>
        <p:spPr bwMode="auto">
          <a:xfrm>
            <a:off x="357158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6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1" y="2643182"/>
            <a:ext cx="846587" cy="357190"/>
          </a:xfrm>
          <a:prstGeom prst="rect">
            <a:avLst/>
          </a:prstGeom>
          <a:noFill/>
        </p:spPr>
      </p:pic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571612"/>
            <a:ext cx="142876" cy="401669"/>
          </a:xfrm>
          <a:prstGeom prst="rect">
            <a:avLst/>
          </a:prstGeom>
          <a:noFill/>
        </p:spPr>
      </p:pic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6" name="Picture 1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724012"/>
            <a:ext cx="142876" cy="401669"/>
          </a:xfrm>
          <a:prstGeom prst="rect">
            <a:avLst/>
          </a:prstGeom>
          <a:noFill/>
        </p:spPr>
      </p:pic>
      <p:sp>
        <p:nvSpPr>
          <p:cNvPr id="123" name="TextBox 122"/>
          <p:cNvSpPr txBox="1"/>
          <p:nvPr/>
        </p:nvSpPr>
        <p:spPr>
          <a:xfrm>
            <a:off x="530814" y="637634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10" grpId="0"/>
      <p:bldP spid="102" grpId="0"/>
      <p:bldP spid="1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Блок-схема: решение 147"/>
          <p:cNvSpPr/>
          <p:nvPr/>
        </p:nvSpPr>
        <p:spPr bwMode="auto">
          <a:xfrm>
            <a:off x="3714744" y="4071942"/>
            <a:ext cx="4929222" cy="857256"/>
          </a:xfrm>
          <a:prstGeom prst="flowChartDecisi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493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1082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0" y="18573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0" y="29098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0" y="20494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202" name="Rectangle 26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4" name="Rectangle 28"/>
          <p:cNvSpPr>
            <a:spLocks noChangeArrowheads="1"/>
          </p:cNvSpPr>
          <p:nvPr/>
        </p:nvSpPr>
        <p:spPr bwMode="auto">
          <a:xfrm>
            <a:off x="0" y="30781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5" name="Rectangle 29"/>
          <p:cNvSpPr>
            <a:spLocks noChangeArrowheads="1"/>
          </p:cNvSpPr>
          <p:nvPr/>
        </p:nvSpPr>
        <p:spPr bwMode="auto">
          <a:xfrm>
            <a:off x="0" y="4098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6" name="Rectangle 30"/>
          <p:cNvSpPr>
            <a:spLocks noChangeArrowheads="1"/>
          </p:cNvSpPr>
          <p:nvPr/>
        </p:nvSpPr>
        <p:spPr bwMode="auto">
          <a:xfrm>
            <a:off x="0" y="5119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0" y="2103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3124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0" y="41989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0" y="242886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0" y="3116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0" y="41449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357158" y="5214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0" y="192880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307181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40465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0" y="30559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0" y="43576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-45085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>
            <a:off x="-450850" y="20494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-45085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-45085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0" y="31432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28670"/>
            <a:ext cx="341562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22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9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9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" name="Заголовок 1"/>
          <p:cNvSpPr>
            <a:spLocks noGrp="1"/>
          </p:cNvSpPr>
          <p:nvPr>
            <p:ph type="title"/>
          </p:nvPr>
        </p:nvSpPr>
        <p:spPr>
          <a:xfrm>
            <a:off x="5500694" y="142852"/>
            <a:ext cx="3357585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Задача  продолжение</a:t>
            </a:r>
          </a:p>
        </p:txBody>
      </p:sp>
      <p:sp>
        <p:nvSpPr>
          <p:cNvPr id="105" name="Прямоугольник 104"/>
          <p:cNvSpPr/>
          <p:nvPr/>
        </p:nvSpPr>
        <p:spPr>
          <a:xfrm rot="16200000">
            <a:off x="-2500362" y="3571876"/>
            <a:ext cx="5786478" cy="3571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4928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Решение   геометрической   задачи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922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854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489659"/>
            <a:ext cx="2286016" cy="367837"/>
          </a:xfrm>
          <a:prstGeom prst="rect">
            <a:avLst/>
          </a:prstGeom>
          <a:noFill/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2928934"/>
            <a:ext cx="2771702" cy="357190"/>
          </a:xfrm>
          <a:prstGeom prst="rect">
            <a:avLst/>
          </a:prstGeom>
          <a:noFill/>
        </p:spPr>
      </p:pic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143379"/>
            <a:ext cx="1500198" cy="381451"/>
          </a:xfrm>
          <a:prstGeom prst="rect">
            <a:avLst/>
          </a:prstGeom>
          <a:noFill/>
        </p:spPr>
      </p:pic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638092"/>
            <a:ext cx="1785950" cy="362544"/>
          </a:xfrm>
          <a:prstGeom prst="rect">
            <a:avLst/>
          </a:prstGeom>
          <a:noFill/>
        </p:spPr>
      </p:pic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143512"/>
            <a:ext cx="2059233" cy="357190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7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5143512"/>
            <a:ext cx="2249435" cy="285752"/>
          </a:xfrm>
          <a:prstGeom prst="rect">
            <a:avLst/>
          </a:prstGeom>
          <a:noFill/>
        </p:spPr>
      </p:pic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9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572140"/>
            <a:ext cx="2886906" cy="357190"/>
          </a:xfrm>
          <a:prstGeom prst="rect">
            <a:avLst/>
          </a:prstGeom>
          <a:noFill/>
        </p:spPr>
      </p:pic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0" y="708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821505" y="586005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7030A0"/>
                </a:solidFill>
              </a:rPr>
              <a:t>ОТВЕТ:</a:t>
            </a:r>
          </a:p>
        </p:txBody>
      </p:sp>
      <p:sp>
        <p:nvSpPr>
          <p:cNvPr id="135" name="Нашивка 134">
            <a:hlinkClick r:id="rId10" action="ppaction://hlinksldjump" tooltip="содержание"/>
          </p:cNvPr>
          <p:cNvSpPr/>
          <p:nvPr/>
        </p:nvSpPr>
        <p:spPr bwMode="auto">
          <a:xfrm>
            <a:off x="357158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6</a:t>
            </a:r>
          </a:p>
        </p:txBody>
      </p:sp>
      <p:pic>
        <p:nvPicPr>
          <p:cNvPr id="136" name="Picture 1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428868"/>
            <a:ext cx="846587" cy="357190"/>
          </a:xfrm>
          <a:prstGeom prst="rect">
            <a:avLst/>
          </a:prstGeom>
          <a:noFill/>
        </p:spPr>
      </p:pic>
      <p:pic>
        <p:nvPicPr>
          <p:cNvPr id="137" name="Picture 1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571612"/>
            <a:ext cx="142876" cy="401669"/>
          </a:xfrm>
          <a:prstGeom prst="rect">
            <a:avLst/>
          </a:prstGeom>
          <a:noFill/>
        </p:spPr>
      </p:pic>
      <p:pic>
        <p:nvPicPr>
          <p:cNvPr id="138" name="Picture 1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724012"/>
            <a:ext cx="142876" cy="401669"/>
          </a:xfrm>
          <a:prstGeom prst="rect">
            <a:avLst/>
          </a:prstGeom>
          <a:noFill/>
        </p:spPr>
      </p:pic>
      <p:sp>
        <p:nvSpPr>
          <p:cNvPr id="139" name="TextBox 138"/>
          <p:cNvSpPr txBox="1"/>
          <p:nvPr/>
        </p:nvSpPr>
        <p:spPr>
          <a:xfrm>
            <a:off x="4357686" y="1142984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Решение задачи сводится </a:t>
            </a:r>
          </a:p>
          <a:p>
            <a:r>
              <a:rPr lang="ru-RU" sz="2400" dirty="0"/>
              <a:t>к решению тригонометрического уравнения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714348" y="3571876"/>
            <a:ext cx="842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Решаем квадратное уравнение относительно            ,получаем</a:t>
            </a:r>
          </a:p>
        </p:txBody>
      </p:sp>
      <p:sp>
        <p:nvSpPr>
          <p:cNvPr id="7579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92" name="Picture 1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571876"/>
            <a:ext cx="695945" cy="450852"/>
          </a:xfrm>
          <a:prstGeom prst="rect">
            <a:avLst/>
          </a:prstGeom>
          <a:noFill/>
        </p:spPr>
      </p:pic>
      <p:sp>
        <p:nvSpPr>
          <p:cNvPr id="7579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796" name="Rectangle 20"/>
          <p:cNvSpPr>
            <a:spLocks noChangeArrowheads="1"/>
          </p:cNvSpPr>
          <p:nvPr/>
        </p:nvSpPr>
        <p:spPr bwMode="auto">
          <a:xfrm>
            <a:off x="0" y="70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79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97" name="Picture 2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256095"/>
            <a:ext cx="3875874" cy="458789"/>
          </a:xfrm>
          <a:prstGeom prst="rect">
            <a:avLst/>
          </a:prstGeom>
          <a:noFill/>
        </p:spPr>
      </p:pic>
      <p:sp>
        <p:nvSpPr>
          <p:cNvPr id="75799" name="Rectangle 23"/>
          <p:cNvSpPr>
            <a:spLocks noChangeArrowheads="1"/>
          </p:cNvSpPr>
          <p:nvPr/>
        </p:nvSpPr>
        <p:spPr bwMode="auto">
          <a:xfrm>
            <a:off x="0" y="70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3" name="Прямая со стрелкой 152"/>
          <p:cNvCxnSpPr/>
          <p:nvPr/>
        </p:nvCxnSpPr>
        <p:spPr bwMode="auto">
          <a:xfrm rot="10800000">
            <a:off x="2786050" y="4286256"/>
            <a:ext cx="1285884" cy="7143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5" name="Стрелка вправо с вырезом 154"/>
          <p:cNvSpPr/>
          <p:nvPr/>
        </p:nvSpPr>
        <p:spPr bwMode="auto">
          <a:xfrm>
            <a:off x="3357554" y="5143512"/>
            <a:ext cx="357190" cy="285752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580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80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580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806" name="Picture 30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0265" y="5955951"/>
            <a:ext cx="4357718" cy="386127"/>
          </a:xfrm>
          <a:prstGeom prst="rect">
            <a:avLst/>
          </a:prstGeom>
          <a:noFill/>
        </p:spPr>
      </p:pic>
      <p:sp>
        <p:nvSpPr>
          <p:cNvPr id="141" name="Пятно 2 11">
            <a:hlinkClick r:id="rId10" action="ppaction://hlinksldjump"/>
          </p:cNvPr>
          <p:cNvSpPr/>
          <p:nvPr/>
        </p:nvSpPr>
        <p:spPr bwMode="auto">
          <a:xfrm>
            <a:off x="5719679" y="6210333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75338" y="6407760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40" grpId="0"/>
      <p:bldP spid="1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6357981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Задания для самостоятельной работы</a:t>
            </a:r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idx="1"/>
          </p:nvPr>
        </p:nvGraphicFramePr>
        <p:xfrm>
          <a:off x="1143000" y="1071546"/>
          <a:ext cx="7643814" cy="549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Вариант №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Вариант №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564"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6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2)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3)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chemeClr val="accent2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91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4)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77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5)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</a:rPr>
                        <a:t>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1785926"/>
            <a:ext cx="2994025" cy="388938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7" y="2500306"/>
            <a:ext cx="3143272" cy="677863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3770317"/>
            <a:ext cx="2255838" cy="373063"/>
          </a:xfrm>
          <a:prstGeom prst="rect">
            <a:avLst/>
          </a:prstGeom>
          <a:noFill/>
        </p:spPr>
      </p:pic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0" y="8683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4" name="Picture 1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5770581"/>
            <a:ext cx="2941638" cy="373063"/>
          </a:xfrm>
          <a:prstGeom prst="rect">
            <a:avLst/>
          </a:prstGeom>
          <a:noFill/>
        </p:spPr>
      </p:pic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7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643182"/>
            <a:ext cx="2873375" cy="434975"/>
          </a:xfrm>
          <a:prstGeom prst="rect">
            <a:avLst/>
          </a:prstGeom>
          <a:noFill/>
        </p:spPr>
      </p:pic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0" y="892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0" name="Picture 2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785926"/>
            <a:ext cx="3055938" cy="388938"/>
          </a:xfrm>
          <a:prstGeom prst="rect">
            <a:avLst/>
          </a:prstGeom>
          <a:noFill/>
        </p:spPr>
      </p:pic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3" name="Picture 2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714752"/>
            <a:ext cx="3635375" cy="434975"/>
          </a:xfrm>
          <a:prstGeom prst="rect">
            <a:avLst/>
          </a:prstGeom>
          <a:noFill/>
        </p:spPr>
      </p:pic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0" y="892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6" name="Picture 2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857760"/>
            <a:ext cx="3078163" cy="427038"/>
          </a:xfrm>
          <a:prstGeom prst="rect">
            <a:avLst/>
          </a:prstGeom>
          <a:noFill/>
        </p:spPr>
      </p:pic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0" y="8842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854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 rot="16200000">
            <a:off x="-2107468" y="3250421"/>
            <a:ext cx="5429288" cy="7857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5090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pic>
        <p:nvPicPr>
          <p:cNvPr id="54" name="Picture 2">
            <a:hlinkClick r:id="rId11" action="ppaction://hlinksldjump" tooltip="окружность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358214" y="928670"/>
            <a:ext cx="541328" cy="4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" name="Нашивка 60">
            <a:hlinkClick r:id="rId13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7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7958" y="4786322"/>
            <a:ext cx="3656042" cy="487363"/>
          </a:xfrm>
          <a:prstGeom prst="rect">
            <a:avLst/>
          </a:prstGeom>
          <a:noFill/>
        </p:spPr>
      </p:pic>
      <p:pic>
        <p:nvPicPr>
          <p:cNvPr id="65" name="Picture 1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643578"/>
            <a:ext cx="2308225" cy="625475"/>
          </a:xfrm>
          <a:prstGeom prst="rect">
            <a:avLst/>
          </a:prstGeom>
          <a:noFill/>
        </p:spPr>
      </p:pic>
      <p:sp>
        <p:nvSpPr>
          <p:cNvPr id="66" name="Пятно 2 11">
            <a:hlinkClick r:id="rId13" action="ppaction://hlinksldjump"/>
          </p:cNvPr>
          <p:cNvSpPr/>
          <p:nvPr/>
        </p:nvSpPr>
        <p:spPr bwMode="auto">
          <a:xfrm>
            <a:off x="5551487" y="6189298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16</a:t>
            </a:r>
          </a:p>
        </p:txBody>
      </p:sp>
      <p:sp>
        <p:nvSpPr>
          <p:cNvPr id="52" name="Стрелка: вправо с вырезом 51">
            <a:hlinkClick r:id="rId16" action="ppaction://hlinksldjump"/>
          </p:cNvPr>
          <p:cNvSpPr/>
          <p:nvPr/>
        </p:nvSpPr>
        <p:spPr bwMode="auto">
          <a:xfrm>
            <a:off x="7875192" y="2103063"/>
            <a:ext cx="966044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Ответы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6357981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rgbClr val="7030A0"/>
                </a:solidFill>
              </a:rPr>
              <a:t>Ответы самостоятельной работы</a:t>
            </a:r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idx="1"/>
          </p:nvPr>
        </p:nvGraphicFramePr>
        <p:xfrm>
          <a:off x="1071539" y="1071546"/>
          <a:ext cx="7715276" cy="5381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9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Вариант №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Вариант №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564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6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2)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2)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3)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4)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accent2"/>
                        </a:solidFill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77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5)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accent2"/>
                          </a:solidFill>
                        </a:rPr>
                        <a:t>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31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493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1082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0" y="18208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0" y="29098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0" y="20494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202" name="Rectangle 26"/>
          <p:cNvSpPr>
            <a:spLocks noChangeArrowheads="1"/>
          </p:cNvSpPr>
          <p:nvPr/>
        </p:nvSpPr>
        <p:spPr bwMode="auto">
          <a:xfrm>
            <a:off x="0" y="10207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5" name="Rectangle 29"/>
          <p:cNvSpPr>
            <a:spLocks noChangeArrowheads="1"/>
          </p:cNvSpPr>
          <p:nvPr/>
        </p:nvSpPr>
        <p:spPr bwMode="auto">
          <a:xfrm>
            <a:off x="0" y="4098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6" name="Rectangle 30"/>
          <p:cNvSpPr>
            <a:spLocks noChangeArrowheads="1"/>
          </p:cNvSpPr>
          <p:nvPr/>
        </p:nvSpPr>
        <p:spPr bwMode="auto">
          <a:xfrm>
            <a:off x="0" y="5119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211" name="Picture 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1714488"/>
            <a:ext cx="2446338" cy="571500"/>
          </a:xfrm>
          <a:prstGeom prst="rect">
            <a:avLst/>
          </a:prstGeom>
          <a:noFill/>
        </p:spPr>
      </p:pic>
      <p:pic>
        <p:nvPicPr>
          <p:cNvPr id="50209" name="Picture 3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3357562"/>
            <a:ext cx="2536825" cy="617538"/>
          </a:xfrm>
          <a:prstGeom prst="rect">
            <a:avLst/>
          </a:prstGeom>
          <a:noFill/>
        </p:spPr>
      </p:pic>
      <p:pic>
        <p:nvPicPr>
          <p:cNvPr id="50208" name="Picture 3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24" y="4714884"/>
            <a:ext cx="2674938" cy="571500"/>
          </a:xfrm>
          <a:prstGeom prst="rect">
            <a:avLst/>
          </a:prstGeom>
          <a:noFill/>
        </p:spPr>
      </p:pic>
      <p:sp>
        <p:nvSpPr>
          <p:cNvPr id="50212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213" name="Rectangle 37"/>
          <p:cNvSpPr>
            <a:spLocks noChangeArrowheads="1"/>
          </p:cNvSpPr>
          <p:nvPr/>
        </p:nvSpPr>
        <p:spPr bwMode="auto">
          <a:xfrm>
            <a:off x="428596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4" name="Rectangle 38"/>
          <p:cNvSpPr>
            <a:spLocks noChangeArrowheads="1"/>
          </p:cNvSpPr>
          <p:nvPr/>
        </p:nvSpPr>
        <p:spPr bwMode="auto">
          <a:xfrm>
            <a:off x="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5" name="Rectangle 39"/>
          <p:cNvSpPr>
            <a:spLocks noChangeArrowheads="1"/>
          </p:cNvSpPr>
          <p:nvPr/>
        </p:nvSpPr>
        <p:spPr bwMode="auto">
          <a:xfrm>
            <a:off x="0" y="3132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6" name="Rectangle 40"/>
          <p:cNvSpPr>
            <a:spLocks noChangeArrowheads="1"/>
          </p:cNvSpPr>
          <p:nvPr/>
        </p:nvSpPr>
        <p:spPr bwMode="auto">
          <a:xfrm>
            <a:off x="0" y="4160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0" y="5235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221" name="Picture 4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3" y="2714620"/>
            <a:ext cx="3286148" cy="571500"/>
          </a:xfrm>
          <a:prstGeom prst="rect">
            <a:avLst/>
          </a:prstGeom>
          <a:noFill/>
        </p:spPr>
      </p:pic>
      <p:pic>
        <p:nvPicPr>
          <p:cNvPr id="50220" name="Picture 4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643314"/>
            <a:ext cx="3286148" cy="571500"/>
          </a:xfrm>
          <a:prstGeom prst="rect">
            <a:avLst/>
          </a:prstGeom>
          <a:noFill/>
        </p:spPr>
      </p:pic>
      <p:pic>
        <p:nvPicPr>
          <p:cNvPr id="50219" name="Picture 4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714884"/>
            <a:ext cx="3055938" cy="571500"/>
          </a:xfrm>
          <a:prstGeom prst="rect">
            <a:avLst/>
          </a:prstGeom>
          <a:noFill/>
        </p:spPr>
      </p:pic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224" name="Rectangle 48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25" name="Rectangle 49"/>
          <p:cNvSpPr>
            <a:spLocks noChangeArrowheads="1"/>
          </p:cNvSpPr>
          <p:nvPr/>
        </p:nvSpPr>
        <p:spPr bwMode="auto">
          <a:xfrm>
            <a:off x="0" y="2103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26" name="Rectangle 50"/>
          <p:cNvSpPr>
            <a:spLocks noChangeArrowheads="1"/>
          </p:cNvSpPr>
          <p:nvPr/>
        </p:nvSpPr>
        <p:spPr bwMode="auto">
          <a:xfrm>
            <a:off x="0" y="3132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27" name="Rectangle 51"/>
          <p:cNvSpPr>
            <a:spLocks noChangeArrowheads="1"/>
          </p:cNvSpPr>
          <p:nvPr/>
        </p:nvSpPr>
        <p:spPr bwMode="auto">
          <a:xfrm>
            <a:off x="0" y="4160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28" name="Rectangle 52"/>
          <p:cNvSpPr>
            <a:spLocks noChangeArrowheads="1"/>
          </p:cNvSpPr>
          <p:nvPr/>
        </p:nvSpPr>
        <p:spPr bwMode="auto">
          <a:xfrm>
            <a:off x="0" y="51895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30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229" name="Picture 5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571612"/>
            <a:ext cx="2255838" cy="617538"/>
          </a:xfrm>
          <a:prstGeom prst="rect">
            <a:avLst/>
          </a:prstGeom>
          <a:noFill/>
        </p:spPr>
      </p:pic>
      <p:sp>
        <p:nvSpPr>
          <p:cNvPr id="50231" name="Rectangle 55"/>
          <p:cNvSpPr>
            <a:spLocks noChangeArrowheads="1"/>
          </p:cNvSpPr>
          <p:nvPr/>
        </p:nvSpPr>
        <p:spPr bwMode="auto">
          <a:xfrm>
            <a:off x="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 rot="16200000">
            <a:off x="-2107468" y="3250421"/>
            <a:ext cx="5429288" cy="7857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5090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sp>
        <p:nvSpPr>
          <p:cNvPr id="82" name="Нашивка 81">
            <a:hlinkClick r:id="rId9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7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3" name="Picture 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571744"/>
            <a:ext cx="3276600" cy="571500"/>
          </a:xfrm>
          <a:prstGeom prst="rect">
            <a:avLst/>
          </a:prstGeom>
          <a:noFill/>
        </p:spPr>
      </p:pic>
      <p:pic>
        <p:nvPicPr>
          <p:cNvPr id="84" name="Picture 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715016"/>
            <a:ext cx="3116263" cy="563563"/>
          </a:xfrm>
          <a:prstGeom prst="rect">
            <a:avLst/>
          </a:prstGeom>
          <a:noFill/>
        </p:spPr>
      </p:pic>
      <p:pic>
        <p:nvPicPr>
          <p:cNvPr id="86" name="Picture 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5643578"/>
            <a:ext cx="2278063" cy="617537"/>
          </a:xfrm>
          <a:prstGeom prst="rect">
            <a:avLst/>
          </a:prstGeom>
          <a:noFill/>
        </p:spPr>
      </p:pic>
      <p:pic>
        <p:nvPicPr>
          <p:cNvPr id="87" name="Picture 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000504"/>
            <a:ext cx="2895600" cy="342900"/>
          </a:xfrm>
          <a:prstGeom prst="rect">
            <a:avLst/>
          </a:prstGeom>
          <a:noFill/>
        </p:spPr>
      </p:pic>
      <p:sp>
        <p:nvSpPr>
          <p:cNvPr id="88" name="Пятно 2 11">
            <a:hlinkClick r:id="rId9" action="ppaction://hlinksldjump"/>
          </p:cNvPr>
          <p:cNvSpPr/>
          <p:nvPr/>
        </p:nvSpPr>
        <p:spPr bwMode="auto">
          <a:xfrm>
            <a:off x="5551487" y="6189298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17</a:t>
            </a:r>
          </a:p>
        </p:txBody>
      </p:sp>
      <p:sp>
        <p:nvSpPr>
          <p:cNvPr id="85" name="Стрелка: вправо с вырезом 84">
            <a:hlinkClick r:id="rId14" action="ppaction://hlinksldjump"/>
          </p:cNvPr>
          <p:cNvSpPr/>
          <p:nvPr/>
        </p:nvSpPr>
        <p:spPr bwMode="auto">
          <a:xfrm>
            <a:off x="4391773" y="6353911"/>
            <a:ext cx="1159713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Задания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14679" y="285728"/>
            <a:ext cx="5929322" cy="857232"/>
          </a:xfrm>
        </p:spPr>
        <p:txBody>
          <a:bodyPr/>
          <a:lstStyle/>
          <a:p>
            <a:pPr algn="ctr"/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Краткий справочник формул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0" y="441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42844" y="178592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-450850" y="119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-450850" y="239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5" name="Rectangle 15"/>
          <p:cNvSpPr>
            <a:spLocks noChangeArrowheads="1"/>
          </p:cNvSpPr>
          <p:nvPr/>
        </p:nvSpPr>
        <p:spPr bwMode="auto">
          <a:xfrm>
            <a:off x="-450850" y="3590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8" name="Rectangle 18"/>
          <p:cNvSpPr>
            <a:spLocks noChangeArrowheads="1"/>
          </p:cNvSpPr>
          <p:nvPr/>
        </p:nvSpPr>
        <p:spPr bwMode="auto">
          <a:xfrm>
            <a:off x="-450850" y="119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-45085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4" name="Rectangle 24"/>
          <p:cNvSpPr>
            <a:spLocks noChangeArrowheads="1"/>
          </p:cNvSpPr>
          <p:nvPr/>
        </p:nvSpPr>
        <p:spPr bwMode="auto">
          <a:xfrm>
            <a:off x="-45085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7" name="Rectangle 27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0" name="Rectangle 30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-45085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5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6" name="Rectangle 36"/>
          <p:cNvSpPr>
            <a:spLocks noChangeArrowheads="1"/>
          </p:cNvSpPr>
          <p:nvPr/>
        </p:nvSpPr>
        <p:spPr bwMode="auto">
          <a:xfrm>
            <a:off x="-45085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8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9" name="Rectangle 39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1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5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6" name="Rectangle 46"/>
          <p:cNvSpPr>
            <a:spLocks noChangeArrowheads="1"/>
          </p:cNvSpPr>
          <p:nvPr/>
        </p:nvSpPr>
        <p:spPr bwMode="auto">
          <a:xfrm>
            <a:off x="-450850" y="1127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8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9" name="Rectangle 49"/>
          <p:cNvSpPr>
            <a:spLocks noChangeArrowheads="1"/>
          </p:cNvSpPr>
          <p:nvPr/>
        </p:nvSpPr>
        <p:spPr bwMode="auto">
          <a:xfrm>
            <a:off x="-450850" y="1127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1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92" name="Rectangle 52"/>
          <p:cNvSpPr>
            <a:spLocks noChangeArrowheads="1"/>
          </p:cNvSpPr>
          <p:nvPr/>
        </p:nvSpPr>
        <p:spPr bwMode="auto">
          <a:xfrm>
            <a:off x="-45085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4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97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0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2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4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06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" name="Нашивка 86">
            <a:hlinkClick r:id="rId2" action="ppaction://hlinksldjump" tooltip="содержание"/>
          </p:cNvPr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8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2143108" y="1582340"/>
            <a:ext cx="6429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Нахождение тригонометрических функций по единичной окружности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Основные тригонометрические тождества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Формулы двойного аргумента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Формулы сложения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Формулы преобразования суммы в произведение</a:t>
            </a:r>
          </a:p>
          <a:p>
            <a:pPr marL="578358" indent="-514350">
              <a:buFont typeface="+mj-lt"/>
              <a:buAutoNum type="arabicPeriod"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Формулы преобразования произведения в сумму</a:t>
            </a:r>
          </a:p>
        </p:txBody>
      </p:sp>
      <p:sp>
        <p:nvSpPr>
          <p:cNvPr id="88" name="Стрелка вправо с вырезом 87">
            <a:hlinkClick r:id="rId3" action="ppaction://hlinksldjump"/>
          </p:cNvPr>
          <p:cNvSpPr/>
          <p:nvPr/>
        </p:nvSpPr>
        <p:spPr bwMode="auto">
          <a:xfrm>
            <a:off x="8001024" y="2071678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9" name="Стрелка вправо с вырезом 88">
            <a:hlinkClick r:id="rId4" action="ppaction://hlinksldjump"/>
          </p:cNvPr>
          <p:cNvSpPr/>
          <p:nvPr/>
        </p:nvSpPr>
        <p:spPr bwMode="auto">
          <a:xfrm>
            <a:off x="4572000" y="2786058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0" name="Стрелка вправо с вырезом 89">
            <a:hlinkClick r:id="rId4" action="ppaction://hlinksldjump"/>
          </p:cNvPr>
          <p:cNvSpPr/>
          <p:nvPr/>
        </p:nvSpPr>
        <p:spPr bwMode="auto">
          <a:xfrm>
            <a:off x="7358082" y="3214686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1" name="Стрелка вправо с вырезом 90">
            <a:hlinkClick r:id="rId5" action="ppaction://hlinksldjump"/>
          </p:cNvPr>
          <p:cNvSpPr/>
          <p:nvPr/>
        </p:nvSpPr>
        <p:spPr bwMode="auto">
          <a:xfrm>
            <a:off x="5786446" y="3571876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2" name="Стрелка вправо с вырезом 91">
            <a:hlinkClick r:id="rId6" action="ppaction://hlinksldjump"/>
          </p:cNvPr>
          <p:cNvSpPr/>
          <p:nvPr/>
        </p:nvSpPr>
        <p:spPr bwMode="auto">
          <a:xfrm>
            <a:off x="4929190" y="4286256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3" name="Стрелка вправо с вырезом 92">
            <a:hlinkClick r:id="rId6" action="ppaction://hlinksldjump"/>
          </p:cNvPr>
          <p:cNvSpPr/>
          <p:nvPr/>
        </p:nvSpPr>
        <p:spPr bwMode="auto">
          <a:xfrm>
            <a:off x="4143372" y="5000636"/>
            <a:ext cx="214314" cy="21431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94" name="Рисунок 93" descr="Рисунок114.png"/>
          <p:cNvPicPr>
            <a:picLocks noChangeAspect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46067" y="71414"/>
            <a:ext cx="1454363" cy="1143008"/>
          </a:xfrm>
          <a:prstGeom prst="rect">
            <a:avLst/>
          </a:prstGeom>
        </p:spPr>
      </p:pic>
      <p:sp>
        <p:nvSpPr>
          <p:cNvPr id="57" name="Пятно 2 11">
            <a:hlinkClick r:id="rId2" action="ppaction://hlinksldjump"/>
          </p:cNvPr>
          <p:cNvSpPr/>
          <p:nvPr/>
        </p:nvSpPr>
        <p:spPr bwMode="auto">
          <a:xfrm>
            <a:off x="5580112" y="5958545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24181" y="6300092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844438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3" name="Picture 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0602" y="744768"/>
            <a:ext cx="6224175" cy="5709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05201" y="369871"/>
            <a:ext cx="4510071" cy="487362"/>
          </a:xfrm>
        </p:spPr>
        <p:txBody>
          <a:bodyPr/>
          <a:lstStyle/>
          <a:p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Единичная окружность</a:t>
            </a:r>
          </a:p>
        </p:txBody>
      </p:sp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7516" y="3559179"/>
            <a:ext cx="228600" cy="441325"/>
          </a:xfrm>
          <a:prstGeom prst="rect">
            <a:avLst/>
          </a:prstGeom>
          <a:noFill/>
        </p:spPr>
      </p:pic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3854" y="4071942"/>
            <a:ext cx="427038" cy="441325"/>
          </a:xfrm>
          <a:prstGeom prst="rect">
            <a:avLst/>
          </a:prstGeom>
          <a:noFill/>
        </p:spPr>
      </p:pic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0" y="441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42844" y="178592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857364"/>
            <a:ext cx="176602" cy="571504"/>
          </a:xfrm>
          <a:prstGeom prst="rect">
            <a:avLst/>
          </a:prstGeom>
          <a:noFill/>
        </p:spPr>
      </p:pic>
      <p:pic>
        <p:nvPicPr>
          <p:cNvPr id="6145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9" y="5429265"/>
            <a:ext cx="405940" cy="571504"/>
          </a:xfrm>
          <a:prstGeom prst="rect">
            <a:avLst/>
          </a:prstGeom>
          <a:noFill/>
        </p:spPr>
      </p:pic>
      <p:pic>
        <p:nvPicPr>
          <p:cNvPr id="61449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143248"/>
            <a:ext cx="142876" cy="462363"/>
          </a:xfrm>
          <a:prstGeom prst="rect">
            <a:avLst/>
          </a:prstGeom>
          <a:noFill/>
        </p:spPr>
      </p:pic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-450850" y="119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-450850" y="239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5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6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46167" y="2643182"/>
            <a:ext cx="154527" cy="500066"/>
          </a:xfrm>
          <a:prstGeom prst="rect">
            <a:avLst/>
          </a:prstGeom>
          <a:noFill/>
        </p:spPr>
      </p:pic>
      <p:sp>
        <p:nvSpPr>
          <p:cNvPr id="61458" name="Rectangle 18"/>
          <p:cNvSpPr>
            <a:spLocks noChangeArrowheads="1"/>
          </p:cNvSpPr>
          <p:nvPr/>
        </p:nvSpPr>
        <p:spPr bwMode="auto">
          <a:xfrm>
            <a:off x="-450850" y="119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9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33980" y="4143380"/>
            <a:ext cx="152400" cy="617538"/>
          </a:xfrm>
          <a:prstGeom prst="rect">
            <a:avLst/>
          </a:prstGeom>
          <a:noFill/>
        </p:spPr>
      </p:pic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-450850" y="1074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2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4333" y="4071942"/>
            <a:ext cx="320675" cy="685800"/>
          </a:xfrm>
          <a:prstGeom prst="rect">
            <a:avLst/>
          </a:prstGeom>
          <a:noFill/>
        </p:spPr>
      </p:pic>
      <p:sp>
        <p:nvSpPr>
          <p:cNvPr id="61464" name="Rectangle 24"/>
          <p:cNvSpPr>
            <a:spLocks noChangeArrowheads="1"/>
          </p:cNvSpPr>
          <p:nvPr/>
        </p:nvSpPr>
        <p:spPr bwMode="auto">
          <a:xfrm>
            <a:off x="-45085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5" name="Picture 2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76714" y="2928934"/>
            <a:ext cx="609600" cy="388938"/>
          </a:xfrm>
          <a:prstGeom prst="rect">
            <a:avLst/>
          </a:prstGeom>
          <a:noFill/>
        </p:spPr>
      </p:pic>
      <p:sp>
        <p:nvSpPr>
          <p:cNvPr id="61467" name="Rectangle 27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8" name="Picture 28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48152" y="2571744"/>
            <a:ext cx="609600" cy="388938"/>
          </a:xfrm>
          <a:prstGeom prst="rect">
            <a:avLst/>
          </a:prstGeom>
          <a:noFill/>
        </p:spPr>
      </p:pic>
      <p:sp>
        <p:nvSpPr>
          <p:cNvPr id="61470" name="Rectangle 30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1" name="Picture 3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3286124"/>
            <a:ext cx="441325" cy="342900"/>
          </a:xfrm>
          <a:prstGeom prst="rect">
            <a:avLst/>
          </a:prstGeom>
          <a:noFill/>
        </p:spPr>
      </p:pic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-45085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5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4" name="Picture 34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51523" y="4071942"/>
            <a:ext cx="320675" cy="685800"/>
          </a:xfrm>
          <a:prstGeom prst="rect">
            <a:avLst/>
          </a:prstGeom>
          <a:noFill/>
        </p:spPr>
      </p:pic>
      <p:sp>
        <p:nvSpPr>
          <p:cNvPr id="61476" name="Rectangle 36"/>
          <p:cNvSpPr>
            <a:spLocks noChangeArrowheads="1"/>
          </p:cNvSpPr>
          <p:nvPr/>
        </p:nvSpPr>
        <p:spPr bwMode="auto">
          <a:xfrm>
            <a:off x="-45085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8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7" name="Picture 37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1071546"/>
            <a:ext cx="320675" cy="388938"/>
          </a:xfrm>
          <a:prstGeom prst="rect">
            <a:avLst/>
          </a:prstGeom>
          <a:noFill/>
        </p:spPr>
      </p:pic>
      <p:sp>
        <p:nvSpPr>
          <p:cNvPr id="61479" name="Rectangle 39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1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0" name="Picture 40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23159" y="2000240"/>
            <a:ext cx="320675" cy="388938"/>
          </a:xfrm>
          <a:prstGeom prst="rect">
            <a:avLst/>
          </a:prstGeom>
          <a:noFill/>
        </p:spPr>
      </p:pic>
      <p:sp>
        <p:nvSpPr>
          <p:cNvPr id="61482" name="Rectangle 42"/>
          <p:cNvSpPr>
            <a:spLocks noChangeArrowheads="1"/>
          </p:cNvSpPr>
          <p:nvPr/>
        </p:nvSpPr>
        <p:spPr bwMode="auto">
          <a:xfrm>
            <a:off x="-45085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5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4" name="Picture 44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37608" y="3039981"/>
            <a:ext cx="220408" cy="460457"/>
          </a:xfrm>
          <a:prstGeom prst="rect">
            <a:avLst/>
          </a:prstGeom>
          <a:noFill/>
        </p:spPr>
      </p:pic>
      <p:sp>
        <p:nvSpPr>
          <p:cNvPr id="61486" name="Rectangle 46"/>
          <p:cNvSpPr>
            <a:spLocks noChangeArrowheads="1"/>
          </p:cNvSpPr>
          <p:nvPr/>
        </p:nvSpPr>
        <p:spPr bwMode="auto">
          <a:xfrm>
            <a:off x="-450850" y="1127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88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7" name="Picture 47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1928802"/>
            <a:ext cx="214314" cy="447725"/>
          </a:xfrm>
          <a:prstGeom prst="rect">
            <a:avLst/>
          </a:prstGeom>
          <a:noFill/>
        </p:spPr>
      </p:pic>
      <p:sp>
        <p:nvSpPr>
          <p:cNvPr id="61489" name="Rectangle 49"/>
          <p:cNvSpPr>
            <a:spLocks noChangeArrowheads="1"/>
          </p:cNvSpPr>
          <p:nvPr/>
        </p:nvSpPr>
        <p:spPr bwMode="auto">
          <a:xfrm>
            <a:off x="-450850" y="1127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1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0" name="Picture 50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000240"/>
            <a:ext cx="214314" cy="482207"/>
          </a:xfrm>
          <a:prstGeom prst="rect">
            <a:avLst/>
          </a:prstGeom>
          <a:noFill/>
        </p:spPr>
      </p:pic>
      <p:sp>
        <p:nvSpPr>
          <p:cNvPr id="61492" name="Rectangle 52"/>
          <p:cNvSpPr>
            <a:spLocks noChangeArrowheads="1"/>
          </p:cNvSpPr>
          <p:nvPr/>
        </p:nvSpPr>
        <p:spPr bwMode="auto">
          <a:xfrm>
            <a:off x="-45085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4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3" name="Picture 53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714752"/>
            <a:ext cx="285752" cy="642942"/>
          </a:xfrm>
          <a:prstGeom prst="rect">
            <a:avLst/>
          </a:prstGeom>
          <a:noFill/>
        </p:spPr>
      </p:pic>
      <p:sp>
        <p:nvSpPr>
          <p:cNvPr id="61495" name="Rectangle 55"/>
          <p:cNvSpPr>
            <a:spLocks noChangeArrowheads="1"/>
          </p:cNvSpPr>
          <p:nvPr/>
        </p:nvSpPr>
        <p:spPr bwMode="auto">
          <a:xfrm>
            <a:off x="-45085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7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6" name="Picture 56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31985" y="2571744"/>
            <a:ext cx="154527" cy="500066"/>
          </a:xfrm>
          <a:prstGeom prst="rect">
            <a:avLst/>
          </a:prstGeom>
          <a:noFill/>
        </p:spPr>
      </p:pic>
      <p:sp>
        <p:nvSpPr>
          <p:cNvPr id="61498" name="Rectangle 58"/>
          <p:cNvSpPr>
            <a:spLocks noChangeArrowheads="1"/>
          </p:cNvSpPr>
          <p:nvPr/>
        </p:nvSpPr>
        <p:spPr bwMode="auto">
          <a:xfrm>
            <a:off x="-450850" y="1196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714876" y="2371547"/>
            <a:ext cx="500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714876" y="1800043"/>
            <a:ext cx="500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14876" y="2090726"/>
            <a:ext cx="500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1500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9" name="Picture 59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1071546"/>
            <a:ext cx="465138" cy="373063"/>
          </a:xfrm>
          <a:prstGeom prst="rect">
            <a:avLst/>
          </a:prstGeom>
          <a:noFill/>
        </p:spPr>
      </p:pic>
      <p:sp>
        <p:nvSpPr>
          <p:cNvPr id="61502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1" name="Picture 61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2071678"/>
            <a:ext cx="593725" cy="373063"/>
          </a:xfrm>
          <a:prstGeom prst="rect">
            <a:avLst/>
          </a:prstGeom>
          <a:noFill/>
        </p:spPr>
      </p:pic>
      <p:sp>
        <p:nvSpPr>
          <p:cNvPr id="61504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3" name="Picture 63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3413127"/>
            <a:ext cx="647700" cy="373063"/>
          </a:xfrm>
          <a:prstGeom prst="rect">
            <a:avLst/>
          </a:prstGeom>
          <a:noFill/>
        </p:spPr>
      </p:pic>
      <p:sp>
        <p:nvSpPr>
          <p:cNvPr id="61506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5" name="Picture 65"/>
          <p:cNvPicPr>
            <a:picLocks noChangeAspect="1" noChangeArrowheads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1357298"/>
            <a:ext cx="587375" cy="373063"/>
          </a:xfrm>
          <a:prstGeom prst="rect">
            <a:avLst/>
          </a:prstGeom>
          <a:noFill/>
        </p:spPr>
      </p:pic>
      <p:sp>
        <p:nvSpPr>
          <p:cNvPr id="87" name="Нашивка 86"/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3</a:t>
            </a:r>
          </a:p>
        </p:txBody>
      </p:sp>
      <p:sp>
        <p:nvSpPr>
          <p:cNvPr id="76" name="Пятно 2 11">
            <a:hlinkClick r:id="rId24" action="ppaction://hlinksldjump"/>
          </p:cNvPr>
          <p:cNvSpPr/>
          <p:nvPr/>
        </p:nvSpPr>
        <p:spPr bwMode="auto">
          <a:xfrm>
            <a:off x="5638238" y="6119588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77" name="Пятно 2 11">
            <a:hlinkClick r:id="rId25" action="ppaction://hlinksldjump"/>
          </p:cNvPr>
          <p:cNvSpPr/>
          <p:nvPr/>
        </p:nvSpPr>
        <p:spPr bwMode="auto">
          <a:xfrm>
            <a:off x="135053" y="757070"/>
            <a:ext cx="3293940" cy="1333451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eaLnBrk="1" hangingPunct="1">
              <a:defRPr/>
            </a:pPr>
            <a:r>
              <a:rPr kumimoji="1" lang="ru-RU" b="1" dirty="0">
                <a:ln/>
                <a:solidFill>
                  <a:schemeClr val="accent4"/>
                </a:solidFill>
              </a:rPr>
              <a:t>Задания на повторение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6467" y="6342541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19</a:t>
            </a:r>
          </a:p>
        </p:txBody>
      </p:sp>
      <p:sp>
        <p:nvSpPr>
          <p:cNvPr id="81" name="Стрелка: вправо с вырезом 80">
            <a:hlinkClick r:id="rId26" action="ppaction://hlinksldjump"/>
          </p:cNvPr>
          <p:cNvSpPr/>
          <p:nvPr/>
        </p:nvSpPr>
        <p:spPr bwMode="auto">
          <a:xfrm>
            <a:off x="530748" y="2663795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№1</a:t>
            </a:r>
          </a:p>
        </p:txBody>
      </p:sp>
      <p:sp>
        <p:nvSpPr>
          <p:cNvPr id="82" name="Стрелка: вправо с вырезом 81">
            <a:hlinkClick r:id="rId27" action="ppaction://hlinksldjump"/>
          </p:cNvPr>
          <p:cNvSpPr/>
          <p:nvPr/>
        </p:nvSpPr>
        <p:spPr bwMode="auto">
          <a:xfrm>
            <a:off x="675979" y="3171849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№2</a:t>
            </a:r>
          </a:p>
        </p:txBody>
      </p:sp>
      <p:sp>
        <p:nvSpPr>
          <p:cNvPr id="83" name="Стрелка: вправо с вырезом 82">
            <a:hlinkClick r:id="rId28" action="ppaction://hlinksldjump"/>
          </p:cNvPr>
          <p:cNvSpPr/>
          <p:nvPr/>
        </p:nvSpPr>
        <p:spPr bwMode="auto">
          <a:xfrm>
            <a:off x="814910" y="3692199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№3</a:t>
            </a:r>
          </a:p>
        </p:txBody>
      </p:sp>
      <p:sp>
        <p:nvSpPr>
          <p:cNvPr id="84" name="Стрелка: вправо с вырезом 83">
            <a:hlinkClick r:id="rId29" action="ppaction://hlinksldjump"/>
          </p:cNvPr>
          <p:cNvSpPr/>
          <p:nvPr/>
        </p:nvSpPr>
        <p:spPr bwMode="auto">
          <a:xfrm>
            <a:off x="961879" y="4217611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№4</a:t>
            </a:r>
          </a:p>
        </p:txBody>
      </p:sp>
      <p:sp>
        <p:nvSpPr>
          <p:cNvPr id="85" name="Стрелка: вправо с вырезом 84">
            <a:hlinkClick r:id="rId30" action="ppaction://hlinksldjump"/>
          </p:cNvPr>
          <p:cNvSpPr/>
          <p:nvPr/>
        </p:nvSpPr>
        <p:spPr bwMode="auto">
          <a:xfrm>
            <a:off x="1129089" y="4743023"/>
            <a:ext cx="1354679" cy="486177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Задания </a:t>
            </a:r>
            <a:r>
              <a:rPr kumimoji="1" lang="ru-RU" sz="1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с.р</a:t>
            </a:r>
            <a:endParaRPr kumimoji="1" lang="ru-RU" sz="12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14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ятно 2 11"/>
          <p:cNvSpPr/>
          <p:nvPr/>
        </p:nvSpPr>
        <p:spPr bwMode="auto">
          <a:xfrm>
            <a:off x="1849438" y="38100"/>
            <a:ext cx="4872037" cy="1490663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6475" y="428605"/>
            <a:ext cx="4324289" cy="762866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СОДЕРЖАНИЕ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9738" y="1301750"/>
            <a:ext cx="7466012" cy="4357688"/>
          </a:xfrm>
        </p:spPr>
        <p:txBody>
          <a:bodyPr/>
          <a:lstStyle/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b="1" dirty="0">
                <a:solidFill>
                  <a:srgbClr val="7030A0"/>
                </a:solidFill>
              </a:rPr>
              <a:t>1. </a:t>
            </a:r>
            <a:r>
              <a:rPr lang="ru-RU" sz="2000" b="1" dirty="0">
                <a:solidFill>
                  <a:srgbClr val="7030A0"/>
                </a:solidFill>
              </a:rPr>
              <a:t>Введение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2. Повторение</a:t>
            </a:r>
          </a:p>
          <a:p>
            <a:pPr marL="406908"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rgbClr val="7030A0"/>
                </a:solidFill>
              </a:rPr>
              <a:t>	</a:t>
            </a:r>
            <a:r>
              <a:rPr lang="ru-RU" sz="2000" b="1" i="1" dirty="0">
                <a:solidFill>
                  <a:srgbClr val="002060"/>
                </a:solidFill>
              </a:rPr>
              <a:t>Простейшие тригонометрические уравнения</a:t>
            </a:r>
          </a:p>
          <a:p>
            <a:pPr marL="406908">
              <a:buFont typeface="Wingdings" panose="05000000000000000000" pitchFamily="2" charset="2"/>
              <a:buChar char="Ø"/>
              <a:defRPr/>
            </a:pPr>
            <a:r>
              <a:rPr lang="ru-RU" sz="2000" b="1" i="1" dirty="0">
                <a:solidFill>
                  <a:srgbClr val="002060"/>
                </a:solidFill>
              </a:rPr>
              <a:t>	Частные случаи </a:t>
            </a:r>
          </a:p>
          <a:p>
            <a:pPr marL="406908"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rgbClr val="002060"/>
                </a:solidFill>
              </a:rPr>
              <a:t>        </a:t>
            </a:r>
            <a:r>
              <a:rPr lang="ru-RU" sz="2000" b="1" i="1" dirty="0">
                <a:solidFill>
                  <a:srgbClr val="002060"/>
                </a:solidFill>
              </a:rPr>
              <a:t>Задания для на повторение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7030A0"/>
                </a:solidFill>
              </a:rPr>
              <a:t>4. Уравнения, приводимых к алгебраическим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7030A0"/>
                </a:solidFill>
              </a:rPr>
              <a:t>5. Примеры решения уравнений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6. Использование </a:t>
            </a:r>
            <a:r>
              <a:rPr lang="ru-RU" sz="2000" b="1" dirty="0" err="1">
                <a:solidFill>
                  <a:srgbClr val="002060"/>
                </a:solidFill>
              </a:rPr>
              <a:t>тр.ур</a:t>
            </a:r>
            <a:r>
              <a:rPr lang="ru-RU" sz="2000" b="1" dirty="0">
                <a:solidFill>
                  <a:srgbClr val="002060"/>
                </a:solidFill>
              </a:rPr>
              <a:t>. при решении   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</a:rPr>
              <a:t>геометрических задач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7030A0"/>
                </a:solidFill>
              </a:rPr>
              <a:t>7.Задания для самостоятельной работы</a:t>
            </a:r>
          </a:p>
          <a:p>
            <a:pPr marL="64008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C00000"/>
                </a:solidFill>
              </a:rPr>
              <a:t>8.Краткий справочник формул</a:t>
            </a:r>
          </a:p>
          <a:p>
            <a:pPr marL="578358" indent="-514350">
              <a:buFont typeface="+mj-lt"/>
              <a:buAutoNum type="arabicPeriod"/>
              <a:defRPr/>
            </a:pPr>
            <a:endParaRPr lang="ru-RU" sz="2600" b="1" dirty="0">
              <a:solidFill>
                <a:srgbClr val="7030A0"/>
              </a:solidFill>
            </a:endParaRPr>
          </a:p>
          <a:p>
            <a:pPr marL="578358" indent="-51435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15" name="Нашивка 14">
            <a:hlinkClick r:id="rId2" action="ppaction://hlinksldjump"/>
          </p:cNvPr>
          <p:cNvSpPr/>
          <p:nvPr/>
        </p:nvSpPr>
        <p:spPr bwMode="auto">
          <a:xfrm>
            <a:off x="4716463" y="2566988"/>
            <a:ext cx="428625" cy="214312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 dirty="0">
              <a:solidFill>
                <a:schemeClr val="tx1"/>
              </a:solidFill>
            </a:endParaRPr>
          </a:p>
        </p:txBody>
      </p:sp>
      <p:sp>
        <p:nvSpPr>
          <p:cNvPr id="16" name="Нашивка 15">
            <a:hlinkClick r:id="rId3" action="ppaction://hlinksldjump"/>
          </p:cNvPr>
          <p:cNvSpPr/>
          <p:nvPr/>
        </p:nvSpPr>
        <p:spPr bwMode="auto">
          <a:xfrm>
            <a:off x="3840163" y="1438275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7" name="Нашивка 16">
            <a:hlinkClick r:id="rId2" action="ppaction://hlinksldjump"/>
          </p:cNvPr>
          <p:cNvSpPr/>
          <p:nvPr/>
        </p:nvSpPr>
        <p:spPr bwMode="auto">
          <a:xfrm>
            <a:off x="8027988" y="2208213"/>
            <a:ext cx="428625" cy="214312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8" name="Нашивка 17">
            <a:hlinkClick r:id="rId4" action="ppaction://hlinksldjump"/>
          </p:cNvPr>
          <p:cNvSpPr/>
          <p:nvPr/>
        </p:nvSpPr>
        <p:spPr bwMode="auto">
          <a:xfrm>
            <a:off x="7308304" y="3266281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9" name="Нашивка 18">
            <a:hlinkClick r:id="rId5" action="ppaction://hlinksldjump"/>
          </p:cNvPr>
          <p:cNvSpPr/>
          <p:nvPr/>
        </p:nvSpPr>
        <p:spPr bwMode="auto">
          <a:xfrm>
            <a:off x="6553200" y="4797425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1" name="Нашивка 10">
            <a:hlinkClick r:id="rId6" action="ppaction://hlinksldjump"/>
          </p:cNvPr>
          <p:cNvSpPr/>
          <p:nvPr/>
        </p:nvSpPr>
        <p:spPr bwMode="auto">
          <a:xfrm>
            <a:off x="6063709" y="2948780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3" name="Нашивка 12">
            <a:hlinkClick r:id="rId7" action="ppaction://hlinksldjump"/>
          </p:cNvPr>
          <p:cNvSpPr/>
          <p:nvPr/>
        </p:nvSpPr>
        <p:spPr bwMode="auto">
          <a:xfrm>
            <a:off x="5799138" y="3644900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4" name="Нашивка 13">
            <a:hlinkClick r:id="rId8" action="ppaction://hlinksldjump"/>
          </p:cNvPr>
          <p:cNvSpPr/>
          <p:nvPr/>
        </p:nvSpPr>
        <p:spPr bwMode="auto">
          <a:xfrm>
            <a:off x="4927600" y="4365625"/>
            <a:ext cx="428625" cy="214313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pic>
        <p:nvPicPr>
          <p:cNvPr id="21" name="Рисунок 20" descr="Рисунок114.png">
            <a:hlinkClick r:id="rId9" action="ppaction://hlinksldjump" tooltip="справочник"/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57028" y="5123280"/>
            <a:ext cx="500066" cy="39301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009960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1142976" y="214290"/>
          <a:ext cx="7643866" cy="6271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0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70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i="0" dirty="0"/>
                        <a:t>2. Основные тригонометрические тождества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i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3.Формулы </a:t>
                      </a:r>
                    </a:p>
                    <a:p>
                      <a:pPr algn="ctr"/>
                      <a:r>
                        <a:rPr lang="ru-RU" sz="2400" dirty="0"/>
                        <a:t>двойного </a:t>
                      </a:r>
                    </a:p>
                    <a:p>
                      <a:pPr algn="ctr"/>
                      <a:r>
                        <a:rPr lang="ru-RU" sz="2400" dirty="0"/>
                        <a:t>аргумента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7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78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81244" y="4214818"/>
            <a:ext cx="1776376" cy="397798"/>
          </a:xfrm>
          <a:prstGeom prst="rect">
            <a:avLst/>
          </a:prstGeom>
          <a:noFill/>
        </p:spPr>
      </p:pic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7267" y="2357431"/>
            <a:ext cx="1577477" cy="727011"/>
          </a:xfrm>
          <a:prstGeom prst="rect">
            <a:avLst/>
          </a:prstGeom>
          <a:noFill/>
        </p:spPr>
      </p:pic>
      <p:pic>
        <p:nvPicPr>
          <p:cNvPr id="778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816" y="3214686"/>
            <a:ext cx="1728366" cy="665284"/>
          </a:xfrm>
          <a:prstGeom prst="rect">
            <a:avLst/>
          </a:prstGeom>
          <a:noFill/>
        </p:spPr>
      </p:pic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0" y="898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3360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7836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89180" y="4857760"/>
            <a:ext cx="2254192" cy="680144"/>
          </a:xfrm>
          <a:prstGeom prst="rect">
            <a:avLst/>
          </a:prstGeom>
          <a:noFill/>
        </p:spPr>
      </p:pic>
      <p:pic>
        <p:nvPicPr>
          <p:cNvPr id="778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6106" y="5749252"/>
            <a:ext cx="2377266" cy="680144"/>
          </a:xfrm>
          <a:prstGeom prst="rect">
            <a:avLst/>
          </a:prstGeom>
          <a:noFill/>
        </p:spPr>
      </p:pic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7845" name="Picture 2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23305" y="2500306"/>
            <a:ext cx="3120661" cy="411516"/>
          </a:xfrm>
          <a:prstGeom prst="rect">
            <a:avLst/>
          </a:prstGeom>
          <a:noFill/>
        </p:spPr>
      </p:pic>
      <p:pic>
        <p:nvPicPr>
          <p:cNvPr id="77844" name="Picture 2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3648" y="3357562"/>
            <a:ext cx="2716004" cy="411516"/>
          </a:xfrm>
          <a:prstGeom prst="rect">
            <a:avLst/>
          </a:prstGeom>
          <a:noFill/>
        </p:spPr>
      </p:pic>
      <p:pic>
        <p:nvPicPr>
          <p:cNvPr id="77843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62786" y="4214818"/>
            <a:ext cx="2695428" cy="411516"/>
          </a:xfrm>
          <a:prstGeom prst="rect">
            <a:avLst/>
          </a:prstGeom>
          <a:noFill/>
        </p:spPr>
      </p:pic>
      <p:pic>
        <p:nvPicPr>
          <p:cNvPr id="77842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49042" y="1643050"/>
            <a:ext cx="2880610" cy="397798"/>
          </a:xfrm>
          <a:prstGeom prst="rect">
            <a:avLst/>
          </a:prstGeom>
          <a:noFill/>
        </p:spPr>
      </p:pic>
      <p:pic>
        <p:nvPicPr>
          <p:cNvPr id="77841" name="Picture 1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53680" y="5710571"/>
            <a:ext cx="2390220" cy="790263"/>
          </a:xfrm>
          <a:prstGeom prst="rect">
            <a:avLst/>
          </a:prstGeom>
          <a:noFill/>
        </p:spPr>
      </p:pic>
      <p:pic>
        <p:nvPicPr>
          <p:cNvPr id="77840" name="Picture 1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38692" y="4857760"/>
            <a:ext cx="2105208" cy="738442"/>
          </a:xfrm>
          <a:prstGeom prst="rect">
            <a:avLst/>
          </a:prstGeom>
          <a:noFill/>
        </p:spPr>
      </p:pic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50" name="Rectangle 26"/>
          <p:cNvSpPr>
            <a:spLocks noChangeArrowheads="1"/>
          </p:cNvSpPr>
          <p:nvPr/>
        </p:nvSpPr>
        <p:spPr bwMode="auto">
          <a:xfrm>
            <a:off x="0" y="3641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571472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52" name="Picture 2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7730" y="1714488"/>
            <a:ext cx="2448518" cy="411516"/>
          </a:xfrm>
          <a:prstGeom prst="rect">
            <a:avLst/>
          </a:prstGeom>
          <a:noFill/>
        </p:spPr>
      </p:pic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-2428924" y="3571876"/>
            <a:ext cx="5786478" cy="3571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Краткий справочник формул</a:t>
            </a:r>
          </a:p>
        </p:txBody>
      </p:sp>
      <p:sp>
        <p:nvSpPr>
          <p:cNvPr id="40" name="Нашивка 39">
            <a:hlinkClick r:id="rId14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8</a:t>
            </a:r>
          </a:p>
        </p:txBody>
      </p:sp>
      <p:pic>
        <p:nvPicPr>
          <p:cNvPr id="42" name="Рисунок 41" descr="Рисунок114.png">
            <a:hlinkClick r:id="rId15" action="ppaction://hlinksldjump" tooltip="справочник"/>
          </p:cNvPr>
          <p:cNvPicPr>
            <a:picLocks noChangeAspect="1"/>
          </p:cNvPicPr>
          <p:nvPr/>
        </p:nvPicPr>
        <p:blipFill>
          <a:blip r:embed="rId16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86776" y="500042"/>
            <a:ext cx="636284" cy="50006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71472" y="6324920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514700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0" y="898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3360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-2357486" y="3500438"/>
            <a:ext cx="5786478" cy="3571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Краткий справочник формул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1142976" y="285728"/>
          <a:ext cx="7286676" cy="628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5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50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4. Формулы сложения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850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0904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214422"/>
            <a:ext cx="5578475" cy="441325"/>
          </a:xfrm>
          <a:prstGeom prst="rect">
            <a:avLst/>
          </a:prstGeom>
          <a:noFill/>
        </p:spPr>
      </p:pic>
      <p:pic>
        <p:nvPicPr>
          <p:cNvPr id="8090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844667"/>
            <a:ext cx="5578475" cy="441325"/>
          </a:xfrm>
          <a:prstGeom prst="rect">
            <a:avLst/>
          </a:prstGeom>
          <a:noFill/>
        </p:spPr>
      </p:pic>
      <p:pic>
        <p:nvPicPr>
          <p:cNvPr id="8090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487609"/>
            <a:ext cx="5554663" cy="441325"/>
          </a:xfrm>
          <a:prstGeom prst="rect">
            <a:avLst/>
          </a:prstGeom>
          <a:noFill/>
        </p:spPr>
      </p:pic>
      <p:pic>
        <p:nvPicPr>
          <p:cNvPr id="8090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130551"/>
            <a:ext cx="5554663" cy="441325"/>
          </a:xfrm>
          <a:prstGeom prst="rect">
            <a:avLst/>
          </a:prstGeom>
          <a:noFill/>
        </p:spPr>
      </p:pic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857628"/>
            <a:ext cx="2883658" cy="676714"/>
          </a:xfrm>
          <a:prstGeom prst="rect">
            <a:avLst/>
          </a:prstGeom>
          <a:noFill/>
        </p:spPr>
      </p:pic>
      <p:pic>
        <p:nvPicPr>
          <p:cNvPr id="80899" name="Picture 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4500570"/>
            <a:ext cx="2883658" cy="676714"/>
          </a:xfrm>
          <a:prstGeom prst="rect">
            <a:avLst/>
          </a:prstGeom>
          <a:noFill/>
        </p:spPr>
      </p:pic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5214950"/>
            <a:ext cx="3243354" cy="695004"/>
          </a:xfrm>
          <a:prstGeom prst="rect">
            <a:avLst/>
          </a:prstGeom>
          <a:noFill/>
        </p:spPr>
      </p:pic>
      <p:pic>
        <p:nvPicPr>
          <p:cNvPr id="80897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7983538"/>
            <a:ext cx="4054475" cy="868362"/>
          </a:xfrm>
          <a:prstGeom prst="rect">
            <a:avLst/>
          </a:prstGeom>
          <a:noFill/>
        </p:spPr>
      </p:pic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0" y="1797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0" y="3594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0" y="6200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0" y="75263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0" y="8851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0914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5929330"/>
            <a:ext cx="3243354" cy="695004"/>
          </a:xfrm>
          <a:prstGeom prst="rect">
            <a:avLst/>
          </a:prstGeom>
          <a:noFill/>
        </p:spPr>
      </p:pic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0" y="13255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Нашивка 49">
            <a:hlinkClick r:id="rId10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8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286776" y="6253483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55</a:t>
            </a:r>
          </a:p>
        </p:txBody>
      </p:sp>
      <p:pic>
        <p:nvPicPr>
          <p:cNvPr id="36" name="Рисунок 35" descr="Рисунок114.png">
            <a:hlinkClick r:id="rId11" action="ppaction://hlinksldjump" tooltip="справочник"/>
          </p:cNvPr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86776" y="500042"/>
            <a:ext cx="636284" cy="500066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14348" y="6363663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510752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0" y="898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33607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-2436056" y="3507572"/>
            <a:ext cx="5943620" cy="3571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Краткий справочник формул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898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0" y="1797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0" y="2695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0" y="3594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0" name="Rectangle 14"/>
          <p:cNvSpPr>
            <a:spLocks noChangeArrowheads="1"/>
          </p:cNvSpPr>
          <p:nvPr/>
        </p:nvSpPr>
        <p:spPr bwMode="auto">
          <a:xfrm>
            <a:off x="0" y="4897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0" y="6200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0" y="75263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0" y="8851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0" y="13255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1571604" y="285728"/>
          <a:ext cx="678661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5. </a:t>
                      </a:r>
                      <a:r>
                        <a:rPr lang="ru-RU" sz="2400" dirty="0"/>
                        <a:t>Формулы преобразования суммы в произведение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6. Формулы преобразования </a:t>
                      </a:r>
                    </a:p>
                    <a:p>
                      <a:pPr algn="ctr"/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произведения в сумму</a:t>
                      </a:r>
                    </a:p>
                  </a:txBody>
                  <a:tcPr>
                    <a:solidFill>
                      <a:srgbClr val="2DA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3600" dirty="0">
                        <a:solidFill>
                          <a:srgbClr val="2DA2BD"/>
                        </a:solidFill>
                      </a:endParaRPr>
                    </a:p>
                  </a:txBody>
                  <a:tcPr>
                    <a:solidFill>
                      <a:srgbClr val="2DA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0" y="247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0" y="3705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0" y="4940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0" y="2225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0" y="33385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0" y="4451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2" name="Picture 2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1214422"/>
            <a:ext cx="4046538" cy="593725"/>
          </a:xfrm>
          <a:prstGeom prst="rect">
            <a:avLst/>
          </a:prstGeom>
          <a:noFill/>
        </p:spPr>
      </p:pic>
      <p:pic>
        <p:nvPicPr>
          <p:cNvPr id="81941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97362" y="1857364"/>
            <a:ext cx="4046538" cy="593725"/>
          </a:xfrm>
          <a:prstGeom prst="rect">
            <a:avLst/>
          </a:prstGeom>
          <a:noFill/>
        </p:spPr>
      </p:pic>
      <p:pic>
        <p:nvPicPr>
          <p:cNvPr id="81940" name="Picture 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500306"/>
            <a:ext cx="4092575" cy="593725"/>
          </a:xfrm>
          <a:prstGeom prst="rect">
            <a:avLst/>
          </a:prstGeom>
          <a:noFill/>
        </p:spPr>
      </p:pic>
      <p:pic>
        <p:nvPicPr>
          <p:cNvPr id="81939" name="Picture 1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2575" y="3071810"/>
            <a:ext cx="4251325" cy="593725"/>
          </a:xfrm>
          <a:prstGeom prst="rect">
            <a:avLst/>
          </a:prstGeom>
          <a:noFill/>
        </p:spPr>
      </p:pic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0" y="1050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5" name="Rectangle 25"/>
          <p:cNvSpPr>
            <a:spLocks noChangeArrowheads="1"/>
          </p:cNvSpPr>
          <p:nvPr/>
        </p:nvSpPr>
        <p:spPr bwMode="auto">
          <a:xfrm>
            <a:off x="0" y="2101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0" y="3152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7" name="Rectangle 27"/>
          <p:cNvSpPr>
            <a:spLocks noChangeArrowheads="1"/>
          </p:cNvSpPr>
          <p:nvPr/>
        </p:nvSpPr>
        <p:spPr bwMode="auto">
          <a:xfrm>
            <a:off x="0" y="4203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0" name="Picture 3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8158" y="4572008"/>
            <a:ext cx="4694238" cy="617538"/>
          </a:xfrm>
          <a:prstGeom prst="rect">
            <a:avLst/>
          </a:prstGeom>
          <a:noFill/>
        </p:spPr>
      </p:pic>
      <p:pic>
        <p:nvPicPr>
          <p:cNvPr id="81949" name="Picture 2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5214950"/>
            <a:ext cx="4664075" cy="617537"/>
          </a:xfrm>
          <a:prstGeom prst="rect">
            <a:avLst/>
          </a:prstGeom>
          <a:noFill/>
        </p:spPr>
      </p:pic>
      <p:pic>
        <p:nvPicPr>
          <p:cNvPr id="81948" name="Picture 2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4196" y="5857892"/>
            <a:ext cx="4648200" cy="617538"/>
          </a:xfrm>
          <a:prstGeom prst="rect">
            <a:avLst/>
          </a:prstGeom>
          <a:noFill/>
        </p:spPr>
      </p:pic>
      <p:sp>
        <p:nvSpPr>
          <p:cNvPr id="81951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0" y="107154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-269875" y="2149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54" name="Rectangle 34"/>
          <p:cNvSpPr>
            <a:spLocks noChangeArrowheads="1"/>
          </p:cNvSpPr>
          <p:nvPr/>
        </p:nvSpPr>
        <p:spPr bwMode="auto">
          <a:xfrm>
            <a:off x="-269875" y="32242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Нашивка 69">
            <a:hlinkClick r:id="rId9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8</a:t>
            </a:r>
          </a:p>
        </p:txBody>
      </p:sp>
      <p:pic>
        <p:nvPicPr>
          <p:cNvPr id="54" name="Рисунок 53" descr="Рисунок114.png">
            <a:hlinkClick r:id="rId10" action="ppaction://hlinksldjump" tooltip="справочник"/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65799" y="350834"/>
            <a:ext cx="636284" cy="500066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673691" y="6389915"/>
            <a:ext cx="54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60770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 bwMode="auto">
          <a:xfrm>
            <a:off x="1357290" y="785794"/>
            <a:ext cx="7643866" cy="5929330"/>
          </a:xfrm>
          <a:prstGeom prst="horizontalScroll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428737"/>
            <a:ext cx="7056456" cy="4649802"/>
          </a:xfrm>
        </p:spPr>
        <p:txBody>
          <a:bodyPr/>
          <a:lstStyle/>
          <a:p>
            <a:pPr algn="just"/>
            <a:r>
              <a:rPr lang="ru-RU" dirty="0"/>
              <a:t>    Тригонометрические функции возникли в </a:t>
            </a:r>
            <a:r>
              <a:rPr lang="ru-RU" dirty="0">
                <a:solidFill>
                  <a:schemeClr val="accent2"/>
                </a:solidFill>
              </a:rPr>
              <a:t>Древней Греции </a:t>
            </a:r>
            <a:r>
              <a:rPr lang="ru-RU" dirty="0"/>
              <a:t>в связи с исследованиями в астрономии и геометрии. Отношения сторон в прямоугольном треугольнике, которые по существу и есть тригонометрические функции, встречаются уже в </a:t>
            </a:r>
            <a:r>
              <a:rPr lang="en-US" dirty="0">
                <a:solidFill>
                  <a:schemeClr val="accent2"/>
                </a:solidFill>
              </a:rPr>
              <a:t>III</a:t>
            </a:r>
            <a:r>
              <a:rPr lang="ru-RU" dirty="0">
                <a:solidFill>
                  <a:schemeClr val="accent2"/>
                </a:solidFill>
              </a:rPr>
              <a:t> в. до </a:t>
            </a:r>
            <a:r>
              <a:rPr lang="ru-RU" dirty="0"/>
              <a:t>н.э. в работах </a:t>
            </a:r>
            <a:r>
              <a:rPr lang="ru-RU" dirty="0">
                <a:solidFill>
                  <a:schemeClr val="accent2"/>
                </a:solidFill>
              </a:rPr>
              <a:t>Евклида, Архимеда </a:t>
            </a:r>
            <a:r>
              <a:rPr lang="ru-RU" dirty="0"/>
              <a:t>и других.</a:t>
            </a:r>
          </a:p>
          <a:p>
            <a:pPr algn="just"/>
            <a:r>
              <a:rPr lang="ru-RU" dirty="0"/>
              <a:t>     Современную форму тригонометрическим функциям и вообще тригонометрии придал </a:t>
            </a:r>
            <a:r>
              <a:rPr lang="ru-RU" dirty="0">
                <a:solidFill>
                  <a:schemeClr val="accent2"/>
                </a:solidFill>
              </a:rPr>
              <a:t>Леонард Эйлер. </a:t>
            </a:r>
            <a:r>
              <a:rPr lang="ru-RU" dirty="0"/>
              <a:t>Ему принадлежат определения тригонометрических функций и принятая в наши дни символика.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43900" y="607220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Нашивка 6"/>
          <p:cNvSpPr/>
          <p:nvPr/>
        </p:nvSpPr>
        <p:spPr bwMode="auto">
          <a:xfrm>
            <a:off x="285720" y="50004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486771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3</a:t>
            </a: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 bwMode="auto">
          <a:xfrm>
            <a:off x="2276475" y="0"/>
            <a:ext cx="6867525" cy="1357298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Введение</a:t>
            </a:r>
          </a:p>
        </p:txBody>
      </p:sp>
      <p:pic>
        <p:nvPicPr>
          <p:cNvPr id="14" name="Рисунок 13" descr="Рисунок1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397227"/>
            <a:ext cx="1000132" cy="1000121"/>
          </a:xfrm>
          <a:prstGeom prst="rect">
            <a:avLst/>
          </a:prstGeom>
        </p:spPr>
      </p:pic>
      <p:sp>
        <p:nvSpPr>
          <p:cNvPr id="15" name="Пятно 2 11">
            <a:hlinkClick r:id="rId4" action="ppaction://hlinksldjump"/>
          </p:cNvPr>
          <p:cNvSpPr/>
          <p:nvPr/>
        </p:nvSpPr>
        <p:spPr bwMode="auto">
          <a:xfrm>
            <a:off x="5538743" y="6084892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</p:spTree>
    <p:extLst>
      <p:ext uri="{BB962C8B-B14F-4D97-AF65-F5344CB8AC3E}">
        <p14:creationId xmlns:p14="http://schemas.microsoft.com/office/powerpoint/2010/main" val="2644354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Горизонтальный свиток 12"/>
          <p:cNvSpPr/>
          <p:nvPr/>
        </p:nvSpPr>
        <p:spPr bwMode="auto">
          <a:xfrm>
            <a:off x="1285852" y="857232"/>
            <a:ext cx="7643866" cy="5929330"/>
          </a:xfrm>
          <a:prstGeom prst="horizontalScroll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785926"/>
            <a:ext cx="6786610" cy="415131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7030A0"/>
                </a:solidFill>
              </a:rPr>
              <a:t>ТРИГОНОМЕТРИЯ</a:t>
            </a:r>
            <a:r>
              <a:rPr lang="ru-RU" dirty="0"/>
              <a:t> - математическая дисциплина, изучающая зависимость между сторонами и углами треугольника.</a:t>
            </a:r>
          </a:p>
          <a:p>
            <a:pPr algn="just"/>
            <a:r>
              <a:rPr lang="ru-RU" dirty="0">
                <a:solidFill>
                  <a:srgbClr val="7030A0"/>
                </a:solidFill>
              </a:rPr>
              <a:t>ТРИГОНОМЕТРИЧЕСКИЕ ФУНКЦИИ</a:t>
            </a:r>
            <a:r>
              <a:rPr lang="ru-RU" dirty="0"/>
              <a:t>, с помощью которых связываются элементы треугольника, изучаются в курсе математического анализа.</a:t>
            </a:r>
          </a:p>
          <a:p>
            <a:pPr algn="just"/>
            <a:r>
              <a:rPr lang="ru-RU" dirty="0">
                <a:solidFill>
                  <a:srgbClr val="7030A0"/>
                </a:solidFill>
              </a:rPr>
              <a:t>ТРИГОНОМЕТРИЧЕСКИЕ УРАВНЕНИЯ </a:t>
            </a:r>
            <a:r>
              <a:rPr lang="ru-RU" dirty="0"/>
              <a:t>– это уравнения, в которых неизвестные являются аргументами тригонометрических функций.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 bwMode="auto">
          <a:xfrm>
            <a:off x="2276475" y="0"/>
            <a:ext cx="6867525" cy="1357298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Введение</a:t>
            </a:r>
          </a:p>
        </p:txBody>
      </p:sp>
      <p:pic>
        <p:nvPicPr>
          <p:cNvPr id="9" name="Рисунок 8" descr="Рисунок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661" y="458722"/>
            <a:ext cx="1000132" cy="1000121"/>
          </a:xfrm>
          <a:prstGeom prst="rect">
            <a:avLst/>
          </a:prstGeom>
        </p:spPr>
      </p:pic>
      <p:sp>
        <p:nvSpPr>
          <p:cNvPr id="7" name="Нашивка 6">
            <a:hlinkClick r:id="rId3" action="ppaction://hlinksldjump" tooltip="содержание"/>
          </p:cNvPr>
          <p:cNvSpPr/>
          <p:nvPr/>
        </p:nvSpPr>
        <p:spPr bwMode="auto">
          <a:xfrm>
            <a:off x="285720" y="50004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86771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0" name="Пятно 2 11">
            <a:hlinkClick r:id="rId3" action="ppaction://hlinksldjump"/>
          </p:cNvPr>
          <p:cNvSpPr/>
          <p:nvPr/>
        </p:nvSpPr>
        <p:spPr bwMode="auto">
          <a:xfrm>
            <a:off x="5538743" y="6084892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ятиугольник 29"/>
          <p:cNvSpPr/>
          <p:nvPr/>
        </p:nvSpPr>
        <p:spPr bwMode="auto">
          <a:xfrm>
            <a:off x="4071966" y="5715016"/>
            <a:ext cx="4786314" cy="428628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16-конечная звезда 28"/>
          <p:cNvSpPr/>
          <p:nvPr/>
        </p:nvSpPr>
        <p:spPr bwMode="auto">
          <a:xfrm>
            <a:off x="428596" y="5500702"/>
            <a:ext cx="2214578" cy="928694"/>
          </a:xfrm>
          <a:prstGeom prst="star16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16-конечная звезда 27"/>
          <p:cNvSpPr/>
          <p:nvPr/>
        </p:nvSpPr>
        <p:spPr bwMode="auto">
          <a:xfrm>
            <a:off x="285720" y="4500570"/>
            <a:ext cx="2428892" cy="928694"/>
          </a:xfrm>
          <a:prstGeom prst="star16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Пятно 1 26"/>
          <p:cNvSpPr/>
          <p:nvPr/>
        </p:nvSpPr>
        <p:spPr bwMode="auto">
          <a:xfrm>
            <a:off x="214282" y="2714620"/>
            <a:ext cx="2643206" cy="1071570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Пятно 1 25"/>
          <p:cNvSpPr/>
          <p:nvPr/>
        </p:nvSpPr>
        <p:spPr bwMode="auto">
          <a:xfrm>
            <a:off x="857224" y="1071546"/>
            <a:ext cx="2928958" cy="1000132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Пятиугольник 24"/>
          <p:cNvSpPr/>
          <p:nvPr/>
        </p:nvSpPr>
        <p:spPr bwMode="auto">
          <a:xfrm>
            <a:off x="4071966" y="4857760"/>
            <a:ext cx="4786314" cy="428628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Пятиугольник 23"/>
          <p:cNvSpPr/>
          <p:nvPr/>
        </p:nvSpPr>
        <p:spPr bwMode="auto">
          <a:xfrm>
            <a:off x="3714744" y="4071942"/>
            <a:ext cx="5429256" cy="428628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Пятиугольник 22"/>
          <p:cNvSpPr/>
          <p:nvPr/>
        </p:nvSpPr>
        <p:spPr bwMode="auto">
          <a:xfrm>
            <a:off x="3857620" y="2357430"/>
            <a:ext cx="5000660" cy="57150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0"/>
            <a:ext cx="6867525" cy="1571636"/>
          </a:xfrm>
        </p:spPr>
        <p:txBody>
          <a:bodyPr/>
          <a:lstStyle/>
          <a:p>
            <a:pPr algn="r"/>
            <a:r>
              <a:rPr lang="ru-RU" sz="24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Решение простейших тригонометрических уравнений</a:t>
            </a:r>
            <a:br>
              <a:rPr lang="ru-RU" sz="24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357298"/>
            <a:ext cx="7413646" cy="5000660"/>
          </a:xfrm>
        </p:spPr>
        <p:txBody>
          <a:bodyPr/>
          <a:lstStyle/>
          <a:p>
            <a:pPr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Если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dirty="0">
                <a:latin typeface="Arial" pitchFamily="34" charset="0"/>
                <a:cs typeface="Arial" pitchFamily="34" charset="0"/>
              </a:rPr>
              <a:t>уравнение не имеет решения.</a:t>
            </a:r>
          </a:p>
          <a:p>
            <a:pPr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Если </a:t>
            </a: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Если                 уравнение не имеет решения.</a:t>
            </a:r>
          </a:p>
          <a:p>
            <a:pPr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Если</a:t>
            </a: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6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285860"/>
            <a:ext cx="1508125" cy="479425"/>
          </a:xfrm>
          <a:prstGeom prst="rect">
            <a:avLst/>
          </a:prstGeom>
          <a:noFill/>
        </p:spPr>
      </p:pic>
      <p:pic>
        <p:nvPicPr>
          <p:cNvPr id="5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1857364"/>
            <a:ext cx="973638" cy="428628"/>
          </a:xfrm>
          <a:prstGeom prst="rect">
            <a:avLst/>
          </a:prstGeom>
          <a:noFill/>
        </p:spPr>
      </p:pic>
      <p:pic>
        <p:nvPicPr>
          <p:cNvPr id="6" name="Picture 2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345767"/>
            <a:ext cx="1000132" cy="440291"/>
          </a:xfrm>
          <a:prstGeom prst="rect">
            <a:avLst/>
          </a:prstGeom>
          <a:noFill/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357430"/>
            <a:ext cx="4808538" cy="479425"/>
          </a:xfrm>
          <a:prstGeom prst="rect">
            <a:avLst/>
          </a:prstGeom>
          <a:noFill/>
        </p:spPr>
      </p:pic>
      <p:pic>
        <p:nvPicPr>
          <p:cNvPr id="8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928934"/>
            <a:ext cx="1455738" cy="479425"/>
          </a:xfrm>
          <a:prstGeom prst="rect">
            <a:avLst/>
          </a:prstGeom>
          <a:noFill/>
        </p:spPr>
      </p:pic>
      <p:pic>
        <p:nvPicPr>
          <p:cNvPr id="11" name="Picture 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663100"/>
            <a:ext cx="928694" cy="408842"/>
          </a:xfrm>
          <a:prstGeom prst="rect">
            <a:avLst/>
          </a:prstGeom>
          <a:noFill/>
        </p:spPr>
      </p:pic>
      <p:pic>
        <p:nvPicPr>
          <p:cNvPr id="12" name="Picture 2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091728"/>
            <a:ext cx="928694" cy="408842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714884"/>
            <a:ext cx="1516063" cy="479425"/>
          </a:xfrm>
          <a:prstGeom prst="rect">
            <a:avLst/>
          </a:prstGeom>
          <a:noFill/>
        </p:spPr>
      </p:pic>
      <p:pic>
        <p:nvPicPr>
          <p:cNvPr id="15" name="Picture 4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5214950"/>
            <a:ext cx="1958975" cy="47942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857760"/>
            <a:ext cx="4160838" cy="479425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6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5715016"/>
            <a:ext cx="4335463" cy="479425"/>
          </a:xfrm>
          <a:prstGeom prst="rect">
            <a:avLst/>
          </a:prstGeom>
          <a:noFill/>
        </p:spPr>
      </p:pic>
      <p:pic>
        <p:nvPicPr>
          <p:cNvPr id="21" name="Picture 5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715016"/>
            <a:ext cx="1692275" cy="479425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071942"/>
            <a:ext cx="5311775" cy="479425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Нашивка 37"/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37" name="Пятно 2 11">
            <a:hlinkClick r:id="rId13" action="ppaction://hlinksldjump"/>
          </p:cNvPr>
          <p:cNvSpPr/>
          <p:nvPr/>
        </p:nvSpPr>
        <p:spPr bwMode="auto">
          <a:xfrm>
            <a:off x="5538743" y="6084892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436019"/>
              </p:ext>
            </p:extLst>
          </p:nvPr>
        </p:nvGraphicFramePr>
        <p:xfrm>
          <a:off x="857224" y="3929066"/>
          <a:ext cx="7858182" cy="2721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9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9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15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4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85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6867525" cy="1928802"/>
          </a:xfrm>
        </p:spPr>
        <p:txBody>
          <a:bodyPr/>
          <a:lstStyle/>
          <a:p>
            <a:pPr algn="r"/>
            <a:r>
              <a:rPr lang="ru-RU" sz="24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Решение простейших тригонометрических уравнений</a:t>
            </a:r>
            <a:b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4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Частные случаи</a:t>
            </a:r>
            <a:br>
              <a:rPr lang="ru-RU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3714752"/>
            <a:ext cx="7199332" cy="2643206"/>
          </a:xfrm>
        </p:spPr>
        <p:txBody>
          <a:bodyPr/>
          <a:lstStyle/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857224" y="1357298"/>
          <a:ext cx="7858182" cy="242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9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9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8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73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4071942"/>
            <a:ext cx="1181100" cy="373063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71942"/>
            <a:ext cx="1387475" cy="373063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071942"/>
            <a:ext cx="1181100" cy="373063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714488"/>
            <a:ext cx="2346325" cy="625475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731955"/>
            <a:ext cx="2087563" cy="625475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1841491"/>
            <a:ext cx="1401763" cy="373063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57290" y="2500306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29058" y="2500306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2571744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1357298"/>
            <a:ext cx="1135063" cy="373063"/>
          </a:xfrm>
          <a:prstGeom prst="rect">
            <a:avLst/>
          </a:prstGeom>
          <a:noFill/>
        </p:spPr>
      </p:pic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357298"/>
            <a:ext cx="1341438" cy="373063"/>
          </a:xfrm>
          <a:prstGeom prst="rect">
            <a:avLst/>
          </a:prstGeom>
          <a:noFill/>
        </p:spPr>
      </p:pic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357298"/>
            <a:ext cx="1135063" cy="373063"/>
          </a:xfrm>
          <a:prstGeom prst="rect">
            <a:avLst/>
          </a:prstGeom>
          <a:noFill/>
        </p:spPr>
      </p:pic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4627573"/>
            <a:ext cx="1570038" cy="373063"/>
          </a:xfrm>
          <a:prstGeom prst="rect">
            <a:avLst/>
          </a:prstGeom>
          <a:noFill/>
        </p:spPr>
      </p:pic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627573"/>
            <a:ext cx="2087563" cy="373063"/>
          </a:xfrm>
          <a:prstGeom prst="rect">
            <a:avLst/>
          </a:prstGeom>
          <a:noFill/>
        </p:spPr>
      </p:pic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0" y="830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518037"/>
            <a:ext cx="1920875" cy="625475"/>
          </a:xfrm>
          <a:prstGeom prst="rect">
            <a:avLst/>
          </a:prstGeom>
          <a:noFill/>
        </p:spPr>
      </p:pic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-214346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00166" y="5218133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0" name="Picture 4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00496" y="5214950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5214950"/>
            <a:ext cx="14478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1928794" y="3429000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4129084" y="3071810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6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7500958" y="5786454"/>
            <a:ext cx="71438" cy="5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4857752" y="3071810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1700192" y="5786454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7143768" y="2714620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3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4557712" y="6143644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" name="Picture 4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 flipH="1">
            <a:off x="4557712" y="5429264"/>
            <a:ext cx="85726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8" name="Picture 54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9011" y="3286124"/>
            <a:ext cx="43272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9" name="Picture 55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2428868"/>
            <a:ext cx="136525" cy="495300"/>
          </a:xfrm>
          <a:prstGeom prst="rect">
            <a:avLst/>
          </a:prstGeom>
          <a:noFill/>
        </p:spPr>
      </p:pic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1" name="Picture 57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1434" y="2786058"/>
            <a:ext cx="190500" cy="373063"/>
          </a:xfrm>
          <a:prstGeom prst="rect">
            <a:avLst/>
          </a:prstGeom>
          <a:noFill/>
        </p:spPr>
      </p:pic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3" name="Picture 59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500702"/>
            <a:ext cx="190500" cy="373063"/>
          </a:xfrm>
          <a:prstGeom prst="rect">
            <a:avLst/>
          </a:prstGeom>
          <a:noFill/>
        </p:spPr>
      </p:pic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5" name="Picture 61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6072206"/>
            <a:ext cx="396875" cy="495300"/>
          </a:xfrm>
          <a:prstGeom prst="rect">
            <a:avLst/>
          </a:prstGeom>
          <a:noFill/>
        </p:spPr>
      </p:pic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>
                <a:ln>
                  <a:noFill/>
                </a:ln>
                <a:solidFill>
                  <a:srgbClr val="17365D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87" name="Picture 63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92665" y="5214950"/>
            <a:ext cx="136525" cy="495300"/>
          </a:xfrm>
          <a:prstGeom prst="rect">
            <a:avLst/>
          </a:prstGeom>
          <a:noFill/>
        </p:spPr>
      </p:pic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2" name="Picture 68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786058"/>
            <a:ext cx="168275" cy="373063"/>
          </a:xfrm>
          <a:prstGeom prst="rect">
            <a:avLst/>
          </a:prstGeom>
          <a:noFill/>
        </p:spPr>
      </p:pic>
      <p:sp>
        <p:nvSpPr>
          <p:cNvPr id="1097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6" name="Picture 72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5500702"/>
            <a:ext cx="168275" cy="373063"/>
          </a:xfrm>
          <a:prstGeom prst="rect">
            <a:avLst/>
          </a:prstGeom>
          <a:noFill/>
        </p:spPr>
      </p:pic>
      <p:sp>
        <p:nvSpPr>
          <p:cNvPr id="85" name="Нашивка 84">
            <a:hlinkClick r:id="rId21" action="ppaction://hlinksldjump" tooltip="содержание"/>
          </p:cNvPr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81" name="Пятно 2 11">
            <a:hlinkClick r:id="rId21" action="ppaction://hlinksldjump"/>
          </p:cNvPr>
          <p:cNvSpPr/>
          <p:nvPr/>
        </p:nvSpPr>
        <p:spPr bwMode="auto">
          <a:xfrm>
            <a:off x="5600922" y="6153456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207421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46"/>
          <p:cNvSpPr/>
          <p:nvPr/>
        </p:nvSpPr>
        <p:spPr bwMode="auto">
          <a:xfrm>
            <a:off x="4539550" y="5316883"/>
            <a:ext cx="680522" cy="60831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 bwMode="auto">
          <a:xfrm>
            <a:off x="3635375" y="3730526"/>
            <a:ext cx="418166" cy="59809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5515558" y="2165047"/>
            <a:ext cx="2512826" cy="60831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51050" y="908050"/>
            <a:ext cx="6653213" cy="5624513"/>
          </a:xfrm>
        </p:spPr>
        <p:txBody>
          <a:bodyPr>
            <a:normAutofit fontScale="92500" lnSpcReduction="10000"/>
          </a:bodyPr>
          <a:lstStyle/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1400" b="1" dirty="0"/>
              <a:t>1.</a:t>
            </a:r>
            <a:r>
              <a:rPr lang="ru-RU" sz="1400" dirty="0"/>
              <a:t> </a:t>
            </a:r>
            <a:r>
              <a:rPr lang="ru-RU" sz="2000" b="1" dirty="0"/>
              <a:t>Решите уравнение: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2000" dirty="0"/>
              <a:t>1)                                               2)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2000" dirty="0"/>
              <a:t>3)                                               4)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/>
              <a:t>2.</a:t>
            </a:r>
            <a:r>
              <a:rPr lang="ru-RU" sz="2000" dirty="0"/>
              <a:t> </a:t>
            </a:r>
            <a:r>
              <a:rPr lang="ru-RU" sz="2000" b="1" dirty="0"/>
              <a:t>Решите уравнение</a:t>
            </a:r>
            <a:r>
              <a:rPr lang="ru-RU" sz="2000" dirty="0"/>
              <a:t>: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2000" dirty="0"/>
              <a:t>1)               2)           3)          4)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2000" dirty="0"/>
          </a:p>
          <a:p>
            <a:pPr marL="609600" indent="-609600">
              <a:buFont typeface="Wingdings" panose="05000000000000000000" pitchFamily="2" charset="2"/>
              <a:buNone/>
              <a:defRPr/>
            </a:pPr>
            <a:r>
              <a:rPr lang="ru-RU" sz="2000" b="1" dirty="0"/>
              <a:t>3.</a:t>
            </a:r>
            <a:r>
              <a:rPr lang="ru-RU" sz="2000" dirty="0"/>
              <a:t> </a:t>
            </a:r>
            <a:r>
              <a:rPr lang="ru-RU" altLang="ru-RU" sz="2000" b="1" dirty="0"/>
              <a:t>Укажите наименьший </a:t>
            </a:r>
          </a:p>
          <a:p>
            <a:pPr marL="609600" indent="-609600">
              <a:buFont typeface="Wingdings" panose="05000000000000000000" pitchFamily="2" charset="2"/>
              <a:buNone/>
              <a:defRPr/>
            </a:pPr>
            <a:r>
              <a:rPr lang="ru-RU" altLang="ru-RU" sz="2000" b="1" dirty="0"/>
              <a:t>положительный корень уравнения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1800" dirty="0"/>
          </a:p>
          <a:p>
            <a:pPr marL="609600" indent="-60960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800" dirty="0"/>
              <a:t>1)</a:t>
            </a:r>
            <a:r>
              <a:rPr lang="ru-RU" sz="1800" dirty="0">
                <a:solidFill>
                  <a:srgbClr val="C00000"/>
                </a:solidFill>
              </a:rPr>
              <a:t>                 </a:t>
            </a:r>
            <a:r>
              <a:rPr lang="ru-RU" sz="1800" dirty="0"/>
              <a:t>2)               3)                     4)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ru-RU" sz="1800" dirty="0"/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ru-RU" sz="1800" dirty="0"/>
              <a:t>                                                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293" name="Object 2"/>
          <p:cNvGraphicFramePr>
            <a:graphicFrameLocks noChangeAspect="1"/>
          </p:cNvGraphicFramePr>
          <p:nvPr/>
        </p:nvGraphicFramePr>
        <p:xfrm>
          <a:off x="2627313" y="1484313"/>
          <a:ext cx="12969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Уравнение" r:id="rId3" imgW="850531" imgH="393529" progId="Equation.3">
                  <p:embed/>
                </p:oleObj>
              </mc:Choice>
              <mc:Fallback>
                <p:oleObj name="Уравнение" r:id="rId3" imgW="850531" imgH="393529" progId="Equation.3">
                  <p:embed/>
                  <p:pic>
                    <p:nvPicPr>
                      <p:cNvPr id="122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484313"/>
                        <a:ext cx="129698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295" name="Object 3"/>
          <p:cNvGraphicFramePr>
            <a:graphicFrameLocks noChangeAspect="1"/>
          </p:cNvGraphicFramePr>
          <p:nvPr/>
        </p:nvGraphicFramePr>
        <p:xfrm>
          <a:off x="4140200" y="1628775"/>
          <a:ext cx="57626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Уравнение" r:id="rId5" imgW="380670" imgH="177646" progId="Equation.3">
                  <p:embed/>
                </p:oleObj>
              </mc:Choice>
              <mc:Fallback>
                <p:oleObj name="Уравнение" r:id="rId5" imgW="380670" imgH="177646" progId="Equation.3">
                  <p:embed/>
                  <p:pic>
                    <p:nvPicPr>
                      <p:cNvPr id="122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628775"/>
                        <a:ext cx="57626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297" name="Object 4"/>
          <p:cNvGraphicFramePr>
            <a:graphicFrameLocks noChangeAspect="1"/>
          </p:cNvGraphicFramePr>
          <p:nvPr/>
        </p:nvGraphicFramePr>
        <p:xfrm>
          <a:off x="5795963" y="1484313"/>
          <a:ext cx="93503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Уравнение" r:id="rId7" imgW="583947" imgH="393529" progId="Equation.3">
                  <p:embed/>
                </p:oleObj>
              </mc:Choice>
              <mc:Fallback>
                <p:oleObj name="Уравнение" r:id="rId7" imgW="583947" imgH="393529" progId="Equation.3">
                  <p:embed/>
                  <p:pic>
                    <p:nvPicPr>
                      <p:cNvPr id="122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484313"/>
                        <a:ext cx="935037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1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299" name="Object 5"/>
          <p:cNvGraphicFramePr>
            <a:graphicFrameLocks noChangeAspect="1"/>
          </p:cNvGraphicFramePr>
          <p:nvPr/>
        </p:nvGraphicFramePr>
        <p:xfrm>
          <a:off x="7235825" y="1628775"/>
          <a:ext cx="5461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Уравнение" r:id="rId9" imgW="380670" imgH="177646" progId="Equation.3">
                  <p:embed/>
                </p:oleObj>
              </mc:Choice>
              <mc:Fallback>
                <p:oleObj name="Уравнение" r:id="rId9" imgW="380670" imgH="177646" progId="Equation.3">
                  <p:embed/>
                  <p:pic>
                    <p:nvPicPr>
                      <p:cNvPr id="122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1628775"/>
                        <a:ext cx="546100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01" name="Object 6"/>
          <p:cNvGraphicFramePr>
            <a:graphicFrameLocks noChangeAspect="1"/>
          </p:cNvGraphicFramePr>
          <p:nvPr/>
        </p:nvGraphicFramePr>
        <p:xfrm>
          <a:off x="2627313" y="2133600"/>
          <a:ext cx="8651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Уравнение" r:id="rId11" imgW="545863" imgH="393529" progId="Equation.3">
                  <p:embed/>
                </p:oleObj>
              </mc:Choice>
              <mc:Fallback>
                <p:oleObj name="Уравнение" r:id="rId11" imgW="545863" imgH="393529" progId="Equation.3">
                  <p:embed/>
                  <p:pic>
                    <p:nvPicPr>
                      <p:cNvPr id="1230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133600"/>
                        <a:ext cx="86518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03" name="Object 7"/>
          <p:cNvGraphicFramePr>
            <a:graphicFrameLocks noChangeAspect="1"/>
          </p:cNvGraphicFramePr>
          <p:nvPr/>
        </p:nvGraphicFramePr>
        <p:xfrm>
          <a:off x="3851275" y="2276475"/>
          <a:ext cx="57626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Уравнение" r:id="rId13" imgW="380670" imgH="177646" progId="Equation.3">
                  <p:embed/>
                </p:oleObj>
              </mc:Choice>
              <mc:Fallback>
                <p:oleObj name="Уравнение" r:id="rId13" imgW="380670" imgH="177646" progId="Equation.3">
                  <p:embed/>
                  <p:pic>
                    <p:nvPicPr>
                      <p:cNvPr id="123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276475"/>
                        <a:ext cx="576263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923630"/>
              </p:ext>
            </p:extLst>
          </p:nvPr>
        </p:nvGraphicFramePr>
        <p:xfrm>
          <a:off x="5724525" y="2133600"/>
          <a:ext cx="10795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Уравнение" r:id="rId15" imgW="698197" imgH="393529" progId="Equation.3">
                  <p:embed/>
                </p:oleObj>
              </mc:Choice>
              <mc:Fallback>
                <p:oleObj name="Уравнение" r:id="rId15" imgW="698197" imgH="393529" progId="Equation.3">
                  <p:embed/>
                  <p:pic>
                    <p:nvPicPr>
                      <p:cNvPr id="1230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133600"/>
                        <a:ext cx="107950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Rectangle 1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07" name="Object 9"/>
          <p:cNvGraphicFramePr>
            <a:graphicFrameLocks noChangeAspect="1"/>
          </p:cNvGraphicFramePr>
          <p:nvPr/>
        </p:nvGraphicFramePr>
        <p:xfrm>
          <a:off x="7235825" y="2276475"/>
          <a:ext cx="57626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6" name="Уравнение" r:id="rId17" imgW="380670" imgH="177646" progId="Equation.3">
                  <p:embed/>
                </p:oleObj>
              </mc:Choice>
              <mc:Fallback>
                <p:oleObj name="Уравнение" r:id="rId17" imgW="380670" imgH="177646" progId="Equation.3">
                  <p:embed/>
                  <p:pic>
                    <p:nvPicPr>
                      <p:cNvPr id="1230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276475"/>
                        <a:ext cx="57626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09" name="Object 10"/>
          <p:cNvGraphicFramePr>
            <a:graphicFrameLocks noChangeAspect="1"/>
          </p:cNvGraphicFramePr>
          <p:nvPr/>
        </p:nvGraphicFramePr>
        <p:xfrm>
          <a:off x="4859338" y="3068638"/>
          <a:ext cx="17287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" name="Уравнение" r:id="rId19" imgW="698400" imgH="203040" progId="Equation.3">
                  <p:embed/>
                </p:oleObj>
              </mc:Choice>
              <mc:Fallback>
                <p:oleObj name="Уравнение" r:id="rId19" imgW="698400" imgH="203040" progId="Equation.3">
                  <p:embed/>
                  <p:pic>
                    <p:nvPicPr>
                      <p:cNvPr id="1230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068638"/>
                        <a:ext cx="1728787" cy="4937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11" name="Object 11"/>
          <p:cNvGraphicFramePr>
            <a:graphicFrameLocks noChangeAspect="1"/>
          </p:cNvGraphicFramePr>
          <p:nvPr/>
        </p:nvGraphicFramePr>
        <p:xfrm>
          <a:off x="2627313" y="3716338"/>
          <a:ext cx="474662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" name="Уравнение" r:id="rId21" imgW="304536" imgH="393359" progId="Equation.3">
                  <p:embed/>
                </p:oleObj>
              </mc:Choice>
              <mc:Fallback>
                <p:oleObj name="Уравнение" r:id="rId21" imgW="304536" imgH="393359" progId="Equation.3">
                  <p:embed/>
                  <p:pic>
                    <p:nvPicPr>
                      <p:cNvPr id="123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716338"/>
                        <a:ext cx="474662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13" name="Object 12"/>
          <p:cNvGraphicFramePr>
            <a:graphicFrameLocks noChangeAspect="1"/>
          </p:cNvGraphicFramePr>
          <p:nvPr/>
        </p:nvGraphicFramePr>
        <p:xfrm>
          <a:off x="3635375" y="3716338"/>
          <a:ext cx="354013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" name="Уравнение" r:id="rId23" imgW="228600" imgH="393480" progId="Equation.3">
                  <p:embed/>
                </p:oleObj>
              </mc:Choice>
              <mc:Fallback>
                <p:oleObj name="Уравнение" r:id="rId23" imgW="228600" imgH="393480" progId="Equation.3">
                  <p:embed/>
                  <p:pic>
                    <p:nvPicPr>
                      <p:cNvPr id="123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716338"/>
                        <a:ext cx="354013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15" name="Object 13"/>
          <p:cNvGraphicFramePr>
            <a:graphicFrameLocks noChangeAspect="1"/>
          </p:cNvGraphicFramePr>
          <p:nvPr/>
        </p:nvGraphicFramePr>
        <p:xfrm>
          <a:off x="4398963" y="3860800"/>
          <a:ext cx="346075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Уравнение" r:id="rId25" imgW="203112" imgH="139639" progId="Equation.3">
                  <p:embed/>
                </p:oleObj>
              </mc:Choice>
              <mc:Fallback>
                <p:oleObj name="Уравнение" r:id="rId25" imgW="203112" imgH="139639" progId="Equation.3">
                  <p:embed/>
                  <p:pic>
                    <p:nvPicPr>
                      <p:cNvPr id="1231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963" y="3860800"/>
                        <a:ext cx="346075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6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17" name="Object 14"/>
          <p:cNvGraphicFramePr>
            <a:graphicFrameLocks noChangeAspect="1"/>
          </p:cNvGraphicFramePr>
          <p:nvPr/>
        </p:nvGraphicFramePr>
        <p:xfrm>
          <a:off x="5364163" y="3716338"/>
          <a:ext cx="531812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Уравнение" r:id="rId27" imgW="342751" imgH="393529" progId="Equation.3">
                  <p:embed/>
                </p:oleObj>
              </mc:Choice>
              <mc:Fallback>
                <p:oleObj name="Уравнение" r:id="rId27" imgW="342751" imgH="393529" progId="Equation.3">
                  <p:embed/>
                  <p:pic>
                    <p:nvPicPr>
                      <p:cNvPr id="1231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716338"/>
                        <a:ext cx="531812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1231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12320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1232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sp>
        <p:nvSpPr>
          <p:cNvPr id="12322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8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entury Schoolbook" panose="020406040505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323" name="Object 20"/>
          <p:cNvGraphicFramePr>
            <a:graphicFrameLocks noChangeAspect="1"/>
          </p:cNvGraphicFramePr>
          <p:nvPr/>
        </p:nvGraphicFramePr>
        <p:xfrm>
          <a:off x="4932363" y="549275"/>
          <a:ext cx="14954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Уравнение" r:id="rId29" imgW="812447" imgH="431613" progId="Equation.3">
                  <p:embed/>
                </p:oleObj>
              </mc:Choice>
              <mc:Fallback>
                <p:oleObj name="Уравнение" r:id="rId29" imgW="812447" imgH="431613" progId="Equation.3">
                  <p:embed/>
                  <p:pic>
                    <p:nvPicPr>
                      <p:cNvPr id="1232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549275"/>
                        <a:ext cx="1495425" cy="792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993366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4" name="Объект 10"/>
          <p:cNvGraphicFramePr>
            <a:graphicFrameLocks noChangeAspect="1"/>
          </p:cNvGraphicFramePr>
          <p:nvPr/>
        </p:nvGraphicFramePr>
        <p:xfrm>
          <a:off x="6156325" y="4365625"/>
          <a:ext cx="24749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Уравнение" r:id="rId31" imgW="1333500" imgH="419100" progId="Equation.3">
                  <p:embed/>
                </p:oleObj>
              </mc:Choice>
              <mc:Fallback>
                <p:oleObj name="Уравнение" r:id="rId31" imgW="1333500" imgH="419100" progId="Equation.3">
                  <p:embed/>
                  <p:pic>
                    <p:nvPicPr>
                      <p:cNvPr id="12324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4365625"/>
                        <a:ext cx="2474913" cy="776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5" name="Объект 11"/>
          <p:cNvGraphicFramePr>
            <a:graphicFrameLocks noChangeAspect="1"/>
          </p:cNvGraphicFramePr>
          <p:nvPr/>
        </p:nvGraphicFramePr>
        <p:xfrm>
          <a:off x="2411413" y="5229225"/>
          <a:ext cx="26987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Уравнение" r:id="rId33" imgW="164957" imgH="393359" progId="Equation.3">
                  <p:embed/>
                </p:oleObj>
              </mc:Choice>
              <mc:Fallback>
                <p:oleObj name="Уравнение" r:id="rId33" imgW="164957" imgH="393359" progId="Equation.3">
                  <p:embed/>
                  <p:pic>
                    <p:nvPicPr>
                      <p:cNvPr id="12325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229225"/>
                        <a:ext cx="269875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6" name="Объект 12"/>
          <p:cNvGraphicFramePr>
            <a:graphicFrameLocks noChangeAspect="1"/>
          </p:cNvGraphicFramePr>
          <p:nvPr/>
        </p:nvGraphicFramePr>
        <p:xfrm>
          <a:off x="4716463" y="5229225"/>
          <a:ext cx="28733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Уравнение" r:id="rId35" imgW="164957" imgH="393359" progId="Equation.3">
                  <p:embed/>
                </p:oleObj>
              </mc:Choice>
              <mc:Fallback>
                <p:oleObj name="Уравнение" r:id="rId35" imgW="164957" imgH="393359" progId="Equation.3">
                  <p:embed/>
                  <p:pic>
                    <p:nvPicPr>
                      <p:cNvPr id="12326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5229225"/>
                        <a:ext cx="28733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7" name="Объект 13"/>
          <p:cNvGraphicFramePr>
            <a:graphicFrameLocks noChangeAspect="1"/>
          </p:cNvGraphicFramePr>
          <p:nvPr/>
        </p:nvGraphicFramePr>
        <p:xfrm>
          <a:off x="3635375" y="5300663"/>
          <a:ext cx="36036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Уравнение" r:id="rId37" imgW="241195" imgH="393529" progId="Equation.3">
                  <p:embed/>
                </p:oleObj>
              </mc:Choice>
              <mc:Fallback>
                <p:oleObj name="Уравнение" r:id="rId37" imgW="241195" imgH="393529" progId="Equation.3">
                  <p:embed/>
                  <p:pic>
                    <p:nvPicPr>
                      <p:cNvPr id="12327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300663"/>
                        <a:ext cx="36036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8" name="Объект 14"/>
          <p:cNvGraphicFramePr>
            <a:graphicFrameLocks noChangeAspect="1"/>
          </p:cNvGraphicFramePr>
          <p:nvPr/>
        </p:nvGraphicFramePr>
        <p:xfrm>
          <a:off x="5940425" y="5229225"/>
          <a:ext cx="2682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Уравнение" r:id="rId39" imgW="164957" imgH="393359" progId="Equation.3">
                  <p:embed/>
                </p:oleObj>
              </mc:Choice>
              <mc:Fallback>
                <p:oleObj name="Уравнение" r:id="rId39" imgW="164957" imgH="393359" progId="Equation.3">
                  <p:embed/>
                  <p:pic>
                    <p:nvPicPr>
                      <p:cNvPr id="12328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229225"/>
                        <a:ext cx="2682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Заголовок 1"/>
          <p:cNvSpPr txBox="1">
            <a:spLocks/>
          </p:cNvSpPr>
          <p:nvPr/>
        </p:nvSpPr>
        <p:spPr bwMode="auto">
          <a:xfrm>
            <a:off x="4139952" y="0"/>
            <a:ext cx="4845298" cy="109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r" eaLnBrk="1" hangingPunct="1">
              <a:defRPr/>
            </a:pPr>
            <a:r>
              <a:rPr lang="ru-RU" sz="2400" b="1" i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Задания на повторение</a:t>
            </a:r>
            <a:br>
              <a:rPr lang="ru-RU" sz="3600" b="1" i="1" kern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</a:br>
            <a:endParaRPr lang="ru-RU" sz="36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2" name="Нашивка 28">
            <a:hlinkClick r:id="rId41" action="ppaction://hlinksldjump" tooltip="содержание"/>
          </p:cNvPr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43" name="Пятно 2 11">
            <a:hlinkClick r:id="rId41" action="ppaction://hlinksldjump"/>
          </p:cNvPr>
          <p:cNvSpPr/>
          <p:nvPr/>
        </p:nvSpPr>
        <p:spPr bwMode="auto">
          <a:xfrm>
            <a:off x="5538743" y="6084892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pic>
        <p:nvPicPr>
          <p:cNvPr id="44" name="Picture 2">
            <a:hlinkClick r:id="rId42" action="ppaction://hlinksldjump"/>
          </p:cNvPr>
          <p:cNvPicPr>
            <a:picLocks noChangeAspect="1" noChangeArrowheads="1"/>
          </p:cNvPicPr>
          <p:nvPr/>
        </p:nvPicPr>
        <p:blipFill>
          <a:blip r:embed="rId43" cstate="print"/>
          <a:srcRect/>
          <a:stretch>
            <a:fillRect/>
          </a:stretch>
        </p:blipFill>
        <p:spPr bwMode="auto">
          <a:xfrm>
            <a:off x="242446" y="1573821"/>
            <a:ext cx="823208" cy="7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90498527"/>
      </p:ext>
    </p:extLst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2117725" y="0"/>
            <a:ext cx="6867525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all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Уравнения, приводимые к алгебраическим</a:t>
            </a:r>
            <a:br>
              <a:rPr kumimoji="0" lang="ru-RU" sz="3600" b="1" i="1" u="none" strike="noStrike" kern="0" cap="none" spc="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4"/>
          <p:cNvSpPr txBox="1">
            <a:spLocks/>
          </p:cNvSpPr>
          <p:nvPr/>
        </p:nvSpPr>
        <p:spPr bwMode="auto">
          <a:xfrm>
            <a:off x="2209800" y="1357298"/>
            <a:ext cx="6775450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С помощью замены переменной можно привести тригонометрическое уравнение к алгебраическому. Рассмотрим несколько типов уравнений: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3000372"/>
          <a:ext cx="7643866" cy="3305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6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Тип   уравнения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Замена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Алгебраическое</a:t>
                      </a:r>
                      <a:r>
                        <a:rPr lang="ru-RU" sz="2800" baseline="0" dirty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 уравнение</a:t>
                      </a:r>
                      <a:endParaRPr lang="ru-RU" sz="2800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2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4070357"/>
            <a:ext cx="2759075" cy="358775"/>
          </a:xfrm>
          <a:prstGeom prst="rect">
            <a:avLst/>
          </a:prstGeom>
          <a:noFill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4784737"/>
            <a:ext cx="2720975" cy="358775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85786" y="5357826"/>
            <a:ext cx="2835275" cy="342900"/>
          </a:xfrm>
          <a:prstGeom prst="rect">
            <a:avLst/>
          </a:prstGeom>
          <a:noFill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14810" y="4086232"/>
            <a:ext cx="1028700" cy="342900"/>
          </a:xfrm>
          <a:prstGeom prst="rect">
            <a:avLst/>
          </a:prstGeom>
          <a:noFill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43372" y="4800612"/>
            <a:ext cx="1028700" cy="342900"/>
          </a:xfrm>
          <a:prstGeom prst="rect">
            <a:avLst/>
          </a:prstGeom>
          <a:noFill/>
        </p:spPr>
      </p:pic>
      <p:pic>
        <p:nvPicPr>
          <p:cNvPr id="13" name="Picture 2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14810" y="5357826"/>
            <a:ext cx="1028700" cy="342900"/>
          </a:xfrm>
          <a:prstGeom prst="rect">
            <a:avLst/>
          </a:prstGeom>
          <a:noFill/>
        </p:spPr>
      </p:pic>
      <p:pic>
        <p:nvPicPr>
          <p:cNvPr id="14" name="Picture 2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14810" y="5872182"/>
            <a:ext cx="860425" cy="342900"/>
          </a:xfrm>
          <a:prstGeom prst="rect">
            <a:avLst/>
          </a:prstGeom>
          <a:noFill/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929322" y="4071942"/>
            <a:ext cx="1790700" cy="358775"/>
          </a:xfrm>
          <a:prstGeom prst="rect">
            <a:avLst/>
          </a:prstGeom>
          <a:noFill/>
        </p:spPr>
      </p:pic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00760" y="5856307"/>
            <a:ext cx="1806575" cy="358775"/>
          </a:xfrm>
          <a:prstGeom prst="rect">
            <a:avLst/>
          </a:prstGeom>
          <a:noFill/>
        </p:spPr>
      </p:pic>
      <p:sp>
        <p:nvSpPr>
          <p:cNvPr id="29" name="Нашивка 28">
            <a:hlinkClick r:id="rId9" action="ppaction://hlinksldjump" tooltip="содержание"/>
          </p:cNvPr>
          <p:cNvSpPr/>
          <p:nvPr/>
        </p:nvSpPr>
        <p:spPr bwMode="auto">
          <a:xfrm>
            <a:off x="142844" y="428604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4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715008" y="4714884"/>
            <a:ext cx="2430463" cy="358775"/>
          </a:xfrm>
          <a:prstGeom prst="rect">
            <a:avLst/>
          </a:prstGeom>
          <a:noFill/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643570" y="5357826"/>
            <a:ext cx="2370138" cy="358775"/>
          </a:xfrm>
          <a:prstGeom prst="rect">
            <a:avLst/>
          </a:prstGeom>
          <a:noFill/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00100" y="5929330"/>
            <a:ext cx="2560638" cy="342900"/>
          </a:xfrm>
          <a:prstGeom prst="rect">
            <a:avLst/>
          </a:prstGeom>
          <a:noFill/>
        </p:spPr>
      </p:pic>
      <p:sp>
        <p:nvSpPr>
          <p:cNvPr id="27" name="Пятно 2 11">
            <a:hlinkClick r:id="rId9" action="ppaction://hlinksldjump"/>
          </p:cNvPr>
          <p:cNvSpPr/>
          <p:nvPr/>
        </p:nvSpPr>
        <p:spPr bwMode="auto">
          <a:xfrm>
            <a:off x="5551487" y="6189298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2844" y="625798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8</a:t>
            </a:r>
          </a:p>
        </p:txBody>
      </p:sp>
      <p:sp>
        <p:nvSpPr>
          <p:cNvPr id="2" name="Стрелка: вправо с вырезом 1">
            <a:hlinkClick r:id="rId13" action="ppaction://hlinksldjump"/>
          </p:cNvPr>
          <p:cNvSpPr/>
          <p:nvPr/>
        </p:nvSpPr>
        <p:spPr bwMode="auto">
          <a:xfrm>
            <a:off x="8137952" y="3994103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№1</a:t>
            </a:r>
          </a:p>
        </p:txBody>
      </p:sp>
      <p:sp>
        <p:nvSpPr>
          <p:cNvPr id="30" name="Стрелка: вправо с вырезом 29">
            <a:hlinkClick r:id="rId14" action="ppaction://hlinksldjump"/>
          </p:cNvPr>
          <p:cNvSpPr/>
          <p:nvPr/>
        </p:nvSpPr>
        <p:spPr bwMode="auto">
          <a:xfrm>
            <a:off x="8182664" y="4674889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№2</a:t>
            </a:r>
          </a:p>
        </p:txBody>
      </p:sp>
      <p:sp>
        <p:nvSpPr>
          <p:cNvPr id="31" name="Стрелка: вправо с вырезом 30">
            <a:hlinkClick r:id="rId15" action="ppaction://hlinksldjump"/>
          </p:cNvPr>
          <p:cNvSpPr/>
          <p:nvPr/>
        </p:nvSpPr>
        <p:spPr bwMode="auto">
          <a:xfrm>
            <a:off x="8208071" y="5290160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№3</a:t>
            </a:r>
          </a:p>
        </p:txBody>
      </p:sp>
      <p:sp>
        <p:nvSpPr>
          <p:cNvPr id="32" name="Стрелка: вправо с вырезом 31">
            <a:hlinkClick r:id="rId16" action="ppaction://hlinksldjump"/>
          </p:cNvPr>
          <p:cNvSpPr/>
          <p:nvPr/>
        </p:nvSpPr>
        <p:spPr bwMode="auto">
          <a:xfrm>
            <a:off x="8186636" y="5803421"/>
            <a:ext cx="894036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ПР №4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Box 90"/>
          <p:cNvSpPr txBox="1"/>
          <p:nvPr/>
        </p:nvSpPr>
        <p:spPr>
          <a:xfrm>
            <a:off x="1600452" y="3714752"/>
            <a:ext cx="6572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Делаем обратную замену                        ,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3450" y="1074738"/>
            <a:ext cx="1857387" cy="4286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</a:rPr>
              <a:t>Пример  1</a:t>
            </a: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-2107468" y="3321859"/>
            <a:ext cx="5429288" cy="7857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Plain">
              <a:avLst>
                <a:gd name="adj" fmla="val 50902"/>
              </a:avLst>
            </a:prstTxWarp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Уравнения,  приводимые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 алгебраическим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2112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700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231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1135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3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0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901" y="1757423"/>
            <a:ext cx="1058863" cy="342900"/>
          </a:xfrm>
          <a:prstGeom prst="rect">
            <a:avLst/>
          </a:prstGeom>
          <a:noFill/>
        </p:spPr>
      </p:pic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4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9" y="1757423"/>
            <a:ext cx="739775" cy="342900"/>
          </a:xfrm>
          <a:prstGeom prst="rect">
            <a:avLst/>
          </a:prstGeom>
          <a:noFill/>
        </p:spPr>
      </p:pic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68" name="Picture 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1504" y="2325673"/>
            <a:ext cx="1722438" cy="358775"/>
          </a:xfrm>
          <a:prstGeom prst="rect">
            <a:avLst/>
          </a:prstGeom>
          <a:noFill/>
        </p:spPr>
      </p:pic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71" name="Picture 2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944873"/>
            <a:ext cx="1082675" cy="342900"/>
          </a:xfrm>
          <a:prstGeom prst="rect">
            <a:avLst/>
          </a:prstGeom>
          <a:noFill/>
        </p:spPr>
      </p:pic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73" name="Picture 2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9931" y="2951163"/>
            <a:ext cx="892175" cy="342900"/>
          </a:xfrm>
          <a:prstGeom prst="rect">
            <a:avLst/>
          </a:prstGeom>
          <a:noFill/>
        </p:spPr>
      </p:pic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75" name="Picture 2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4437112"/>
            <a:ext cx="1074738" cy="342900"/>
          </a:xfrm>
          <a:prstGeom prst="rect">
            <a:avLst/>
          </a:prstGeom>
          <a:noFill/>
        </p:spPr>
      </p:pic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0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0" y="8842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846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7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98" name="Rectangle 50"/>
          <p:cNvSpPr>
            <a:spLocks noChangeArrowheads="1"/>
          </p:cNvSpPr>
          <p:nvPr/>
        </p:nvSpPr>
        <p:spPr bwMode="auto">
          <a:xfrm>
            <a:off x="0" y="112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0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1" name="Rectangle 53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0" y="1074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23450" y="1700213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Сделаем замену переменной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750199" y="2887663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Получаем :                   ,</a:t>
            </a:r>
          </a:p>
        </p:txBody>
      </p:sp>
      <p:sp>
        <p:nvSpPr>
          <p:cNvPr id="27712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4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15" name="Rectangle 67"/>
          <p:cNvSpPr>
            <a:spLocks noChangeArrowheads="1"/>
          </p:cNvSpPr>
          <p:nvPr/>
        </p:nvSpPr>
        <p:spPr bwMode="auto">
          <a:xfrm>
            <a:off x="0" y="4111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81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4120" y="1169194"/>
            <a:ext cx="2963863" cy="388938"/>
          </a:xfrm>
          <a:prstGeom prst="rect">
            <a:avLst/>
          </a:prstGeom>
          <a:noFill/>
        </p:spPr>
      </p:pic>
      <p:sp>
        <p:nvSpPr>
          <p:cNvPr id="110" name="Нашивка 109">
            <a:hlinkClick r:id="rId9" action="ppaction://hlinksldjump" tooltip="содержание"/>
          </p:cNvPr>
          <p:cNvSpPr/>
          <p:nvPr/>
        </p:nvSpPr>
        <p:spPr bwMode="auto">
          <a:xfrm>
            <a:off x="142844" y="142852"/>
            <a:ext cx="928694" cy="5715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</a:p>
        </p:txBody>
      </p:sp>
      <p:pic>
        <p:nvPicPr>
          <p:cNvPr id="107" name="Picture 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5013176"/>
            <a:ext cx="1570038" cy="342900"/>
          </a:xfrm>
          <a:prstGeom prst="rect">
            <a:avLst/>
          </a:prstGeom>
          <a:noFill/>
        </p:spPr>
      </p:pic>
      <p:pic>
        <p:nvPicPr>
          <p:cNvPr id="112" name="Picture 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7763" y="5517232"/>
            <a:ext cx="1858963" cy="342900"/>
          </a:xfrm>
          <a:prstGeom prst="rect">
            <a:avLst/>
          </a:prstGeom>
          <a:noFill/>
        </p:spPr>
      </p:pic>
      <p:pic>
        <p:nvPicPr>
          <p:cNvPr id="116" name="Picture 4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355997" y="2270733"/>
            <a:ext cx="3228973" cy="2962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0" name="Пятно 2 11">
            <a:hlinkClick r:id="rId9" action="ppaction://hlinksldjump"/>
          </p:cNvPr>
          <p:cNvSpPr/>
          <p:nvPr/>
        </p:nvSpPr>
        <p:spPr bwMode="auto">
          <a:xfrm>
            <a:off x="5534332" y="6044926"/>
            <a:ext cx="3369841" cy="701670"/>
          </a:xfrm>
          <a:prstGeom prst="irregularSeal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kumimoji="1"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Содержание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07176" y="6377306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9</a:t>
            </a:r>
          </a:p>
        </p:txBody>
      </p:sp>
      <p:sp>
        <p:nvSpPr>
          <p:cNvPr id="86" name="Стрелка: вправо с вырезом 85">
            <a:hlinkClick r:id="rId13" action="ppaction://hlinksldjump"/>
          </p:cNvPr>
          <p:cNvSpPr/>
          <p:nvPr/>
        </p:nvSpPr>
        <p:spPr bwMode="auto">
          <a:xfrm>
            <a:off x="7740352" y="251632"/>
            <a:ext cx="966044" cy="438763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1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Теория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83" grpId="0"/>
      <p:bldP spid="87" grpId="0"/>
    </p:bldLst>
  </p:timing>
</p:sld>
</file>

<file path=ppt/theme/theme1.xml><?xml version="1.0" encoding="utf-8"?>
<a:theme xmlns:a="http://schemas.openxmlformats.org/drawingml/2006/main" name="Employee Orientation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mployee Orientat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mployee Orientation 1">
        <a:dk1>
          <a:srgbClr val="000000"/>
        </a:dk1>
        <a:lt1>
          <a:srgbClr val="0099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AACA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3">
        <a:dk1>
          <a:srgbClr val="5F5F5F"/>
        </a:dk1>
        <a:lt1>
          <a:srgbClr val="FFFFFF"/>
        </a:lt1>
        <a:dk2>
          <a:srgbClr val="5F5F5F"/>
        </a:dk2>
        <a:lt2>
          <a:srgbClr val="808080"/>
        </a:lt2>
        <a:accent1>
          <a:srgbClr val="969696"/>
        </a:accent1>
        <a:accent2>
          <a:srgbClr val="000000"/>
        </a:accent2>
        <a:accent3>
          <a:srgbClr val="FFFFFF"/>
        </a:accent3>
        <a:accent4>
          <a:srgbClr val="505050"/>
        </a:accent4>
        <a:accent5>
          <a:srgbClr val="C9C9C9"/>
        </a:accent5>
        <a:accent6>
          <a:srgbClr val="000000"/>
        </a:accent6>
        <a:hlink>
          <a:srgbClr val="7777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Казанский хоровод шк120 нов</Template>
  <TotalTime>3920</TotalTime>
  <Words>680</Words>
  <Application>Microsoft Office PowerPoint</Application>
  <PresentationFormat>Экран (4:3)</PresentationFormat>
  <Paragraphs>298</Paragraphs>
  <Slides>22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Schoolbook</vt:lpstr>
      <vt:lpstr>Monotype Corsiva</vt:lpstr>
      <vt:lpstr>Times New Roman</vt:lpstr>
      <vt:lpstr>Wingdings</vt:lpstr>
      <vt:lpstr>Employee Orientation</vt:lpstr>
      <vt:lpstr>Уравнение</vt:lpstr>
      <vt:lpstr>Презентация PowerPoint</vt:lpstr>
      <vt:lpstr>СОДЕРЖАНИЕ</vt:lpstr>
      <vt:lpstr>Введение</vt:lpstr>
      <vt:lpstr>Введение</vt:lpstr>
      <vt:lpstr>Решение простейших тригонометрических уравнений </vt:lpstr>
      <vt:lpstr>Решение простейших тригонометрических уравнений Частные случаи </vt:lpstr>
      <vt:lpstr>Презентация PowerPoint</vt:lpstr>
      <vt:lpstr>Презентация PowerPoint</vt:lpstr>
      <vt:lpstr>Пример  1</vt:lpstr>
      <vt:lpstr>Презентация PowerPoint</vt:lpstr>
      <vt:lpstr>Пример 3</vt:lpstr>
      <vt:lpstr>Пример 4</vt:lpstr>
      <vt:lpstr>Решение  геометрической  задачи</vt:lpstr>
      <vt:lpstr>Решение задачи</vt:lpstr>
      <vt:lpstr>Задача  продолжение</vt:lpstr>
      <vt:lpstr>Задания для самостоятельной работы</vt:lpstr>
      <vt:lpstr>Ответы самостоятельной работы</vt:lpstr>
      <vt:lpstr>Краткий справочник формул</vt:lpstr>
      <vt:lpstr>Единичная окружность</vt:lpstr>
      <vt:lpstr>Презентация PowerPoint</vt:lpstr>
      <vt:lpstr>Презентация PowerPoint</vt:lpstr>
      <vt:lpstr>Презентация PowerPoint</vt:lpstr>
    </vt:vector>
  </TitlesOfParts>
  <Company>Kraftway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</dc:creator>
  <cp:lastModifiedBy>User</cp:lastModifiedBy>
  <cp:revision>398</cp:revision>
  <dcterms:created xsi:type="dcterms:W3CDTF">2007-12-03T15:51:31Z</dcterms:created>
  <dcterms:modified xsi:type="dcterms:W3CDTF">2017-02-04T14:16:15Z</dcterms:modified>
</cp:coreProperties>
</file>