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86" r:id="rId4"/>
    <p:sldId id="288" r:id="rId5"/>
    <p:sldId id="289" r:id="rId6"/>
    <p:sldId id="290" r:id="rId7"/>
    <p:sldId id="259" r:id="rId8"/>
    <p:sldId id="291" r:id="rId9"/>
    <p:sldId id="292" r:id="rId10"/>
    <p:sldId id="273" r:id="rId11"/>
    <p:sldId id="274" r:id="rId12"/>
    <p:sldId id="295" r:id="rId13"/>
    <p:sldId id="293" r:id="rId14"/>
    <p:sldId id="294" r:id="rId15"/>
    <p:sldId id="283" r:id="rId16"/>
    <p:sldId id="296" r:id="rId17"/>
    <p:sldId id="297" r:id="rId18"/>
    <p:sldId id="298" r:id="rId19"/>
    <p:sldId id="284" r:id="rId20"/>
    <p:sldId id="299" r:id="rId21"/>
    <p:sldId id="300" r:id="rId22"/>
    <p:sldId id="287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B0CB2-F50E-4E11-B86B-79FEE4C1320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7391A-5D56-4CAF-820A-31CA0D85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368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3"/>
            <a:ext cx="8352928" cy="1683618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начало правления. Политическое развитие страны в 1894 – 1904 гг.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6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Зубатовский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социализм» 1902 – 1903 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2000240"/>
            <a:ext cx="6929486" cy="3000396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К. Плеве с недоверием относился к инициативе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Зубатова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делал ставку на разрушение революционных организаций изнутри (внедрение полицейских агентов в ряды революционеров).</a:t>
            </a:r>
          </a:p>
          <a:p>
            <a:pPr marL="0" indent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Расширил сеть отделений по охране порядка и общественной опасности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охранка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5 июля 1904 г. Плеве был убит Е. С. Созоновым.</a:t>
            </a:r>
          </a:p>
        </p:txBody>
      </p:sp>
    </p:spTree>
    <p:extLst>
      <p:ext uri="{BB962C8B-B14F-4D97-AF65-F5344CB8AC3E}">
        <p14:creationId xmlns="" xmlns:p14="http://schemas.microsoft.com/office/powerpoint/2010/main" val="3239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РСДРП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504056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 1898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съезд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представителей от социал-демократических организаций (в частности, от «Союза борьбы за освобождение рабочего класса»). Объявили 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создании Российской социал-демократической рабочей партии (РСДРП).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Июль – август 1903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 Брюсселе и Лондоне прошел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съезд РСДРП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Были приняты устав и программа партии.</a:t>
            </a:r>
          </a:p>
          <a:p>
            <a:pPr marL="0" indent="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Программа минимум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свержение самодержавия и установление демократической республики; всеобщее избирательное право и демократические свободы; широкое местное самоуправление; право наций на самоопределение и их равноправие; возвращение крестьянам отрезков, отмену выкупных и оброчных платежей, возвращение ранее выплаченных выкупных сумм; 8-ми часовой рабочий день, отмену штрафов и сверхурочных работ.</a:t>
            </a:r>
          </a:p>
          <a:p>
            <a:pPr marL="0" indent="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Программа-максимум: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победа пролетарской революции, установление диктатуры пролетариата, переход к социализму.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1907 г. с РСДРП насчитывалось не менее 150 тыс. членов.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6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nion-de-Lu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43208" cy="55469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Члены петербургского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«Союза борьбы за освобождение рабочего класса»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Слева направо (стоят): А. 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П. К. Запорожец, А. А. Ванеев, слева направо (сидят): В. В. Старков, Г. М. Кржижановский, В. И. Ульянов, Ю. О. Мартов. Санкт-Петербург, 1897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4643470" cy="639762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Радикальное течение в РСДРП – возглавлял В. И. Ленин</a:t>
            </a:r>
            <a:r>
              <a:rPr lang="ru-RU" dirty="0" smtClean="0">
                <a:latin typeface="Verdana" pitchFamily="34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643470" cy="492922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выборах в руководящие органы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партии сторонники В. И. Ленина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получили большинство (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большевики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Выступали за создание «партии нового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типа» – замкнутой, законспирированной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организации со строгой дисциплиной,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жестким подчинением меньшинства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большинству. Российская буржуазия –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контрреволюционная сила. Выступали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 революционное свержение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самодержавия в ходе вооруженного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восстания. Главная сила – рабочий</a:t>
            </a:r>
          </a:p>
          <a:p>
            <a:pPr lvl="0"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класс, крестьянство – союзники.</a:t>
            </a:r>
          </a:p>
          <a:p>
            <a:pPr algn="ctr">
              <a:buNone/>
            </a:pPr>
            <a:endParaRPr lang="ru-RU" sz="19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Большевики и меньшевики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ÐÐ»Ð°Ð´Ð¸Ð¼Ð¸Ñ ÐÐ»ÑÐ¸Ñ ÐÐµÐ½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8"/>
            <a:ext cx="3000364" cy="46737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5857892"/>
            <a:ext cx="389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Владимир Ильич Ульянов (Ленин)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(1970 – 1924)</a:t>
            </a:r>
            <a:r>
              <a:rPr lang="ru-RU" b="1" dirty="0" smtClean="0">
                <a:latin typeface="Verdana" pitchFamily="34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4643470" cy="639762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lvl="0" algn="ctr" fontAlgn="base"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Реформаторское течение в РСДРП – возглавлял Л. Мартов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643470" cy="492922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 algn="ctr" fontAlgn="base"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Сторонники Л. Мартова получили наименование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меньшевики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Доступ в партию должен быть открыт всем слоям населения и в ней могут уживаться различные точки зрения  и взгляды. Либеральна буржуазия – главная сила будущей революции, пролетариат – союзники. В крестьянстве меньшевики видели реакционную силу.</a:t>
            </a:r>
            <a:endParaRPr lang="ru-RU" dirty="0" smtClean="0">
              <a:latin typeface="Verdana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Большевики и меньшевики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857892"/>
            <a:ext cx="4129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Юлий Осипович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Цедербаум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(Мартов)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(1973 – 1923)</a:t>
            </a:r>
            <a:r>
              <a:rPr lang="ru-RU" b="1" dirty="0" smtClean="0">
                <a:latin typeface="Verdana" pitchFamily="34" charset="0"/>
              </a:rPr>
              <a:t> </a:t>
            </a:r>
            <a:endParaRPr lang="ru-RU" b="1" dirty="0"/>
          </a:p>
        </p:txBody>
      </p:sp>
      <p:pic>
        <p:nvPicPr>
          <p:cNvPr id="32770" name="Picture 2" descr="YuliMartov1917PorSteinber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85860"/>
            <a:ext cx="300039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ПСР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1890-е гг. сложился ряд групп социалистов-революционеров (эсеров).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1902 г. была образована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Партия социалистов-революционеров (ПСР).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Центральный комитет возглавил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 М. Чернов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во главе партии стояли М. А.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Натансон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Е. К. Брешко-Брешковская, Н. С.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Русанов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Н. Д.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Авксентьев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др. К 1907 г. численность ПСР приближалась к 50 – 60 тыс. членов.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конце декабря 1905 – начале января 1906 г. – на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съезде утвердили программу партии.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Главная задача: подготовка народа к революции.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Считали, что в ликвидации самодержавия заинтересованы все слои населения, живущие собственным трудом («рабочий класс»): крестьянство, пролетариат и интеллигенция.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Русская буржуазия – реакционная сила.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Выступали за свержение самодержавия и установление режима «народовластия».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Эсеровская программа предусматривала создание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федеративного государства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Выступали за ликвидацию помещичьего землевладения и передачу земли крестьянам.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Считали необходимым использование тактики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индивидуального террора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конце 1901 г. была создана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Боевая организация эсеров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Её возглавил Е. Ф.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Азеф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затем Б. В. Савинков.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3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Ð¸ÐºÑÐ¾Ñ ÐÐ¸ÑÐ°Ð¹Ð»Ð¾Ð²Ð¸Ñ Ð§ÐµÑÐ½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286016" cy="3730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143380"/>
            <a:ext cx="2900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Виктор Михайлович Чернов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(1873 – 1952) –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возглавлял ЦК ПСР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Mark Andreyevich Natan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928670"/>
            <a:ext cx="2227277" cy="29622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4143380"/>
            <a:ext cx="2722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Марк Андреевич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Натансон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s://img0.liveinternet.ru/images/attach/c/6/92/21/92021196_Nikolay_Sergeevich_Rusanov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57544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1\Desktop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pload.wikimedia.org/wikipedia/commons/6/6b/Azef_ev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815028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643446"/>
            <a:ext cx="260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Фишелевич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Азеф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Grigoriy Andreyevich Gershu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2543175" cy="32575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4714884"/>
            <a:ext cx="2382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Григорий Андреевич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Гершуни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s://upload.wikimedia.org/wikipedia/commons/f/f8/Boris_Viktorovich_Savin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857232"/>
            <a:ext cx="2718385" cy="3571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72264" y="4786322"/>
            <a:ext cx="2145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 Викторович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Савинков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Либеральные организации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214554"/>
            <a:ext cx="8569522" cy="2302546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1902 г. – за границей начал выходить журнал «Освобождение», в первом номере которого было помещено заявление «От русских конституционалистов», написанное историком П. Н. Милюковым. В нем содержались требования политических свобод, созыв представительного законодательного органа парламентского типа.</a:t>
            </a:r>
          </a:p>
        </p:txBody>
      </p:sp>
    </p:spTree>
    <p:extLst>
      <p:ext uri="{BB962C8B-B14F-4D97-AF65-F5344CB8AC3E}">
        <p14:creationId xmlns="" xmlns:p14="http://schemas.microsoft.com/office/powerpoint/2010/main" val="594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новый император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608512" cy="5760640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 октября 1894 г. умер император Александр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 престол вступил его сын Николай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Общество надеялось, что новый император доведет до конца реформы, начатые Александром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 возьмется за переустройство политической системы Российской империи.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 в первой публичной речи 17 января 1895 г.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иколай заявил, что будет охранять основы самодержавия твердо и неуклонно, как его «незабвенный покойный родитель».</a:t>
            </a:r>
          </a:p>
        </p:txBody>
      </p:sp>
      <p:pic>
        <p:nvPicPr>
          <p:cNvPr id="10242" name="Picture 2" descr="https://upload.wikimedia.org/wikipedia/commons/e/e7/%D0%9D%D0%B8%D0%BA%D0%BE%D0%BB%D0%B0%D0%B9_II_%D0%B8_%D0%B8%D0%BC%D0%BF%D0%B5%D1%80%D0%B0%D1%82%D1%80%D0%B8%D1%86%D0%B0_%D0%90%D0%BB%D0%B5%D0%BA%D1%81%D0%B0%D0%BD%D0%B4%D1%80%D0%B0_%D0%A4%D0%B5%D0%B4%D0%BE%D1%80%D0%BE%D0%B2%D0%BD%D0%B0._1896_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461490" cy="50239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70239" y="6000768"/>
            <a:ext cx="437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Император Николай II и императрица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Феодоровна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(1896)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4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Струве Петр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Бернгардович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основатель журнала «Освобождение»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Piotr Stru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65387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Либеральные проекты П. Д. Святополк-Мирского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Август 1904 – 9 января 1905 гг. – П. Д. Святополк-Мирский назначен министром внутренних дел.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Ослабил охранительную политику правительства (объявил частичную амнистию, смягчение цензуры, разрешил земские съезды), а также подготовил проект реформ.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Предполагал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включить в Государственный совет выборных представителей от земств и городских дум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Говорил о необходимости расширить круг избирателей в земства.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декабря 1904 г. был издан указ императора «О предначертаниях к усовершенствованию государственного порядка», обещавший расширение прав земств, устранение цензуры, дарование прав «иноверцам 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инородцам».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5929330"/>
            <a:ext cx="4808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Пётр Дмитриевич Святополк-Мирский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ÐÑÑÑ ÐÐ¼Ð¸ÑÑÐ¸ÐµÐ²Ð¸Ñ Ð¡Ð²ÑÑÐ¾Ð¿Ð¾Ð»Ðº-ÐÐ¸ÑÑ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30851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25717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ближайшем окружении императора существовали различные точки зрения на перспективы развития России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3337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4286280" cy="639762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С. Ю. Витте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(министр финансов)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214282" y="1643050"/>
            <a:ext cx="4286280" cy="4954301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Первоочередными считал экономические реформы (в области промышленности и финансов). Создание современной промышленности позволило бы достичь двух целей: - накопить средства для проведения назревших социальных реформ, заняться укреплением с/х; - постепенно вытеснить с российской политической сцены дворянство, заменив его представителями крупного капитала, провести преобразования политического строя.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Ð¡ÐµÑÐ³ÐµÐ¹ Ð®Ð»ÑÐµÐ²Ð¸Ñ ÐÐ¸ÑÑ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528128" cy="4572032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Борьба в верхних эшелонах власти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>
          <a:xfrm>
            <a:off x="142844" y="928670"/>
            <a:ext cx="4319463" cy="639762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В. К. Плеве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(министр внутренних дел)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142844" y="1571612"/>
            <a:ext cx="4319463" cy="5072098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Твердый «защитник русских устоев». Утверждал, что у России «своя отдельная история и специальный строй». Некоторые реформы необходимы, но нельзя допустить чтобы они совершались слишком стремительно под давлением «незрелой молодежи, студентов». Министр полагал, что инициатива должно принадлежать правительству.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Борьба в верхних эшелонах власти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ÐÑÑÐµÑÐ»Ð°Ð² ÐÐ¾Ð½ÑÑÐ°Ð½ÑÐ¸Ð½Ð¾Ð²Ð¸Ñ ÑÐ¾Ð½ ÐÐ»ÐµÐ²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571900" cy="5643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Ð¸ÐºÐ¾Ð»Ð°Ð¹ ÐÐ°Ð²Ð»Ð¾Ð²Ð¸Ñ ÐÐ¾Ð³Ð¾Ð»ÐµÐ¿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74084"/>
            <a:ext cx="2143140" cy="3512370"/>
          </a:xfrm>
          <a:prstGeom prst="rect">
            <a:avLst/>
          </a:prstGeom>
          <a:noFill/>
        </p:spPr>
      </p:pic>
      <p:pic>
        <p:nvPicPr>
          <p:cNvPr id="28676" name="Picture 4" descr="https://3.bp.blogspot.com/-fqWXLcq1_u4/V7xhYPZWZcI/AAAAAAAAIWo/LXyi2bOIcmQks_wvWBISDL0vOWm0q34ewCLcB/s1600/%25D0%259A%25D0%25B0%25D1%2580%25D0%25BF%25D0%25BE%25D0%25B2%25D0%25B8%25D1%2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63208"/>
            <a:ext cx="2500330" cy="35681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928670"/>
            <a:ext cx="8572560" cy="9464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В феврале 1901 г. студент П. В.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смертельно ранил министра народного просвещения Н. П.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Боголепова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 Это был первый после сравнительно долгого перерыва террористический акт, осуществленный противниками власти.</a:t>
            </a:r>
            <a:endParaRPr lang="ru-RU" sz="18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857892"/>
            <a:ext cx="350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Пётр Владимирович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российский революционер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857892"/>
            <a:ext cx="362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Павлович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Боголепов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министр народного просвещения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Оживление общественного движения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Оживление общественного движения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1899 г. – начались массовые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студенческие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беспорядки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крестьянские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волнения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южных губерниях России.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1903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 на юге России произошли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массовые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рабочие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выступления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Закавказье и на Украине рабочие вышли на забастовки.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Оживились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национальные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1899 г. в Великом княжестве Финляндском были ограничены права сейма. В 1901 г. правительство расформировало национальные воинские части.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1903 г. произошли волнения среди армянского населения.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еврейского населения продолжали действовать правила черты оседлости. Еврейская молодежь не имела права доступа к государственной службе, поэтому еврейская интеллигенция активно поддерживала антиправительственные движения, вступала в революционные организации. В ответ усилились антиеврейские настроения.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469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0-tub-ru.yandex.net/i?id=06b0ead81d71b36aebc6761e26e1ae6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3"/>
            <a:ext cx="4286280" cy="2678925"/>
          </a:xfrm>
          <a:prstGeom prst="rect">
            <a:avLst/>
          </a:prstGeom>
          <a:noFill/>
        </p:spPr>
      </p:pic>
      <p:pic>
        <p:nvPicPr>
          <p:cNvPr id="29700" name="Picture 4" descr="http://www.jewishmuseum.md/images/gallery_others/files/1359/C-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269027" cy="3286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8715436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апреле 1903 г. в Кишиневе произошел первый крупный еврейский погром (убито около 50 человек, около 600 ранены).</a:t>
            </a:r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Оживление общественного движения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500306"/>
            <a:ext cx="269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Последствия погрома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5857892"/>
            <a:ext cx="3428992" cy="75722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Сергей Васильевич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Зубатов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(1864 – 1917)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Sergey Zuba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792364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5286412" cy="546303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Главную опасность многие представители власти видели в нараставшем рабочем движении.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Зубатов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(начальник Московского охранного отделения) попытался поставить под контроль рабочее движение.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Он стремился внушить рабочим мысль, что интересы правительства не совпадают с интересами буржуазии и что улучшить свое материальное положение рабочие могут только при помощи государства.</a:t>
            </a:r>
          </a:p>
          <a:p>
            <a:pPr>
              <a:buFontTx/>
              <a:buChar char="-"/>
            </a:pP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В 1901 – 1902 гг. в ряде городов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Зубатов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организовал </a:t>
            </a:r>
            <a:r>
              <a:rPr lang="ru-RU" sz="1850" i="1" dirty="0" smtClean="0">
                <a:latin typeface="Times New Roman" pitchFamily="18" charset="0"/>
                <a:cs typeface="Times New Roman" pitchFamily="18" charset="0"/>
              </a:rPr>
              <a:t>легальные рабочие организации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 Все их действия находились под надзором полиции. Поэтому деятельность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Зубатова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часто называют политикой </a:t>
            </a:r>
            <a:r>
              <a:rPr lang="ru-RU" sz="1850" i="1" dirty="0" smtClean="0">
                <a:latin typeface="Times New Roman" pitchFamily="18" charset="0"/>
                <a:cs typeface="Times New Roman" pitchFamily="18" charset="0"/>
              </a:rPr>
              <a:t>полицейского социализма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Однако правительство облегчить положение рабочих не спешило. Поэтому в 1902 – 1903 гг. по стране прокатились рабочие стачки. И в 1903 г.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Зубатова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отправили в отставку.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Зубатовский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социализм» 1902 – 1903 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1352</Words>
  <Application>Microsoft Office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Николай II: начало правления. Политическое развитие страны в 1894 – 1904 гг.</vt:lpstr>
      <vt:lpstr>Николай II: новый император</vt:lpstr>
      <vt:lpstr>Слайд 3</vt:lpstr>
      <vt:lpstr>Борьба в верхних эшелонах власти</vt:lpstr>
      <vt:lpstr>Борьба в верхних эшелонах власти</vt:lpstr>
      <vt:lpstr>Оживление общественного движения</vt:lpstr>
      <vt:lpstr>Оживление общественного движения</vt:lpstr>
      <vt:lpstr>Оживление общественного движения</vt:lpstr>
      <vt:lpstr>«Зубатовский социализм» 1902 – 1903 гг.</vt:lpstr>
      <vt:lpstr>«Зубатовский социализм» 1902 – 1903 гг.</vt:lpstr>
      <vt:lpstr>Создание РСДРП</vt:lpstr>
      <vt:lpstr>Слайд 12</vt:lpstr>
      <vt:lpstr>Большевики и меньшевики</vt:lpstr>
      <vt:lpstr>Большевики и меньшевики</vt:lpstr>
      <vt:lpstr>Создание ПСР</vt:lpstr>
      <vt:lpstr>Слайд 16</vt:lpstr>
      <vt:lpstr>Слайд 17</vt:lpstr>
      <vt:lpstr>Слайд 18</vt:lpstr>
      <vt:lpstr>Либеральные организации</vt:lpstr>
      <vt:lpstr>Слайд 20</vt:lpstr>
      <vt:lpstr>Слайд 21</vt:lpstr>
      <vt:lpstr>Либеральные проекты П. Д. Святополк-Мирского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60 – 70-е гг. XIX века</dc:title>
  <dc:creator>Вячеслав</dc:creator>
  <cp:lastModifiedBy>1</cp:lastModifiedBy>
  <cp:revision>88</cp:revision>
  <dcterms:created xsi:type="dcterms:W3CDTF">2019-01-06T14:32:48Z</dcterms:created>
  <dcterms:modified xsi:type="dcterms:W3CDTF">2019-02-19T05:20:55Z</dcterms:modified>
</cp:coreProperties>
</file>