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0"/>
  </p:notesMasterIdLst>
  <p:sldIdLst>
    <p:sldId id="259" r:id="rId2"/>
    <p:sldId id="256" r:id="rId3"/>
    <p:sldId id="271" r:id="rId4"/>
    <p:sldId id="267" r:id="rId5"/>
    <p:sldId id="270" r:id="rId6"/>
    <p:sldId id="268" r:id="rId7"/>
    <p:sldId id="274" r:id="rId8"/>
    <p:sldId id="263" r:id="rId9"/>
    <p:sldId id="262" r:id="rId10"/>
    <p:sldId id="265" r:id="rId11"/>
    <p:sldId id="266" r:id="rId12"/>
    <p:sldId id="264" r:id="rId13"/>
    <p:sldId id="286" r:id="rId14"/>
    <p:sldId id="285" r:id="rId15"/>
    <p:sldId id="275" r:id="rId16"/>
    <p:sldId id="276" r:id="rId17"/>
    <p:sldId id="283" r:id="rId18"/>
    <p:sldId id="277" r:id="rId19"/>
    <p:sldId id="287" r:id="rId20"/>
    <p:sldId id="258" r:id="rId21"/>
    <p:sldId id="281" r:id="rId22"/>
    <p:sldId id="288" r:id="rId23"/>
    <p:sldId id="289" r:id="rId24"/>
    <p:sldId id="290" r:id="rId25"/>
    <p:sldId id="291" r:id="rId26"/>
    <p:sldId id="292" r:id="rId27"/>
    <p:sldId id="294" r:id="rId28"/>
    <p:sldId id="29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-98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6D0B53-4AF5-42EE-B403-D9FFDD1DF205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39FDA9-02DD-460A-9BE9-6C5DB2745E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046587A-7DC3-4A38-9263-0A4DD33998F3}" type="slidenum">
              <a:rPr lang="ru-RU"/>
              <a:pPr/>
              <a:t>3</a:t>
            </a:fld>
            <a:endParaRPr lang="ru-RU"/>
          </a:p>
        </p:txBody>
      </p:sp>
      <p:sp>
        <p:nvSpPr>
          <p:cNvPr id="843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3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/>
              <a:t>Параллельный перенос.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61C30AE-DF7D-440F-9B65-D5F5AF286787}" type="slidenum">
              <a:rPr lang="ru-RU"/>
              <a:pPr/>
              <a:t>7</a:t>
            </a:fld>
            <a:endParaRPr lang="ru-RU"/>
          </a:p>
        </p:txBody>
      </p:sp>
      <p:sp>
        <p:nvSpPr>
          <p:cNvPr id="833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35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М. Эшер «Бабочки». Поворот. Центральная симметрия. Параллельный перенос.</a:t>
            </a:r>
          </a:p>
          <a:p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227D205-0C62-4C6F-B939-74A6AF64ABAF}" type="slidenum">
              <a:rPr lang="ru-RU"/>
              <a:pPr/>
              <a:t>8</a:t>
            </a:fld>
            <a:endParaRPr lang="ru-RU"/>
          </a:p>
        </p:txBody>
      </p:sp>
      <p:sp>
        <p:nvSpPr>
          <p:cNvPr id="75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9E21C0C-EAE7-48EF-86CF-17C11498E4DC}" type="slidenum">
              <a:rPr lang="ru-RU"/>
              <a:pPr/>
              <a:t>9</a:t>
            </a:fld>
            <a:endParaRPr lang="ru-RU"/>
          </a:p>
        </p:txBody>
      </p:sp>
      <p:sp>
        <p:nvSpPr>
          <p:cNvPr id="7884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CD85C1-A9DE-4278-9EA6-6D2BB966A2B0}" type="slidenum">
              <a:rPr lang="ru-RU"/>
              <a:pPr/>
              <a:t>14</a:t>
            </a:fld>
            <a:endParaRPr lang="ru-RU"/>
          </a:p>
        </p:txBody>
      </p:sp>
      <p:sp>
        <p:nvSpPr>
          <p:cNvPr id="838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8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М. Эшер. «Рыба, заглатывающая корабль». Параллельный перенос.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42913" y="103188"/>
            <a:ext cx="8243887" cy="131445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510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03663"/>
            <a:ext cx="4038600" cy="21526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7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48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49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5F85F-364B-4FC5-81F5-56854B4182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BB4985-A5E9-479A-B406-F1850014592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22.03.2015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6" r:id="rId13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Переход из одного состояния развития в другое состояние развития – это … 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Изменение положения тела или его части – это …</a:t>
            </a:r>
          </a:p>
          <a:p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Внутреннее побуждение, вызванное каким-нибудь чувством переживанием – это … </a:t>
            </a:r>
          </a:p>
          <a:p>
            <a:pPr>
              <a:buNone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  движение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8929688" cy="98742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Фигуры, обладающие осевой  симметрией </a:t>
            </a:r>
          </a:p>
        </p:txBody>
      </p:sp>
      <p:sp>
        <p:nvSpPr>
          <p:cNvPr id="14339" name="AutoShape 4"/>
          <p:cNvSpPr>
            <a:spLocks noChangeArrowheads="1"/>
          </p:cNvSpPr>
          <p:nvPr/>
        </p:nvSpPr>
        <p:spPr bwMode="auto">
          <a:xfrm>
            <a:off x="6443663" y="2492375"/>
            <a:ext cx="1441450" cy="3024188"/>
          </a:xfrm>
          <a:prstGeom prst="diamond">
            <a:avLst/>
          </a:prstGeom>
          <a:solidFill>
            <a:srgbClr val="99CC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0" name="Line 12"/>
          <p:cNvSpPr>
            <a:spLocks noChangeShapeType="1"/>
          </p:cNvSpPr>
          <p:nvPr/>
        </p:nvSpPr>
        <p:spPr bwMode="auto">
          <a:xfrm>
            <a:off x="7164388" y="2060575"/>
            <a:ext cx="0" cy="4248150"/>
          </a:xfrm>
          <a:prstGeom prst="line">
            <a:avLst/>
          </a:prstGeom>
          <a:noFill/>
          <a:ln w="19050">
            <a:solidFill>
              <a:srgbClr val="FF66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1" name="Rectangle 13"/>
          <p:cNvSpPr>
            <a:spLocks noChangeArrowheads="1"/>
          </p:cNvSpPr>
          <p:nvPr/>
        </p:nvSpPr>
        <p:spPr bwMode="auto">
          <a:xfrm>
            <a:off x="2051050" y="2349500"/>
            <a:ext cx="1873250" cy="3167063"/>
          </a:xfrm>
          <a:prstGeom prst="rect">
            <a:avLst/>
          </a:prstGeom>
          <a:solidFill>
            <a:srgbClr val="FFFF00"/>
          </a:solidFill>
          <a:ln w="1905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4342" name="Line 14"/>
          <p:cNvSpPr>
            <a:spLocks noChangeShapeType="1"/>
          </p:cNvSpPr>
          <p:nvPr/>
        </p:nvSpPr>
        <p:spPr bwMode="auto">
          <a:xfrm>
            <a:off x="2987675" y="1989138"/>
            <a:ext cx="0" cy="4248150"/>
          </a:xfrm>
          <a:prstGeom prst="line">
            <a:avLst/>
          </a:prstGeom>
          <a:noFill/>
          <a:ln w="19050">
            <a:solidFill>
              <a:srgbClr val="FF66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3" name="Line 15"/>
          <p:cNvSpPr>
            <a:spLocks noChangeShapeType="1"/>
          </p:cNvSpPr>
          <p:nvPr/>
        </p:nvSpPr>
        <p:spPr bwMode="auto">
          <a:xfrm>
            <a:off x="1619250" y="3933825"/>
            <a:ext cx="2736850" cy="0"/>
          </a:xfrm>
          <a:prstGeom prst="line">
            <a:avLst/>
          </a:prstGeom>
          <a:noFill/>
          <a:ln w="19050">
            <a:solidFill>
              <a:srgbClr val="FF66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4" name="Line 16"/>
          <p:cNvSpPr>
            <a:spLocks noChangeShapeType="1"/>
          </p:cNvSpPr>
          <p:nvPr/>
        </p:nvSpPr>
        <p:spPr bwMode="auto">
          <a:xfrm>
            <a:off x="6227763" y="4005263"/>
            <a:ext cx="1944687" cy="0"/>
          </a:xfrm>
          <a:prstGeom prst="line">
            <a:avLst/>
          </a:prstGeom>
          <a:noFill/>
          <a:ln w="19050">
            <a:solidFill>
              <a:srgbClr val="FF66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5" name="Text Box 18"/>
          <p:cNvSpPr txBox="1">
            <a:spLocks noChangeArrowheads="1"/>
          </p:cNvSpPr>
          <p:nvPr/>
        </p:nvSpPr>
        <p:spPr bwMode="auto">
          <a:xfrm>
            <a:off x="1979613" y="6165850"/>
            <a:ext cx="244792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Прямоугольник</a:t>
            </a:r>
          </a:p>
        </p:txBody>
      </p:sp>
      <p:sp>
        <p:nvSpPr>
          <p:cNvPr id="14346" name="Text Box 19"/>
          <p:cNvSpPr txBox="1">
            <a:spLocks noChangeArrowheads="1"/>
          </p:cNvSpPr>
          <p:nvPr/>
        </p:nvSpPr>
        <p:spPr bwMode="auto">
          <a:xfrm>
            <a:off x="5867400" y="6237288"/>
            <a:ext cx="25209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Ромб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9144000" cy="9874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Фигуры, обладающие осевой  симметрией </a:t>
            </a:r>
            <a:endParaRPr lang="ru-RU" dirty="0" smtClean="0"/>
          </a:p>
        </p:txBody>
      </p:sp>
      <p:sp>
        <p:nvSpPr>
          <p:cNvPr id="15363" name="AutoShape 4"/>
          <p:cNvSpPr>
            <a:spLocks noChangeArrowheads="1"/>
          </p:cNvSpPr>
          <p:nvPr/>
        </p:nvSpPr>
        <p:spPr bwMode="auto">
          <a:xfrm>
            <a:off x="1547813" y="2133600"/>
            <a:ext cx="2232025" cy="1800225"/>
          </a:xfrm>
          <a:prstGeom prst="triangle">
            <a:avLst>
              <a:gd name="adj" fmla="val 50000"/>
            </a:avLst>
          </a:prstGeom>
          <a:solidFill>
            <a:srgbClr val="FFFF00"/>
          </a:solidFill>
          <a:ln w="1905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1331913" y="1628775"/>
            <a:ext cx="2592387" cy="2592388"/>
            <a:chOff x="839" y="1026"/>
            <a:chExt cx="1633" cy="1633"/>
          </a:xfrm>
        </p:grpSpPr>
        <p:sp>
          <p:nvSpPr>
            <p:cNvPr id="15380" name="Line 6"/>
            <p:cNvSpPr>
              <a:spLocks noChangeShapeType="1"/>
            </p:cNvSpPr>
            <p:nvPr/>
          </p:nvSpPr>
          <p:spPr bwMode="auto">
            <a:xfrm>
              <a:off x="1677" y="1026"/>
              <a:ext cx="0" cy="1633"/>
            </a:xfrm>
            <a:prstGeom prst="line">
              <a:avLst/>
            </a:prstGeom>
            <a:noFill/>
            <a:ln w="19050">
              <a:solidFill>
                <a:srgbClr val="FF66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1" name="Line 7"/>
            <p:cNvSpPr>
              <a:spLocks noChangeShapeType="1"/>
            </p:cNvSpPr>
            <p:nvPr/>
          </p:nvSpPr>
          <p:spPr bwMode="auto">
            <a:xfrm flipV="1">
              <a:off x="839" y="1616"/>
              <a:ext cx="1588" cy="952"/>
            </a:xfrm>
            <a:prstGeom prst="line">
              <a:avLst/>
            </a:prstGeom>
            <a:noFill/>
            <a:ln w="19050">
              <a:solidFill>
                <a:srgbClr val="FF66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82" name="Line 8"/>
            <p:cNvSpPr>
              <a:spLocks noChangeShapeType="1"/>
            </p:cNvSpPr>
            <p:nvPr/>
          </p:nvSpPr>
          <p:spPr bwMode="auto">
            <a:xfrm flipH="1" flipV="1">
              <a:off x="1066" y="1706"/>
              <a:ext cx="1406" cy="817"/>
            </a:xfrm>
            <a:prstGeom prst="line">
              <a:avLst/>
            </a:prstGeom>
            <a:noFill/>
            <a:ln w="19050">
              <a:solidFill>
                <a:srgbClr val="FF66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5" name="Rectangle 10"/>
          <p:cNvSpPr>
            <a:spLocks noChangeArrowheads="1"/>
          </p:cNvSpPr>
          <p:nvPr/>
        </p:nvSpPr>
        <p:spPr bwMode="auto">
          <a:xfrm>
            <a:off x="5724525" y="2060575"/>
            <a:ext cx="2087563" cy="2016125"/>
          </a:xfrm>
          <a:prstGeom prst="rect">
            <a:avLst/>
          </a:prstGeom>
          <a:solidFill>
            <a:srgbClr val="99CCFF"/>
          </a:solidFill>
          <a:ln w="19050">
            <a:solidFill>
              <a:srgbClr val="00CC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6" name="Line 12"/>
          <p:cNvSpPr>
            <a:spLocks noChangeShapeType="1"/>
          </p:cNvSpPr>
          <p:nvPr/>
        </p:nvSpPr>
        <p:spPr bwMode="auto">
          <a:xfrm>
            <a:off x="5076825" y="3068638"/>
            <a:ext cx="3455988" cy="0"/>
          </a:xfrm>
          <a:prstGeom prst="line">
            <a:avLst/>
          </a:prstGeom>
          <a:noFill/>
          <a:ln w="19050">
            <a:solidFill>
              <a:srgbClr val="FF66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3" name="Group 18"/>
          <p:cNvGrpSpPr>
            <a:grpSpLocks/>
          </p:cNvGrpSpPr>
          <p:nvPr/>
        </p:nvGrpSpPr>
        <p:grpSpPr bwMode="auto">
          <a:xfrm>
            <a:off x="5364163" y="1628775"/>
            <a:ext cx="2770187" cy="2952750"/>
            <a:chOff x="3357" y="1026"/>
            <a:chExt cx="1745" cy="1860"/>
          </a:xfrm>
        </p:grpSpPr>
        <p:sp>
          <p:nvSpPr>
            <p:cNvPr id="15377" name="Line 11"/>
            <p:cNvSpPr>
              <a:spLocks noChangeShapeType="1"/>
            </p:cNvSpPr>
            <p:nvPr/>
          </p:nvSpPr>
          <p:spPr bwMode="auto">
            <a:xfrm>
              <a:off x="4241" y="1026"/>
              <a:ext cx="0" cy="1860"/>
            </a:xfrm>
            <a:prstGeom prst="line">
              <a:avLst/>
            </a:prstGeom>
            <a:noFill/>
            <a:ln w="19050">
              <a:solidFill>
                <a:srgbClr val="FF66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8" name="Line 14"/>
            <p:cNvSpPr>
              <a:spLocks noChangeShapeType="1"/>
            </p:cNvSpPr>
            <p:nvPr/>
          </p:nvSpPr>
          <p:spPr bwMode="auto">
            <a:xfrm>
              <a:off x="3357" y="1071"/>
              <a:ext cx="1724" cy="1678"/>
            </a:xfrm>
            <a:prstGeom prst="line">
              <a:avLst/>
            </a:prstGeom>
            <a:noFill/>
            <a:ln w="19050">
              <a:solidFill>
                <a:srgbClr val="FF66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9" name="Line 17"/>
            <p:cNvSpPr>
              <a:spLocks noChangeShapeType="1"/>
            </p:cNvSpPr>
            <p:nvPr/>
          </p:nvSpPr>
          <p:spPr bwMode="auto">
            <a:xfrm flipH="1">
              <a:off x="3424" y="1071"/>
              <a:ext cx="1678" cy="1678"/>
            </a:xfrm>
            <a:prstGeom prst="line">
              <a:avLst/>
            </a:prstGeom>
            <a:noFill/>
            <a:ln w="19050">
              <a:solidFill>
                <a:srgbClr val="FF66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8" name="Oval 19"/>
          <p:cNvSpPr>
            <a:spLocks noChangeArrowheads="1"/>
          </p:cNvSpPr>
          <p:nvPr/>
        </p:nvSpPr>
        <p:spPr bwMode="auto">
          <a:xfrm>
            <a:off x="3309938" y="4437063"/>
            <a:ext cx="1944687" cy="1943100"/>
          </a:xfrm>
          <a:prstGeom prst="ellipse">
            <a:avLst/>
          </a:prstGeom>
          <a:solidFill>
            <a:srgbClr val="CCFFFF"/>
          </a:solidFill>
          <a:ln w="19050">
            <a:solidFill>
              <a:srgbClr val="33CC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69" name="Line 21"/>
          <p:cNvSpPr>
            <a:spLocks noChangeShapeType="1"/>
          </p:cNvSpPr>
          <p:nvPr/>
        </p:nvSpPr>
        <p:spPr bwMode="auto">
          <a:xfrm>
            <a:off x="3059113" y="5445125"/>
            <a:ext cx="2665412" cy="0"/>
          </a:xfrm>
          <a:prstGeom prst="line">
            <a:avLst/>
          </a:prstGeom>
          <a:noFill/>
          <a:ln w="19050">
            <a:solidFill>
              <a:srgbClr val="FF66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3203575" y="4076700"/>
            <a:ext cx="2160588" cy="2592388"/>
            <a:chOff x="2018" y="2568"/>
            <a:chExt cx="1361" cy="1633"/>
          </a:xfrm>
        </p:grpSpPr>
        <p:sp>
          <p:nvSpPr>
            <p:cNvPr id="15374" name="Line 20"/>
            <p:cNvSpPr>
              <a:spLocks noChangeShapeType="1"/>
            </p:cNvSpPr>
            <p:nvPr/>
          </p:nvSpPr>
          <p:spPr bwMode="auto">
            <a:xfrm>
              <a:off x="2699" y="2568"/>
              <a:ext cx="0" cy="1633"/>
            </a:xfrm>
            <a:prstGeom prst="line">
              <a:avLst/>
            </a:prstGeom>
            <a:noFill/>
            <a:ln w="19050">
              <a:solidFill>
                <a:srgbClr val="FF66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5" name="Line 24"/>
            <p:cNvSpPr>
              <a:spLocks noChangeShapeType="1"/>
            </p:cNvSpPr>
            <p:nvPr/>
          </p:nvSpPr>
          <p:spPr bwMode="auto">
            <a:xfrm flipV="1">
              <a:off x="2064" y="2750"/>
              <a:ext cx="1315" cy="1315"/>
            </a:xfrm>
            <a:prstGeom prst="line">
              <a:avLst/>
            </a:prstGeom>
            <a:noFill/>
            <a:ln w="19050">
              <a:solidFill>
                <a:srgbClr val="FF66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376" name="Line 25"/>
            <p:cNvSpPr>
              <a:spLocks noChangeShapeType="1"/>
            </p:cNvSpPr>
            <p:nvPr/>
          </p:nvSpPr>
          <p:spPr bwMode="auto">
            <a:xfrm>
              <a:off x="2018" y="2750"/>
              <a:ext cx="1361" cy="1360"/>
            </a:xfrm>
            <a:prstGeom prst="line">
              <a:avLst/>
            </a:prstGeom>
            <a:noFill/>
            <a:ln w="19050">
              <a:solidFill>
                <a:srgbClr val="FF6699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71" name="Text Box 28"/>
          <p:cNvSpPr txBox="1">
            <a:spLocks noChangeArrowheads="1"/>
          </p:cNvSpPr>
          <p:nvPr/>
        </p:nvSpPr>
        <p:spPr bwMode="auto">
          <a:xfrm>
            <a:off x="323850" y="1628775"/>
            <a:ext cx="2232025" cy="64135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Равносторонний треугольник</a:t>
            </a:r>
          </a:p>
        </p:txBody>
      </p:sp>
      <p:sp>
        <p:nvSpPr>
          <p:cNvPr id="15372" name="Text Box 29"/>
          <p:cNvSpPr txBox="1">
            <a:spLocks noChangeArrowheads="1"/>
          </p:cNvSpPr>
          <p:nvPr/>
        </p:nvSpPr>
        <p:spPr bwMode="auto">
          <a:xfrm>
            <a:off x="7596188" y="1484313"/>
            <a:ext cx="1547812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Квадрат</a:t>
            </a:r>
          </a:p>
        </p:txBody>
      </p:sp>
      <p:sp>
        <p:nvSpPr>
          <p:cNvPr id="15373" name="Text Box 30"/>
          <p:cNvSpPr txBox="1">
            <a:spLocks noChangeArrowheads="1"/>
          </p:cNvSpPr>
          <p:nvPr/>
        </p:nvSpPr>
        <p:spPr bwMode="auto">
          <a:xfrm>
            <a:off x="4932363" y="5876925"/>
            <a:ext cx="1944687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Круг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716" name="Rectangle 4"/>
          <p:cNvSpPr>
            <a:spLocks noGrp="1" noChangeArrowheads="1"/>
          </p:cNvSpPr>
          <p:nvPr>
            <p:ph type="title"/>
          </p:nvPr>
        </p:nvSpPr>
        <p:spPr>
          <a:xfrm>
            <a:off x="0" y="285750"/>
            <a:ext cx="9144000" cy="98742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Фигуры, обладающие осевой  симметрией </a:t>
            </a:r>
            <a:endParaRPr lang="ru-RU" dirty="0" smtClean="0">
              <a:solidFill>
                <a:schemeClr val="bg1"/>
              </a:solidFill>
            </a:endParaRPr>
          </a:p>
        </p:txBody>
      </p:sp>
      <p:grpSp>
        <p:nvGrpSpPr>
          <p:cNvPr id="2" name="Group 39"/>
          <p:cNvGrpSpPr>
            <a:grpSpLocks/>
          </p:cNvGrpSpPr>
          <p:nvPr/>
        </p:nvGrpSpPr>
        <p:grpSpPr bwMode="auto">
          <a:xfrm>
            <a:off x="1258888" y="1916113"/>
            <a:ext cx="2089150" cy="1441450"/>
            <a:chOff x="793" y="1207"/>
            <a:chExt cx="1316" cy="908"/>
          </a:xfrm>
        </p:grpSpPr>
        <p:sp>
          <p:nvSpPr>
            <p:cNvPr id="13328" name="Line 15"/>
            <p:cNvSpPr>
              <a:spLocks noChangeShapeType="1"/>
            </p:cNvSpPr>
            <p:nvPr/>
          </p:nvSpPr>
          <p:spPr bwMode="auto">
            <a:xfrm flipV="1">
              <a:off x="793" y="1207"/>
              <a:ext cx="1270" cy="454"/>
            </a:xfrm>
            <a:prstGeom prst="line">
              <a:avLst/>
            </a:prstGeom>
            <a:noFill/>
            <a:ln w="222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3329" name="Line 16"/>
            <p:cNvSpPr>
              <a:spLocks noChangeShapeType="1"/>
            </p:cNvSpPr>
            <p:nvPr/>
          </p:nvSpPr>
          <p:spPr bwMode="auto">
            <a:xfrm>
              <a:off x="793" y="1661"/>
              <a:ext cx="1316" cy="454"/>
            </a:xfrm>
            <a:prstGeom prst="line">
              <a:avLst/>
            </a:prstGeom>
            <a:noFill/>
            <a:ln w="22225">
              <a:solidFill>
                <a:srgbClr val="003366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16" name="Line 18"/>
          <p:cNvSpPr>
            <a:spLocks noChangeShapeType="1"/>
          </p:cNvSpPr>
          <p:nvPr/>
        </p:nvSpPr>
        <p:spPr bwMode="auto">
          <a:xfrm>
            <a:off x="1258888" y="2636838"/>
            <a:ext cx="2087562" cy="0"/>
          </a:xfrm>
          <a:prstGeom prst="line">
            <a:avLst/>
          </a:prstGeom>
          <a:noFill/>
          <a:ln w="25400">
            <a:solidFill>
              <a:srgbClr val="FF66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7" name="AutoShape 25"/>
          <p:cNvSpPr>
            <a:spLocks noChangeArrowheads="1"/>
          </p:cNvSpPr>
          <p:nvPr/>
        </p:nvSpPr>
        <p:spPr bwMode="auto">
          <a:xfrm>
            <a:off x="5940425" y="2133600"/>
            <a:ext cx="1727200" cy="2232025"/>
          </a:xfrm>
          <a:prstGeom prst="triangle">
            <a:avLst>
              <a:gd name="adj" fmla="val 50000"/>
            </a:avLst>
          </a:prstGeom>
          <a:solidFill>
            <a:srgbClr val="99CCFF"/>
          </a:solidFill>
          <a:ln w="19050">
            <a:solidFill>
              <a:srgbClr val="3366FF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18" name="Line 26"/>
          <p:cNvSpPr>
            <a:spLocks noChangeShapeType="1"/>
          </p:cNvSpPr>
          <p:nvPr/>
        </p:nvSpPr>
        <p:spPr bwMode="auto">
          <a:xfrm>
            <a:off x="6804025" y="1700213"/>
            <a:ext cx="0" cy="3457575"/>
          </a:xfrm>
          <a:prstGeom prst="line">
            <a:avLst/>
          </a:prstGeom>
          <a:noFill/>
          <a:ln w="25400">
            <a:solidFill>
              <a:srgbClr val="FF66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19" name="AutoShape 28"/>
          <p:cNvSpPr>
            <a:spLocks noChangeArrowheads="1"/>
          </p:cNvSpPr>
          <p:nvPr/>
        </p:nvSpPr>
        <p:spPr bwMode="auto">
          <a:xfrm>
            <a:off x="2411413" y="4365625"/>
            <a:ext cx="2808287" cy="1727200"/>
          </a:xfrm>
          <a:custGeom>
            <a:avLst/>
            <a:gdLst>
              <a:gd name="T0" fmla="*/ 2147483647 w 21600"/>
              <a:gd name="T1" fmla="*/ 2147483647 h 21600"/>
              <a:gd name="T2" fmla="*/ 2147483647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FFFF00"/>
          </a:solidFill>
          <a:ln w="19050">
            <a:solidFill>
              <a:schemeClr val="hlink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0" name="Line 37"/>
          <p:cNvSpPr>
            <a:spLocks noChangeShapeType="1"/>
          </p:cNvSpPr>
          <p:nvPr/>
        </p:nvSpPr>
        <p:spPr bwMode="auto">
          <a:xfrm>
            <a:off x="3851275" y="3789363"/>
            <a:ext cx="0" cy="2520950"/>
          </a:xfrm>
          <a:prstGeom prst="line">
            <a:avLst/>
          </a:prstGeom>
          <a:noFill/>
          <a:ln w="25400">
            <a:solidFill>
              <a:srgbClr val="FF6699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3321" name="Line 40"/>
          <p:cNvSpPr>
            <a:spLocks noChangeShapeType="1"/>
          </p:cNvSpPr>
          <p:nvPr/>
        </p:nvSpPr>
        <p:spPr bwMode="auto">
          <a:xfrm>
            <a:off x="6227763" y="3141663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2" name="Line 42"/>
          <p:cNvSpPr>
            <a:spLocks noChangeShapeType="1"/>
          </p:cNvSpPr>
          <p:nvPr/>
        </p:nvSpPr>
        <p:spPr bwMode="auto">
          <a:xfrm flipH="1">
            <a:off x="7164388" y="3141663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3" name="Line 48"/>
          <p:cNvSpPr>
            <a:spLocks noChangeShapeType="1"/>
          </p:cNvSpPr>
          <p:nvPr/>
        </p:nvSpPr>
        <p:spPr bwMode="auto">
          <a:xfrm>
            <a:off x="4716463" y="5157788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4" name="Line 50"/>
          <p:cNvSpPr>
            <a:spLocks noChangeShapeType="1"/>
          </p:cNvSpPr>
          <p:nvPr/>
        </p:nvSpPr>
        <p:spPr bwMode="auto">
          <a:xfrm flipH="1">
            <a:off x="2700338" y="5300663"/>
            <a:ext cx="21590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3325" name="Text Box 52"/>
          <p:cNvSpPr txBox="1">
            <a:spLocks noChangeArrowheads="1"/>
          </p:cNvSpPr>
          <p:nvPr/>
        </p:nvSpPr>
        <p:spPr bwMode="auto">
          <a:xfrm>
            <a:off x="1187450" y="3357563"/>
            <a:ext cx="1296988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Угол</a:t>
            </a:r>
          </a:p>
        </p:txBody>
      </p:sp>
      <p:sp>
        <p:nvSpPr>
          <p:cNvPr id="13326" name="Text Box 53"/>
          <p:cNvSpPr txBox="1">
            <a:spLocks noChangeArrowheads="1"/>
          </p:cNvSpPr>
          <p:nvPr/>
        </p:nvSpPr>
        <p:spPr bwMode="auto">
          <a:xfrm>
            <a:off x="6865938" y="4652963"/>
            <a:ext cx="2403475" cy="6461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Равнобедренный </a:t>
            </a:r>
          </a:p>
          <a:p>
            <a:pPr>
              <a:defRPr/>
            </a:pPr>
            <a:r>
              <a:rPr lang="ru-RU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треугольник</a:t>
            </a:r>
          </a:p>
        </p:txBody>
      </p:sp>
      <p:sp>
        <p:nvSpPr>
          <p:cNvPr id="13327" name="Text Box 55"/>
          <p:cNvSpPr txBox="1">
            <a:spLocks noChangeArrowheads="1"/>
          </p:cNvSpPr>
          <p:nvPr/>
        </p:nvSpPr>
        <p:spPr bwMode="auto">
          <a:xfrm>
            <a:off x="2195513" y="6308725"/>
            <a:ext cx="4105275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1800" b="1" u="sng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Равнобедренная трапеция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70C0"/>
                </a:solidFill>
              </a:rPr>
              <a:t>Фигуры, </a:t>
            </a:r>
            <a:r>
              <a:rPr lang="ru-RU" dirty="0" err="1" smtClean="0">
                <a:solidFill>
                  <a:srgbClr val="0070C0"/>
                </a:solidFill>
              </a:rPr>
              <a:t>обаладающие</a:t>
            </a:r>
            <a:r>
              <a:rPr lang="ru-RU" dirty="0" smtClean="0">
                <a:solidFill>
                  <a:srgbClr val="0070C0"/>
                </a:solidFill>
              </a:rPr>
              <a:t> центральной симметрией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6" name="Rectangle 21"/>
          <p:cNvSpPr>
            <a:spLocks noChangeArrowheads="1"/>
          </p:cNvSpPr>
          <p:nvPr/>
        </p:nvSpPr>
        <p:spPr bwMode="auto">
          <a:xfrm>
            <a:off x="683568" y="1844824"/>
            <a:ext cx="1215752" cy="1215752"/>
          </a:xfrm>
          <a:prstGeom prst="rect">
            <a:avLst/>
          </a:prstGeom>
          <a:solidFill>
            <a:srgbClr val="FF9999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 algn="ctr" eaLnBrk="0" hangingPunct="0">
              <a:defRPr/>
            </a:pPr>
            <a:endParaRPr lang="ru-RU" sz="4000">
              <a:solidFill>
                <a:srgbClr val="FF9999"/>
              </a:solidFill>
              <a:latin typeface="Times New Roman" pitchFamily="18" charset="0"/>
            </a:endParaRPr>
          </a:p>
        </p:txBody>
      </p:sp>
      <p:sp>
        <p:nvSpPr>
          <p:cNvPr id="7" name="AutoShape 42"/>
          <p:cNvSpPr>
            <a:spLocks noChangeArrowheads="1"/>
          </p:cNvSpPr>
          <p:nvPr/>
        </p:nvSpPr>
        <p:spPr bwMode="auto">
          <a:xfrm>
            <a:off x="2339752" y="2996952"/>
            <a:ext cx="1656184" cy="1368152"/>
          </a:xfrm>
          <a:prstGeom prst="hexagon">
            <a:avLst>
              <a:gd name="adj" fmla="val 29509"/>
              <a:gd name="vf" fmla="val 115470"/>
            </a:avLst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9" name="AutoShape 23"/>
          <p:cNvSpPr>
            <a:spLocks noChangeArrowheads="1"/>
          </p:cNvSpPr>
          <p:nvPr/>
        </p:nvSpPr>
        <p:spPr bwMode="auto">
          <a:xfrm>
            <a:off x="683568" y="4941168"/>
            <a:ext cx="2880320" cy="1152128"/>
          </a:xfrm>
          <a:prstGeom prst="parallelogram">
            <a:avLst>
              <a:gd name="adj" fmla="val 67689"/>
            </a:avLst>
          </a:prstGeom>
          <a:solidFill>
            <a:srgbClr val="3366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0" name="AutoShape 52"/>
          <p:cNvSpPr>
            <a:spLocks noChangeArrowheads="1"/>
          </p:cNvSpPr>
          <p:nvPr/>
        </p:nvSpPr>
        <p:spPr bwMode="auto">
          <a:xfrm>
            <a:off x="4644008" y="1916832"/>
            <a:ext cx="1582787" cy="2520280"/>
          </a:xfrm>
          <a:prstGeom prst="diamond">
            <a:avLst/>
          </a:prstGeom>
          <a:solidFill>
            <a:srgbClr val="669900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1" name="Rectangle 48"/>
          <p:cNvSpPr>
            <a:spLocks noChangeArrowheads="1"/>
          </p:cNvSpPr>
          <p:nvPr/>
        </p:nvSpPr>
        <p:spPr bwMode="auto">
          <a:xfrm rot="5400000">
            <a:off x="5796898" y="4351926"/>
            <a:ext cx="1308560" cy="2318195"/>
          </a:xfrm>
          <a:prstGeom prst="rect">
            <a:avLst/>
          </a:prstGeom>
          <a:solidFill>
            <a:srgbClr val="9966FF"/>
          </a:solidFill>
          <a:ln w="9525">
            <a:noFill/>
            <a:miter lim="800000"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  <p:sp>
        <p:nvSpPr>
          <p:cNvPr id="12" name="Oval 25"/>
          <p:cNvSpPr>
            <a:spLocks noChangeArrowheads="1"/>
          </p:cNvSpPr>
          <p:nvPr/>
        </p:nvSpPr>
        <p:spPr bwMode="auto">
          <a:xfrm>
            <a:off x="6660232" y="2204864"/>
            <a:ext cx="1944216" cy="1872208"/>
          </a:xfrm>
          <a:prstGeom prst="ellipse">
            <a:avLst/>
          </a:prstGeom>
          <a:solidFill>
            <a:schemeClr val="accent2">
              <a:lumMod val="50000"/>
            </a:schemeClr>
          </a:solidFill>
          <a:ln w="9525">
            <a:noFill/>
            <a:round/>
            <a:headEnd/>
            <a:tailEnd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none" anchor="ctr"/>
          <a:lstStyle/>
          <a:p>
            <a:pPr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7"/>
          <p:cNvGrpSpPr>
            <a:grpSpLocks/>
          </p:cNvGrpSpPr>
          <p:nvPr/>
        </p:nvGrpSpPr>
        <p:grpSpPr bwMode="auto">
          <a:xfrm>
            <a:off x="282575" y="-12700"/>
            <a:ext cx="8575705" cy="6656410"/>
            <a:chOff x="0" y="-8"/>
            <a:chExt cx="5486" cy="4328"/>
          </a:xfrm>
        </p:grpSpPr>
        <p:pic>
          <p:nvPicPr>
            <p:cNvPr id="837647" name="Picture 15" descr="слайд 1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0"/>
              <a:ext cx="3302" cy="4320"/>
            </a:xfrm>
            <a:prstGeom prst="rect">
              <a:avLst/>
            </a:prstGeom>
            <a:noFill/>
          </p:spPr>
        </p:pic>
        <p:pic>
          <p:nvPicPr>
            <p:cNvPr id="837648" name="Picture 16" descr="слайд 11"/>
            <p:cNvPicPr>
              <a:picLocks noChangeAspect="1" noChangeArrowheads="1"/>
            </p:cNvPicPr>
            <p:nvPr/>
          </p:nvPicPr>
          <p:blipFill>
            <a:blip r:embed="rId3" cstate="print"/>
            <a:srcRect l="2907"/>
            <a:stretch>
              <a:fillRect/>
            </a:stretch>
          </p:blipFill>
          <p:spPr bwMode="auto">
            <a:xfrm>
              <a:off x="2280" y="-8"/>
              <a:ext cx="3206" cy="4320"/>
            </a:xfrm>
            <a:prstGeom prst="rect">
              <a:avLst/>
            </a:prstGeom>
            <a:noFill/>
          </p:spPr>
        </p:pic>
      </p:grpSp>
      <p:sp>
        <p:nvSpPr>
          <p:cNvPr id="837651" name="Freeform 19"/>
          <p:cNvSpPr>
            <a:spLocks/>
          </p:cNvSpPr>
          <p:nvPr/>
        </p:nvSpPr>
        <p:spPr bwMode="auto">
          <a:xfrm>
            <a:off x="3214678" y="2071678"/>
            <a:ext cx="2505075" cy="1993900"/>
          </a:xfrm>
          <a:custGeom>
            <a:avLst/>
            <a:gdLst/>
            <a:ahLst/>
            <a:cxnLst>
              <a:cxn ang="0">
                <a:pos x="364" y="1120"/>
              </a:cxn>
              <a:cxn ang="0">
                <a:pos x="454" y="1130"/>
              </a:cxn>
              <a:cxn ang="0">
                <a:pos x="550" y="1156"/>
              </a:cxn>
              <a:cxn ang="0">
                <a:pos x="642" y="1190"/>
              </a:cxn>
              <a:cxn ang="0">
                <a:pos x="752" y="1226"/>
              </a:cxn>
              <a:cxn ang="0">
                <a:pos x="838" y="1252"/>
              </a:cxn>
              <a:cxn ang="0">
                <a:pos x="940" y="1256"/>
              </a:cxn>
              <a:cxn ang="0">
                <a:pos x="1040" y="1226"/>
              </a:cxn>
              <a:cxn ang="0">
                <a:pos x="1132" y="1194"/>
              </a:cxn>
              <a:cxn ang="0">
                <a:pos x="1210" y="1158"/>
              </a:cxn>
              <a:cxn ang="0">
                <a:pos x="1332" y="1144"/>
              </a:cxn>
              <a:cxn ang="0">
                <a:pos x="1366" y="1090"/>
              </a:cxn>
              <a:cxn ang="0">
                <a:pos x="1408" y="1028"/>
              </a:cxn>
              <a:cxn ang="0">
                <a:pos x="1450" y="984"/>
              </a:cxn>
              <a:cxn ang="0">
                <a:pos x="1520" y="948"/>
              </a:cxn>
              <a:cxn ang="0">
                <a:pos x="1562" y="912"/>
              </a:cxn>
              <a:cxn ang="0">
                <a:pos x="1578" y="888"/>
              </a:cxn>
              <a:cxn ang="0">
                <a:pos x="1566" y="862"/>
              </a:cxn>
              <a:cxn ang="0">
                <a:pos x="1515" y="843"/>
              </a:cxn>
              <a:cxn ang="0">
                <a:pos x="1436" y="840"/>
              </a:cxn>
              <a:cxn ang="0">
                <a:pos x="1353" y="864"/>
              </a:cxn>
              <a:cxn ang="0">
                <a:pos x="1294" y="878"/>
              </a:cxn>
              <a:cxn ang="0">
                <a:pos x="1218" y="891"/>
              </a:cxn>
              <a:cxn ang="0">
                <a:pos x="1107" y="903"/>
              </a:cxn>
              <a:cxn ang="0">
                <a:pos x="1092" y="870"/>
              </a:cxn>
              <a:cxn ang="0">
                <a:pos x="1092" y="750"/>
              </a:cxn>
              <a:cxn ang="0">
                <a:pos x="1125" y="576"/>
              </a:cxn>
              <a:cxn ang="0">
                <a:pos x="1206" y="375"/>
              </a:cxn>
              <a:cxn ang="0">
                <a:pos x="1323" y="195"/>
              </a:cxn>
              <a:cxn ang="0">
                <a:pos x="1500" y="0"/>
              </a:cxn>
              <a:cxn ang="0">
                <a:pos x="891" y="171"/>
              </a:cxn>
              <a:cxn ang="0">
                <a:pos x="519" y="312"/>
              </a:cxn>
              <a:cxn ang="0">
                <a:pos x="507" y="507"/>
              </a:cxn>
              <a:cxn ang="0">
                <a:pos x="528" y="678"/>
              </a:cxn>
              <a:cxn ang="0">
                <a:pos x="604" y="876"/>
              </a:cxn>
              <a:cxn ang="0">
                <a:pos x="500" y="794"/>
              </a:cxn>
              <a:cxn ang="0">
                <a:pos x="388" y="702"/>
              </a:cxn>
              <a:cxn ang="0">
                <a:pos x="318" y="650"/>
              </a:cxn>
              <a:cxn ang="0">
                <a:pos x="240" y="618"/>
              </a:cxn>
              <a:cxn ang="0">
                <a:pos x="171" y="603"/>
              </a:cxn>
              <a:cxn ang="0">
                <a:pos x="60" y="609"/>
              </a:cxn>
              <a:cxn ang="0">
                <a:pos x="0" y="642"/>
              </a:cxn>
              <a:cxn ang="0">
                <a:pos x="123" y="699"/>
              </a:cxn>
              <a:cxn ang="0">
                <a:pos x="228" y="798"/>
              </a:cxn>
              <a:cxn ang="0">
                <a:pos x="300" y="909"/>
              </a:cxn>
              <a:cxn ang="0">
                <a:pos x="339" y="1020"/>
              </a:cxn>
              <a:cxn ang="0">
                <a:pos x="364" y="1120"/>
              </a:cxn>
            </a:cxnLst>
            <a:rect l="0" t="0" r="r" b="b"/>
            <a:pathLst>
              <a:path w="1578" h="1256">
                <a:moveTo>
                  <a:pt x="364" y="1120"/>
                </a:moveTo>
                <a:lnTo>
                  <a:pt x="454" y="1130"/>
                </a:lnTo>
                <a:lnTo>
                  <a:pt x="550" y="1156"/>
                </a:lnTo>
                <a:lnTo>
                  <a:pt x="642" y="1190"/>
                </a:lnTo>
                <a:lnTo>
                  <a:pt x="752" y="1226"/>
                </a:lnTo>
                <a:lnTo>
                  <a:pt x="838" y="1252"/>
                </a:lnTo>
                <a:lnTo>
                  <a:pt x="940" y="1256"/>
                </a:lnTo>
                <a:lnTo>
                  <a:pt x="1040" y="1226"/>
                </a:lnTo>
                <a:lnTo>
                  <a:pt x="1132" y="1194"/>
                </a:lnTo>
                <a:lnTo>
                  <a:pt x="1210" y="1158"/>
                </a:lnTo>
                <a:lnTo>
                  <a:pt x="1332" y="1144"/>
                </a:lnTo>
                <a:lnTo>
                  <a:pt x="1366" y="1090"/>
                </a:lnTo>
                <a:lnTo>
                  <a:pt x="1408" y="1028"/>
                </a:lnTo>
                <a:lnTo>
                  <a:pt x="1450" y="984"/>
                </a:lnTo>
                <a:lnTo>
                  <a:pt x="1520" y="948"/>
                </a:lnTo>
                <a:lnTo>
                  <a:pt x="1562" y="912"/>
                </a:lnTo>
                <a:lnTo>
                  <a:pt x="1578" y="888"/>
                </a:lnTo>
                <a:lnTo>
                  <a:pt x="1566" y="862"/>
                </a:lnTo>
                <a:lnTo>
                  <a:pt x="1515" y="843"/>
                </a:lnTo>
                <a:lnTo>
                  <a:pt x="1436" y="840"/>
                </a:lnTo>
                <a:lnTo>
                  <a:pt x="1353" y="864"/>
                </a:lnTo>
                <a:lnTo>
                  <a:pt x="1294" y="878"/>
                </a:lnTo>
                <a:lnTo>
                  <a:pt x="1218" y="891"/>
                </a:lnTo>
                <a:lnTo>
                  <a:pt x="1107" y="903"/>
                </a:lnTo>
                <a:lnTo>
                  <a:pt x="1092" y="870"/>
                </a:lnTo>
                <a:lnTo>
                  <a:pt x="1092" y="750"/>
                </a:lnTo>
                <a:lnTo>
                  <a:pt x="1125" y="576"/>
                </a:lnTo>
                <a:lnTo>
                  <a:pt x="1206" y="375"/>
                </a:lnTo>
                <a:lnTo>
                  <a:pt x="1323" y="195"/>
                </a:lnTo>
                <a:lnTo>
                  <a:pt x="1500" y="0"/>
                </a:lnTo>
                <a:lnTo>
                  <a:pt x="891" y="171"/>
                </a:lnTo>
                <a:lnTo>
                  <a:pt x="519" y="312"/>
                </a:lnTo>
                <a:lnTo>
                  <a:pt x="507" y="507"/>
                </a:lnTo>
                <a:lnTo>
                  <a:pt x="528" y="678"/>
                </a:lnTo>
                <a:lnTo>
                  <a:pt x="604" y="876"/>
                </a:lnTo>
                <a:lnTo>
                  <a:pt x="500" y="794"/>
                </a:lnTo>
                <a:lnTo>
                  <a:pt x="388" y="702"/>
                </a:lnTo>
                <a:lnTo>
                  <a:pt x="318" y="650"/>
                </a:lnTo>
                <a:lnTo>
                  <a:pt x="240" y="618"/>
                </a:lnTo>
                <a:lnTo>
                  <a:pt x="171" y="603"/>
                </a:lnTo>
                <a:lnTo>
                  <a:pt x="60" y="609"/>
                </a:lnTo>
                <a:lnTo>
                  <a:pt x="0" y="642"/>
                </a:lnTo>
                <a:lnTo>
                  <a:pt x="123" y="699"/>
                </a:lnTo>
                <a:lnTo>
                  <a:pt x="228" y="798"/>
                </a:lnTo>
                <a:lnTo>
                  <a:pt x="300" y="909"/>
                </a:lnTo>
                <a:lnTo>
                  <a:pt x="339" y="1020"/>
                </a:lnTo>
                <a:lnTo>
                  <a:pt x="364" y="1120"/>
                </a:lnTo>
                <a:close/>
              </a:path>
            </a:pathLst>
          </a:custGeom>
          <a:solidFill>
            <a:srgbClr val="00CC00">
              <a:alpha val="42000"/>
            </a:srgbClr>
          </a:solidFill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37652" name="Freeform 20"/>
          <p:cNvSpPr>
            <a:spLocks/>
          </p:cNvSpPr>
          <p:nvPr/>
        </p:nvSpPr>
        <p:spPr bwMode="auto">
          <a:xfrm>
            <a:off x="6638925" y="2071678"/>
            <a:ext cx="2505075" cy="1993900"/>
          </a:xfrm>
          <a:custGeom>
            <a:avLst/>
            <a:gdLst/>
            <a:ahLst/>
            <a:cxnLst>
              <a:cxn ang="0">
                <a:pos x="364" y="1120"/>
              </a:cxn>
              <a:cxn ang="0">
                <a:pos x="454" y="1130"/>
              </a:cxn>
              <a:cxn ang="0">
                <a:pos x="550" y="1156"/>
              </a:cxn>
              <a:cxn ang="0">
                <a:pos x="642" y="1190"/>
              </a:cxn>
              <a:cxn ang="0">
                <a:pos x="752" y="1226"/>
              </a:cxn>
              <a:cxn ang="0">
                <a:pos x="838" y="1252"/>
              </a:cxn>
              <a:cxn ang="0">
                <a:pos x="940" y="1256"/>
              </a:cxn>
              <a:cxn ang="0">
                <a:pos x="1040" y="1226"/>
              </a:cxn>
              <a:cxn ang="0">
                <a:pos x="1132" y="1194"/>
              </a:cxn>
              <a:cxn ang="0">
                <a:pos x="1210" y="1158"/>
              </a:cxn>
              <a:cxn ang="0">
                <a:pos x="1332" y="1144"/>
              </a:cxn>
              <a:cxn ang="0">
                <a:pos x="1366" y="1090"/>
              </a:cxn>
              <a:cxn ang="0">
                <a:pos x="1408" y="1028"/>
              </a:cxn>
              <a:cxn ang="0">
                <a:pos x="1450" y="984"/>
              </a:cxn>
              <a:cxn ang="0">
                <a:pos x="1520" y="948"/>
              </a:cxn>
              <a:cxn ang="0">
                <a:pos x="1562" y="912"/>
              </a:cxn>
              <a:cxn ang="0">
                <a:pos x="1578" y="888"/>
              </a:cxn>
              <a:cxn ang="0">
                <a:pos x="1566" y="862"/>
              </a:cxn>
              <a:cxn ang="0">
                <a:pos x="1515" y="843"/>
              </a:cxn>
              <a:cxn ang="0">
                <a:pos x="1436" y="840"/>
              </a:cxn>
              <a:cxn ang="0">
                <a:pos x="1353" y="864"/>
              </a:cxn>
              <a:cxn ang="0">
                <a:pos x="1294" y="878"/>
              </a:cxn>
              <a:cxn ang="0">
                <a:pos x="1218" y="891"/>
              </a:cxn>
              <a:cxn ang="0">
                <a:pos x="1107" y="903"/>
              </a:cxn>
              <a:cxn ang="0">
                <a:pos x="1092" y="870"/>
              </a:cxn>
              <a:cxn ang="0">
                <a:pos x="1092" y="750"/>
              </a:cxn>
              <a:cxn ang="0">
                <a:pos x="1125" y="576"/>
              </a:cxn>
              <a:cxn ang="0">
                <a:pos x="1206" y="375"/>
              </a:cxn>
              <a:cxn ang="0">
                <a:pos x="1323" y="195"/>
              </a:cxn>
              <a:cxn ang="0">
                <a:pos x="1500" y="0"/>
              </a:cxn>
              <a:cxn ang="0">
                <a:pos x="891" y="171"/>
              </a:cxn>
              <a:cxn ang="0">
                <a:pos x="519" y="312"/>
              </a:cxn>
              <a:cxn ang="0">
                <a:pos x="507" y="507"/>
              </a:cxn>
              <a:cxn ang="0">
                <a:pos x="528" y="678"/>
              </a:cxn>
              <a:cxn ang="0">
                <a:pos x="604" y="876"/>
              </a:cxn>
              <a:cxn ang="0">
                <a:pos x="500" y="794"/>
              </a:cxn>
              <a:cxn ang="0">
                <a:pos x="388" y="702"/>
              </a:cxn>
              <a:cxn ang="0">
                <a:pos x="318" y="650"/>
              </a:cxn>
              <a:cxn ang="0">
                <a:pos x="240" y="618"/>
              </a:cxn>
              <a:cxn ang="0">
                <a:pos x="171" y="603"/>
              </a:cxn>
              <a:cxn ang="0">
                <a:pos x="60" y="609"/>
              </a:cxn>
              <a:cxn ang="0">
                <a:pos x="0" y="642"/>
              </a:cxn>
              <a:cxn ang="0">
                <a:pos x="123" y="699"/>
              </a:cxn>
              <a:cxn ang="0">
                <a:pos x="228" y="798"/>
              </a:cxn>
              <a:cxn ang="0">
                <a:pos x="300" y="909"/>
              </a:cxn>
              <a:cxn ang="0">
                <a:pos x="339" y="1020"/>
              </a:cxn>
              <a:cxn ang="0">
                <a:pos x="364" y="1120"/>
              </a:cxn>
            </a:cxnLst>
            <a:rect l="0" t="0" r="r" b="b"/>
            <a:pathLst>
              <a:path w="1578" h="1256">
                <a:moveTo>
                  <a:pt x="364" y="1120"/>
                </a:moveTo>
                <a:lnTo>
                  <a:pt x="454" y="1130"/>
                </a:lnTo>
                <a:lnTo>
                  <a:pt x="550" y="1156"/>
                </a:lnTo>
                <a:lnTo>
                  <a:pt x="642" y="1190"/>
                </a:lnTo>
                <a:lnTo>
                  <a:pt x="752" y="1226"/>
                </a:lnTo>
                <a:lnTo>
                  <a:pt x="838" y="1252"/>
                </a:lnTo>
                <a:lnTo>
                  <a:pt x="940" y="1256"/>
                </a:lnTo>
                <a:lnTo>
                  <a:pt x="1040" y="1226"/>
                </a:lnTo>
                <a:lnTo>
                  <a:pt x="1132" y="1194"/>
                </a:lnTo>
                <a:lnTo>
                  <a:pt x="1210" y="1158"/>
                </a:lnTo>
                <a:lnTo>
                  <a:pt x="1332" y="1144"/>
                </a:lnTo>
                <a:lnTo>
                  <a:pt x="1366" y="1090"/>
                </a:lnTo>
                <a:lnTo>
                  <a:pt x="1408" y="1028"/>
                </a:lnTo>
                <a:lnTo>
                  <a:pt x="1450" y="984"/>
                </a:lnTo>
                <a:lnTo>
                  <a:pt x="1520" y="948"/>
                </a:lnTo>
                <a:lnTo>
                  <a:pt x="1562" y="912"/>
                </a:lnTo>
                <a:lnTo>
                  <a:pt x="1578" y="888"/>
                </a:lnTo>
                <a:lnTo>
                  <a:pt x="1566" y="862"/>
                </a:lnTo>
                <a:lnTo>
                  <a:pt x="1515" y="843"/>
                </a:lnTo>
                <a:lnTo>
                  <a:pt x="1436" y="840"/>
                </a:lnTo>
                <a:lnTo>
                  <a:pt x="1353" y="864"/>
                </a:lnTo>
                <a:lnTo>
                  <a:pt x="1294" y="878"/>
                </a:lnTo>
                <a:lnTo>
                  <a:pt x="1218" y="891"/>
                </a:lnTo>
                <a:lnTo>
                  <a:pt x="1107" y="903"/>
                </a:lnTo>
                <a:lnTo>
                  <a:pt x="1092" y="870"/>
                </a:lnTo>
                <a:lnTo>
                  <a:pt x="1092" y="750"/>
                </a:lnTo>
                <a:lnTo>
                  <a:pt x="1125" y="576"/>
                </a:lnTo>
                <a:lnTo>
                  <a:pt x="1206" y="375"/>
                </a:lnTo>
                <a:lnTo>
                  <a:pt x="1323" y="195"/>
                </a:lnTo>
                <a:lnTo>
                  <a:pt x="1500" y="0"/>
                </a:lnTo>
                <a:lnTo>
                  <a:pt x="891" y="171"/>
                </a:lnTo>
                <a:lnTo>
                  <a:pt x="519" y="312"/>
                </a:lnTo>
                <a:lnTo>
                  <a:pt x="507" y="507"/>
                </a:lnTo>
                <a:lnTo>
                  <a:pt x="528" y="678"/>
                </a:lnTo>
                <a:lnTo>
                  <a:pt x="604" y="876"/>
                </a:lnTo>
                <a:lnTo>
                  <a:pt x="500" y="794"/>
                </a:lnTo>
                <a:lnTo>
                  <a:pt x="388" y="702"/>
                </a:lnTo>
                <a:lnTo>
                  <a:pt x="318" y="650"/>
                </a:lnTo>
                <a:lnTo>
                  <a:pt x="240" y="618"/>
                </a:lnTo>
                <a:lnTo>
                  <a:pt x="171" y="603"/>
                </a:lnTo>
                <a:lnTo>
                  <a:pt x="60" y="609"/>
                </a:lnTo>
                <a:lnTo>
                  <a:pt x="0" y="642"/>
                </a:lnTo>
                <a:lnTo>
                  <a:pt x="123" y="699"/>
                </a:lnTo>
                <a:lnTo>
                  <a:pt x="228" y="798"/>
                </a:lnTo>
                <a:lnTo>
                  <a:pt x="300" y="909"/>
                </a:lnTo>
                <a:lnTo>
                  <a:pt x="339" y="1020"/>
                </a:lnTo>
                <a:lnTo>
                  <a:pt x="364" y="1120"/>
                </a:lnTo>
                <a:close/>
              </a:path>
            </a:pathLst>
          </a:custGeom>
          <a:solidFill>
            <a:srgbClr val="00CC00">
              <a:alpha val="42000"/>
            </a:srgbClr>
          </a:solidFill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37653" name="Freeform 21"/>
          <p:cNvSpPr>
            <a:spLocks/>
          </p:cNvSpPr>
          <p:nvPr/>
        </p:nvSpPr>
        <p:spPr bwMode="auto">
          <a:xfrm>
            <a:off x="5000628" y="2071678"/>
            <a:ext cx="2535237" cy="1841500"/>
          </a:xfrm>
          <a:custGeom>
            <a:avLst/>
            <a:gdLst/>
            <a:ahLst/>
            <a:cxnLst>
              <a:cxn ang="0">
                <a:pos x="269" y="1160"/>
              </a:cxn>
              <a:cxn ang="0">
                <a:pos x="313" y="1138"/>
              </a:cxn>
              <a:cxn ang="0">
                <a:pos x="499" y="1076"/>
              </a:cxn>
              <a:cxn ang="0">
                <a:pos x="723" y="994"/>
              </a:cxn>
              <a:cxn ang="0">
                <a:pos x="1017" y="920"/>
              </a:cxn>
              <a:cxn ang="0">
                <a:pos x="1225" y="870"/>
              </a:cxn>
              <a:cxn ang="0">
                <a:pos x="1283" y="858"/>
              </a:cxn>
              <a:cxn ang="0">
                <a:pos x="1267" y="818"/>
              </a:cxn>
              <a:cxn ang="0">
                <a:pos x="1131" y="704"/>
              </a:cxn>
              <a:cxn ang="0">
                <a:pos x="1037" y="670"/>
              </a:cxn>
              <a:cxn ang="0">
                <a:pos x="993" y="660"/>
              </a:cxn>
              <a:cxn ang="0">
                <a:pos x="1075" y="596"/>
              </a:cxn>
              <a:cxn ang="0">
                <a:pos x="1219" y="558"/>
              </a:cxn>
              <a:cxn ang="0">
                <a:pos x="1397" y="614"/>
              </a:cxn>
              <a:cxn ang="0">
                <a:pos x="1563" y="734"/>
              </a:cxn>
              <a:cxn ang="0">
                <a:pos x="1593" y="758"/>
              </a:cxn>
              <a:cxn ang="0">
                <a:pos x="1589" y="728"/>
              </a:cxn>
              <a:cxn ang="0">
                <a:pos x="1555" y="644"/>
              </a:cxn>
              <a:cxn ang="0">
                <a:pos x="1535" y="458"/>
              </a:cxn>
              <a:cxn ang="0">
                <a:pos x="1543" y="360"/>
              </a:cxn>
              <a:cxn ang="0">
                <a:pos x="1555" y="308"/>
              </a:cxn>
              <a:cxn ang="0">
                <a:pos x="1531" y="296"/>
              </a:cxn>
              <a:cxn ang="0">
                <a:pos x="1411" y="308"/>
              </a:cxn>
              <a:cxn ang="0">
                <a:pos x="1171" y="404"/>
              </a:cxn>
              <a:cxn ang="0">
                <a:pos x="931" y="356"/>
              </a:cxn>
              <a:cxn ang="0">
                <a:pos x="723" y="280"/>
              </a:cxn>
              <a:cxn ang="0">
                <a:pos x="595" y="260"/>
              </a:cxn>
              <a:cxn ang="0">
                <a:pos x="547" y="260"/>
              </a:cxn>
              <a:cxn ang="0">
                <a:pos x="555" y="254"/>
              </a:cxn>
              <a:cxn ang="0">
                <a:pos x="547" y="164"/>
              </a:cxn>
              <a:cxn ang="0">
                <a:pos x="505" y="52"/>
              </a:cxn>
              <a:cxn ang="0">
                <a:pos x="481" y="4"/>
              </a:cxn>
              <a:cxn ang="0">
                <a:pos x="445" y="26"/>
              </a:cxn>
              <a:cxn ang="0">
                <a:pos x="387" y="64"/>
              </a:cxn>
              <a:cxn ang="0">
                <a:pos x="247" y="214"/>
              </a:cxn>
              <a:cxn ang="0">
                <a:pos x="119" y="422"/>
              </a:cxn>
              <a:cxn ang="0">
                <a:pos x="19" y="692"/>
              </a:cxn>
              <a:cxn ang="0">
                <a:pos x="7" y="822"/>
              </a:cxn>
              <a:cxn ang="0">
                <a:pos x="9" y="844"/>
              </a:cxn>
              <a:cxn ang="0">
                <a:pos x="19" y="864"/>
              </a:cxn>
              <a:cxn ang="0">
                <a:pos x="75" y="862"/>
              </a:cxn>
              <a:cxn ang="0">
                <a:pos x="217" y="842"/>
              </a:cxn>
              <a:cxn ang="0">
                <a:pos x="331" y="822"/>
              </a:cxn>
              <a:cxn ang="0">
                <a:pos x="423" y="816"/>
              </a:cxn>
              <a:cxn ang="0">
                <a:pos x="485" y="848"/>
              </a:cxn>
              <a:cxn ang="0">
                <a:pos x="499" y="884"/>
              </a:cxn>
              <a:cxn ang="0">
                <a:pos x="455" y="956"/>
              </a:cxn>
              <a:cxn ang="0">
                <a:pos x="301" y="1074"/>
              </a:cxn>
              <a:cxn ang="0">
                <a:pos x="265" y="1140"/>
              </a:cxn>
              <a:cxn ang="0">
                <a:pos x="269" y="1160"/>
              </a:cxn>
            </a:cxnLst>
            <a:rect l="0" t="0" r="r" b="b"/>
            <a:pathLst>
              <a:path w="1597" h="1160">
                <a:moveTo>
                  <a:pt x="269" y="1160"/>
                </a:moveTo>
                <a:cubicBezTo>
                  <a:pt x="277" y="1160"/>
                  <a:pt x="275" y="1152"/>
                  <a:pt x="313" y="1138"/>
                </a:cubicBezTo>
                <a:cubicBezTo>
                  <a:pt x="351" y="1124"/>
                  <a:pt x="431" y="1100"/>
                  <a:pt x="499" y="1076"/>
                </a:cubicBezTo>
                <a:cubicBezTo>
                  <a:pt x="567" y="1052"/>
                  <a:pt x="637" y="1020"/>
                  <a:pt x="723" y="994"/>
                </a:cubicBezTo>
                <a:cubicBezTo>
                  <a:pt x="809" y="968"/>
                  <a:pt x="933" y="941"/>
                  <a:pt x="1017" y="920"/>
                </a:cubicBezTo>
                <a:cubicBezTo>
                  <a:pt x="1101" y="899"/>
                  <a:pt x="1181" y="880"/>
                  <a:pt x="1225" y="870"/>
                </a:cubicBezTo>
                <a:cubicBezTo>
                  <a:pt x="1269" y="860"/>
                  <a:pt x="1276" y="867"/>
                  <a:pt x="1283" y="858"/>
                </a:cubicBezTo>
                <a:cubicBezTo>
                  <a:pt x="1290" y="849"/>
                  <a:pt x="1292" y="844"/>
                  <a:pt x="1267" y="818"/>
                </a:cubicBezTo>
                <a:cubicBezTo>
                  <a:pt x="1242" y="792"/>
                  <a:pt x="1169" y="729"/>
                  <a:pt x="1131" y="704"/>
                </a:cubicBezTo>
                <a:cubicBezTo>
                  <a:pt x="1093" y="679"/>
                  <a:pt x="1060" y="677"/>
                  <a:pt x="1037" y="670"/>
                </a:cubicBezTo>
                <a:cubicBezTo>
                  <a:pt x="1014" y="663"/>
                  <a:pt x="987" y="672"/>
                  <a:pt x="993" y="660"/>
                </a:cubicBezTo>
                <a:cubicBezTo>
                  <a:pt x="999" y="648"/>
                  <a:pt x="1037" y="613"/>
                  <a:pt x="1075" y="596"/>
                </a:cubicBezTo>
                <a:cubicBezTo>
                  <a:pt x="1113" y="579"/>
                  <a:pt x="1165" y="555"/>
                  <a:pt x="1219" y="558"/>
                </a:cubicBezTo>
                <a:cubicBezTo>
                  <a:pt x="1273" y="561"/>
                  <a:pt x="1340" y="585"/>
                  <a:pt x="1397" y="614"/>
                </a:cubicBezTo>
                <a:cubicBezTo>
                  <a:pt x="1454" y="643"/>
                  <a:pt x="1530" y="710"/>
                  <a:pt x="1563" y="734"/>
                </a:cubicBezTo>
                <a:cubicBezTo>
                  <a:pt x="1596" y="758"/>
                  <a:pt x="1589" y="759"/>
                  <a:pt x="1593" y="758"/>
                </a:cubicBezTo>
                <a:cubicBezTo>
                  <a:pt x="1597" y="757"/>
                  <a:pt x="1595" y="747"/>
                  <a:pt x="1589" y="728"/>
                </a:cubicBezTo>
                <a:cubicBezTo>
                  <a:pt x="1583" y="709"/>
                  <a:pt x="1564" y="689"/>
                  <a:pt x="1555" y="644"/>
                </a:cubicBezTo>
                <a:cubicBezTo>
                  <a:pt x="1546" y="599"/>
                  <a:pt x="1537" y="505"/>
                  <a:pt x="1535" y="458"/>
                </a:cubicBezTo>
                <a:cubicBezTo>
                  <a:pt x="1533" y="411"/>
                  <a:pt x="1540" y="385"/>
                  <a:pt x="1543" y="360"/>
                </a:cubicBezTo>
                <a:cubicBezTo>
                  <a:pt x="1546" y="335"/>
                  <a:pt x="1557" y="319"/>
                  <a:pt x="1555" y="308"/>
                </a:cubicBezTo>
                <a:cubicBezTo>
                  <a:pt x="1553" y="297"/>
                  <a:pt x="1555" y="296"/>
                  <a:pt x="1531" y="296"/>
                </a:cubicBezTo>
                <a:cubicBezTo>
                  <a:pt x="1507" y="296"/>
                  <a:pt x="1471" y="290"/>
                  <a:pt x="1411" y="308"/>
                </a:cubicBezTo>
                <a:cubicBezTo>
                  <a:pt x="1351" y="326"/>
                  <a:pt x="1251" y="396"/>
                  <a:pt x="1171" y="404"/>
                </a:cubicBezTo>
                <a:cubicBezTo>
                  <a:pt x="1091" y="412"/>
                  <a:pt x="1006" y="377"/>
                  <a:pt x="931" y="356"/>
                </a:cubicBezTo>
                <a:cubicBezTo>
                  <a:pt x="856" y="335"/>
                  <a:pt x="779" y="296"/>
                  <a:pt x="723" y="280"/>
                </a:cubicBezTo>
                <a:cubicBezTo>
                  <a:pt x="667" y="264"/>
                  <a:pt x="624" y="263"/>
                  <a:pt x="595" y="260"/>
                </a:cubicBezTo>
                <a:cubicBezTo>
                  <a:pt x="566" y="257"/>
                  <a:pt x="554" y="261"/>
                  <a:pt x="547" y="260"/>
                </a:cubicBezTo>
                <a:cubicBezTo>
                  <a:pt x="540" y="259"/>
                  <a:pt x="555" y="270"/>
                  <a:pt x="555" y="254"/>
                </a:cubicBezTo>
                <a:cubicBezTo>
                  <a:pt x="555" y="238"/>
                  <a:pt x="555" y="198"/>
                  <a:pt x="547" y="164"/>
                </a:cubicBezTo>
                <a:cubicBezTo>
                  <a:pt x="539" y="130"/>
                  <a:pt x="516" y="79"/>
                  <a:pt x="505" y="52"/>
                </a:cubicBezTo>
                <a:cubicBezTo>
                  <a:pt x="494" y="25"/>
                  <a:pt x="491" y="8"/>
                  <a:pt x="481" y="4"/>
                </a:cubicBezTo>
                <a:cubicBezTo>
                  <a:pt x="471" y="0"/>
                  <a:pt x="461" y="16"/>
                  <a:pt x="445" y="26"/>
                </a:cubicBezTo>
                <a:cubicBezTo>
                  <a:pt x="429" y="36"/>
                  <a:pt x="420" y="33"/>
                  <a:pt x="387" y="64"/>
                </a:cubicBezTo>
                <a:cubicBezTo>
                  <a:pt x="354" y="95"/>
                  <a:pt x="292" y="154"/>
                  <a:pt x="247" y="214"/>
                </a:cubicBezTo>
                <a:cubicBezTo>
                  <a:pt x="202" y="274"/>
                  <a:pt x="157" y="342"/>
                  <a:pt x="119" y="422"/>
                </a:cubicBezTo>
                <a:cubicBezTo>
                  <a:pt x="81" y="502"/>
                  <a:pt x="38" y="625"/>
                  <a:pt x="19" y="692"/>
                </a:cubicBezTo>
                <a:cubicBezTo>
                  <a:pt x="0" y="759"/>
                  <a:pt x="9" y="797"/>
                  <a:pt x="7" y="822"/>
                </a:cubicBezTo>
                <a:cubicBezTo>
                  <a:pt x="5" y="847"/>
                  <a:pt x="7" y="837"/>
                  <a:pt x="9" y="844"/>
                </a:cubicBezTo>
                <a:cubicBezTo>
                  <a:pt x="11" y="851"/>
                  <a:pt x="8" y="861"/>
                  <a:pt x="19" y="864"/>
                </a:cubicBezTo>
                <a:cubicBezTo>
                  <a:pt x="30" y="867"/>
                  <a:pt x="42" y="866"/>
                  <a:pt x="75" y="862"/>
                </a:cubicBezTo>
                <a:cubicBezTo>
                  <a:pt x="108" y="858"/>
                  <a:pt x="174" y="849"/>
                  <a:pt x="217" y="842"/>
                </a:cubicBezTo>
                <a:cubicBezTo>
                  <a:pt x="260" y="835"/>
                  <a:pt x="297" y="826"/>
                  <a:pt x="331" y="822"/>
                </a:cubicBezTo>
                <a:cubicBezTo>
                  <a:pt x="365" y="818"/>
                  <a:pt x="397" y="812"/>
                  <a:pt x="423" y="816"/>
                </a:cubicBezTo>
                <a:cubicBezTo>
                  <a:pt x="449" y="820"/>
                  <a:pt x="472" y="837"/>
                  <a:pt x="485" y="848"/>
                </a:cubicBezTo>
                <a:cubicBezTo>
                  <a:pt x="498" y="859"/>
                  <a:pt x="504" y="866"/>
                  <a:pt x="499" y="884"/>
                </a:cubicBezTo>
                <a:cubicBezTo>
                  <a:pt x="494" y="902"/>
                  <a:pt x="488" y="924"/>
                  <a:pt x="455" y="956"/>
                </a:cubicBezTo>
                <a:cubicBezTo>
                  <a:pt x="422" y="988"/>
                  <a:pt x="332" y="1044"/>
                  <a:pt x="301" y="1074"/>
                </a:cubicBezTo>
                <a:cubicBezTo>
                  <a:pt x="270" y="1104"/>
                  <a:pt x="270" y="1126"/>
                  <a:pt x="265" y="1140"/>
                </a:cubicBezTo>
                <a:cubicBezTo>
                  <a:pt x="260" y="1154"/>
                  <a:pt x="264" y="1158"/>
                  <a:pt x="269" y="1160"/>
                </a:cubicBezTo>
                <a:close/>
              </a:path>
            </a:pathLst>
          </a:custGeom>
          <a:solidFill>
            <a:srgbClr val="0066FF">
              <a:alpha val="57001"/>
            </a:srgbClr>
          </a:solidFill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96296E-6 L -0.2717 0.00092 L -0.38003 0.00092 " pathEditMode="relative" rAng="0" ptsTypes="AAA">
                                      <p:cBhvr>
                                        <p:cTn id="11" dur="2000" fill="hold"/>
                                        <p:tgtEl>
                                          <p:spTgt spid="8376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3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-1.85185E-6 L -0.275 -1.85185E-6 L -0.37968 0.00185 " pathEditMode="relative" rAng="0" ptsTypes="AAA">
                                      <p:cBhvr>
                                        <p:cTn id="19" dur="2000" fill="hold"/>
                                        <p:tgtEl>
                                          <p:spTgt spid="8376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" y="1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3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11111E-6 L 0.11666 0.15555 L 0.14635 0.20648 " pathEditMode="relative" rAng="0" ptsTypes="AAA">
                                      <p:cBhvr>
                                        <p:cTn id="26" dur="2000" fill="hold"/>
                                        <p:tgtEl>
                                          <p:spTgt spid="8376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3" y="10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7651" grpId="0" animBg="1"/>
      <p:bldP spid="837651" grpId="1" animBg="1"/>
      <p:bldP spid="837652" grpId="0" animBg="1"/>
      <p:bldP spid="837652" grpId="1" animBg="1"/>
      <p:bldP spid="837653" grpId="0" animBg="1"/>
      <p:bldP spid="837653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1546" name="Rectangle 58"/>
          <p:cNvSpPr>
            <a:spLocks noChangeArrowheads="1"/>
          </p:cNvSpPr>
          <p:nvPr/>
        </p:nvSpPr>
        <p:spPr bwMode="auto">
          <a:xfrm>
            <a:off x="2057400" y="4267200"/>
            <a:ext cx="438150" cy="457200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none">
            <a:spAutoFit/>
          </a:bodyPr>
          <a:lstStyle/>
          <a:p>
            <a:r>
              <a:rPr lang="ru-RU" sz="2400" b="1">
                <a:latin typeface="Arial" pitchFamily="34" charset="0"/>
              </a:rPr>
              <a:t>М</a:t>
            </a:r>
            <a:endParaRPr lang="ru-RU" sz="2400" b="1" baseline="-25000">
              <a:latin typeface="Arial" pitchFamily="34" charset="0"/>
            </a:endParaRPr>
          </a:p>
        </p:txBody>
      </p:sp>
      <p:sp>
        <p:nvSpPr>
          <p:cNvPr id="831492" name="Freeform 4"/>
          <p:cNvSpPr>
            <a:spLocks/>
          </p:cNvSpPr>
          <p:nvPr/>
        </p:nvSpPr>
        <p:spPr bwMode="auto">
          <a:xfrm>
            <a:off x="5334000" y="3835400"/>
            <a:ext cx="1230313" cy="1193800"/>
          </a:xfrm>
          <a:custGeom>
            <a:avLst/>
            <a:gdLst/>
            <a:ahLst/>
            <a:cxnLst>
              <a:cxn ang="0">
                <a:pos x="775" y="0"/>
              </a:cxn>
              <a:cxn ang="0">
                <a:pos x="0" y="752"/>
              </a:cxn>
            </a:cxnLst>
            <a:rect l="0" t="0" r="r" b="b"/>
            <a:pathLst>
              <a:path w="775" h="752">
                <a:moveTo>
                  <a:pt x="775" y="0"/>
                </a:moveTo>
                <a:lnTo>
                  <a:pt x="0" y="752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lg" len="lg"/>
            <a:tailEnd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2" name="Group 53"/>
          <p:cNvGrpSpPr>
            <a:grpSpLocks/>
          </p:cNvGrpSpPr>
          <p:nvPr/>
        </p:nvGrpSpPr>
        <p:grpSpPr bwMode="auto">
          <a:xfrm>
            <a:off x="357189" y="1196975"/>
            <a:ext cx="8382000" cy="1793876"/>
            <a:chOff x="225" y="754"/>
            <a:chExt cx="5280" cy="1130"/>
          </a:xfrm>
        </p:grpSpPr>
        <p:sp>
          <p:nvSpPr>
            <p:cNvPr id="831521" name="Text Box 33"/>
            <p:cNvSpPr txBox="1">
              <a:spLocks noChangeArrowheads="1"/>
            </p:cNvSpPr>
            <p:nvPr/>
          </p:nvSpPr>
          <p:spPr bwMode="auto">
            <a:xfrm>
              <a:off x="225" y="765"/>
              <a:ext cx="5280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marL="177800" indent="-177800">
                <a:tabLst>
                  <a:tab pos="177800" algn="l"/>
                </a:tabLst>
              </a:pPr>
              <a:r>
                <a:rPr lang="ru-RU" sz="2000" dirty="0">
                  <a:latin typeface="Arial" pitchFamily="34" charset="0"/>
                </a:rPr>
                <a:t> </a:t>
              </a:r>
              <a:r>
                <a:rPr lang="ru-RU" sz="2000" dirty="0" smtClean="0">
                  <a:latin typeface="Arial" pitchFamily="34" charset="0"/>
                </a:rPr>
                <a:t>  </a:t>
              </a:r>
              <a:r>
                <a:rPr lang="ru-RU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Параллельным переносом</a:t>
              </a:r>
              <a:r>
                <a:rPr lang="ru-RU" sz="2400" dirty="0">
                  <a:solidFill>
                    <a:srgbClr val="C00000"/>
                  </a:solidFill>
                </a:rPr>
                <a:t> </a:t>
              </a:r>
              <a:r>
                <a:rPr lang="ru-RU" sz="2400" dirty="0" smtClean="0">
                  <a:solidFill>
                    <a:srgbClr val="C00000"/>
                  </a:solidFill>
                </a:rPr>
                <a:t>  </a:t>
              </a:r>
              <a:r>
                <a:rPr lang="ru-RU" sz="2400" dirty="0" smtClean="0">
                  <a:solidFill>
                    <a:srgbClr val="0000CC"/>
                  </a:solidFill>
                </a:rPr>
                <a:t>на </a:t>
              </a:r>
              <a:r>
                <a:rPr lang="ru-RU" sz="2400" dirty="0">
                  <a:solidFill>
                    <a:srgbClr val="0000CC"/>
                  </a:solidFill>
                </a:rPr>
                <a:t>вектор        называется отображение плоскости на себя, при котором каждая точка М </a:t>
              </a:r>
              <a:r>
                <a:rPr lang="ru-RU" sz="2400" dirty="0" smtClean="0">
                  <a:solidFill>
                    <a:srgbClr val="0000CC"/>
                  </a:solidFill>
                </a:rPr>
                <a:t>отображается </a:t>
              </a:r>
              <a:r>
                <a:rPr lang="ru-RU" sz="2400" dirty="0">
                  <a:solidFill>
                    <a:srgbClr val="0000CC"/>
                  </a:solidFill>
                </a:rPr>
                <a:t>в такую точку М</a:t>
              </a:r>
              <a:r>
                <a:rPr lang="ru-RU" sz="2400" baseline="-25000" dirty="0">
                  <a:solidFill>
                    <a:srgbClr val="0000CC"/>
                  </a:solidFill>
                </a:rPr>
                <a:t>1</a:t>
              </a:r>
              <a:r>
                <a:rPr lang="ru-RU" sz="2400" dirty="0">
                  <a:solidFill>
                    <a:srgbClr val="0000CC"/>
                  </a:solidFill>
                </a:rPr>
                <a:t>, что вектор </a:t>
              </a:r>
              <a:r>
                <a:rPr lang="ru-RU" sz="2400" b="1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ММ</a:t>
              </a:r>
              <a:r>
                <a:rPr lang="ru-RU" sz="2400" b="1" baseline="-25000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1</a:t>
              </a:r>
              <a:r>
                <a:rPr lang="ru-RU" sz="2400" dirty="0">
                  <a:solidFill>
                    <a:srgbClr val="0000CC"/>
                  </a:solidFill>
                </a:rPr>
                <a:t> равен вектору </a:t>
              </a:r>
            </a:p>
          </p:txBody>
        </p:sp>
        <p:grpSp>
          <p:nvGrpSpPr>
            <p:cNvPr id="3" name="Group 38"/>
            <p:cNvGrpSpPr>
              <a:grpSpLocks/>
            </p:cNvGrpSpPr>
            <p:nvPr/>
          </p:nvGrpSpPr>
          <p:grpSpPr bwMode="auto">
            <a:xfrm>
              <a:off x="3606" y="754"/>
              <a:ext cx="384" cy="404"/>
              <a:chOff x="3862" y="1642"/>
              <a:chExt cx="384" cy="404"/>
            </a:xfrm>
          </p:grpSpPr>
          <p:sp>
            <p:nvSpPr>
              <p:cNvPr id="831524" name="Text Box 36"/>
              <p:cNvSpPr txBox="1">
                <a:spLocks noChangeArrowheads="1"/>
              </p:cNvSpPr>
              <p:nvPr/>
            </p:nvSpPr>
            <p:spPr bwMode="auto">
              <a:xfrm>
                <a:off x="3862" y="1642"/>
                <a:ext cx="384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en-US" sz="36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</a:t>
                </a:r>
                <a:endParaRPr lang="ru-RU" sz="3600" i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31525" name="Line 37"/>
              <p:cNvSpPr>
                <a:spLocks noChangeShapeType="1"/>
              </p:cNvSpPr>
              <p:nvPr/>
            </p:nvSpPr>
            <p:spPr bwMode="auto">
              <a:xfrm>
                <a:off x="3952" y="1733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lg" len="lg"/>
                <a:tailEnd type="stealth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39"/>
            <p:cNvGrpSpPr>
              <a:grpSpLocks/>
            </p:cNvGrpSpPr>
            <p:nvPr/>
          </p:nvGrpSpPr>
          <p:grpSpPr bwMode="auto">
            <a:xfrm>
              <a:off x="1156" y="1480"/>
              <a:ext cx="384" cy="404"/>
              <a:chOff x="-100" y="1932"/>
              <a:chExt cx="384" cy="404"/>
            </a:xfrm>
          </p:grpSpPr>
          <p:sp>
            <p:nvSpPr>
              <p:cNvPr id="831528" name="Text Box 40"/>
              <p:cNvSpPr txBox="1">
                <a:spLocks noChangeArrowheads="1"/>
              </p:cNvSpPr>
              <p:nvPr/>
            </p:nvSpPr>
            <p:spPr bwMode="auto">
              <a:xfrm>
                <a:off x="-100" y="1932"/>
                <a:ext cx="384" cy="4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ctr"/>
                <a:r>
                  <a:rPr lang="en-US" sz="3600" b="1" i="1" dirty="0">
                    <a:solidFill>
                      <a:srgbClr val="FF0000"/>
                    </a:solidFill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a</a:t>
                </a:r>
                <a:endParaRPr lang="ru-RU" sz="3600" i="1" dirty="0">
                  <a:solidFill>
                    <a:srgbClr val="FF0000"/>
                  </a:solidFill>
                </a:endParaRPr>
              </a:p>
            </p:txBody>
          </p:sp>
          <p:sp>
            <p:nvSpPr>
              <p:cNvPr id="831529" name="Line 41"/>
              <p:cNvSpPr>
                <a:spLocks noChangeShapeType="1"/>
              </p:cNvSpPr>
              <p:nvPr/>
            </p:nvSpPr>
            <p:spPr bwMode="auto">
              <a:xfrm>
                <a:off x="36" y="2022"/>
                <a:ext cx="240" cy="0"/>
              </a:xfrm>
              <a:prstGeom prst="line">
                <a:avLst/>
              </a:prstGeom>
              <a:noFill/>
              <a:ln w="19050">
                <a:solidFill>
                  <a:srgbClr val="FF0000"/>
                </a:solidFill>
                <a:round/>
                <a:headEnd type="none" w="lg" len="lg"/>
                <a:tailEnd type="stealth" w="lg" len="lg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1533" name="Freeform 45"/>
            <p:cNvSpPr>
              <a:spLocks/>
            </p:cNvSpPr>
            <p:nvPr/>
          </p:nvSpPr>
          <p:spPr bwMode="auto">
            <a:xfrm>
              <a:off x="3969" y="1253"/>
              <a:ext cx="280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80" y="0"/>
                </a:cxn>
              </a:cxnLst>
              <a:rect l="0" t="0" r="r" b="b"/>
              <a:pathLst>
                <a:path w="280" h="1">
                  <a:moveTo>
                    <a:pt x="0" y="0"/>
                  </a:moveTo>
                  <a:lnTo>
                    <a:pt x="280" y="0"/>
                  </a:lnTo>
                </a:path>
              </a:pathLst>
            </a:custGeom>
            <a:noFill/>
            <a:ln w="19050" cap="flat" cmpd="sng">
              <a:solidFill>
                <a:schemeClr val="tx1"/>
              </a:solidFill>
              <a:prstDash val="solid"/>
              <a:round/>
              <a:headEnd type="none" w="lg" len="lg"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47"/>
          <p:cNvGrpSpPr>
            <a:grpSpLocks/>
          </p:cNvGrpSpPr>
          <p:nvPr/>
        </p:nvGrpSpPr>
        <p:grpSpPr bwMode="auto">
          <a:xfrm>
            <a:off x="6019800" y="4216400"/>
            <a:ext cx="609600" cy="641350"/>
            <a:chOff x="3696" y="912"/>
            <a:chExt cx="384" cy="404"/>
          </a:xfrm>
        </p:grpSpPr>
        <p:sp>
          <p:nvSpPr>
            <p:cNvPr id="831536" name="Text Box 48"/>
            <p:cNvSpPr txBox="1">
              <a:spLocks noChangeArrowheads="1"/>
            </p:cNvSpPr>
            <p:nvPr/>
          </p:nvSpPr>
          <p:spPr bwMode="auto">
            <a:xfrm>
              <a:off x="3696" y="912"/>
              <a:ext cx="3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3600" b="1" i="1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endParaRPr lang="ru-RU" sz="3600" i="1">
                <a:solidFill>
                  <a:srgbClr val="FF0000"/>
                </a:solidFill>
              </a:endParaRPr>
            </a:p>
          </p:txBody>
        </p:sp>
        <p:sp>
          <p:nvSpPr>
            <p:cNvPr id="831537" name="Line 49"/>
            <p:cNvSpPr>
              <a:spLocks noChangeShapeType="1"/>
            </p:cNvSpPr>
            <p:nvPr/>
          </p:nvSpPr>
          <p:spPr bwMode="auto">
            <a:xfrm>
              <a:off x="3792" y="1008"/>
              <a:ext cx="240" cy="0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lg" len="lg"/>
              <a:tailEnd type="stealth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31543" name="Freeform 55"/>
          <p:cNvSpPr>
            <a:spLocks/>
          </p:cNvSpPr>
          <p:nvPr/>
        </p:nvSpPr>
        <p:spPr bwMode="auto">
          <a:xfrm>
            <a:off x="5334000" y="3835400"/>
            <a:ext cx="1230313" cy="1193800"/>
          </a:xfrm>
          <a:custGeom>
            <a:avLst/>
            <a:gdLst/>
            <a:ahLst/>
            <a:cxnLst>
              <a:cxn ang="0">
                <a:pos x="775" y="0"/>
              </a:cxn>
              <a:cxn ang="0">
                <a:pos x="0" y="752"/>
              </a:cxn>
            </a:cxnLst>
            <a:rect l="0" t="0" r="r" b="b"/>
            <a:pathLst>
              <a:path w="775" h="752">
                <a:moveTo>
                  <a:pt x="775" y="0"/>
                </a:moveTo>
                <a:lnTo>
                  <a:pt x="0" y="752"/>
                </a:lnTo>
              </a:path>
            </a:pathLst>
          </a:custGeom>
          <a:noFill/>
          <a:ln w="28575">
            <a:solidFill>
              <a:srgbClr val="FF0000"/>
            </a:solidFill>
            <a:round/>
            <a:headEnd type="stealth" w="lg" len="lg"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31542" name="Oval 54"/>
          <p:cNvSpPr>
            <a:spLocks noChangeArrowheads="1"/>
          </p:cNvSpPr>
          <p:nvPr/>
        </p:nvSpPr>
        <p:spPr bwMode="auto">
          <a:xfrm>
            <a:off x="2438400" y="42926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" name="Group 60"/>
          <p:cNvGrpSpPr>
            <a:grpSpLocks/>
          </p:cNvGrpSpPr>
          <p:nvPr/>
        </p:nvGrpSpPr>
        <p:grpSpPr bwMode="auto">
          <a:xfrm>
            <a:off x="2438400" y="3924300"/>
            <a:ext cx="601663" cy="457200"/>
            <a:chOff x="1552" y="1344"/>
            <a:chExt cx="379" cy="313"/>
          </a:xfrm>
        </p:grpSpPr>
        <p:sp>
          <p:nvSpPr>
            <p:cNvPr id="831549" name="Oval 61"/>
            <p:cNvSpPr>
              <a:spLocks noChangeArrowheads="1"/>
            </p:cNvSpPr>
            <p:nvPr/>
          </p:nvSpPr>
          <p:spPr bwMode="auto">
            <a:xfrm>
              <a:off x="1552" y="1592"/>
              <a:ext cx="48" cy="48"/>
            </a:xfrm>
            <a:prstGeom prst="ellipse">
              <a:avLst/>
            </a:prstGeom>
            <a:solidFill>
              <a:srgbClr val="0066FF"/>
            </a:solidFill>
            <a:ln w="9525">
              <a:solidFill>
                <a:schemeClr val="tx2"/>
              </a:solidFill>
              <a:round/>
              <a:headEnd type="none" w="lg" len="lg"/>
              <a:tailEnd type="none" w="lg" len="lg"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31550" name="Rectangle 62"/>
            <p:cNvSpPr>
              <a:spLocks noChangeArrowheads="1"/>
            </p:cNvSpPr>
            <p:nvPr/>
          </p:nvSpPr>
          <p:spPr bwMode="auto">
            <a:xfrm>
              <a:off x="1584" y="1344"/>
              <a:ext cx="347" cy="313"/>
            </a:xfrm>
            <a:prstGeom prst="rect">
              <a:avLst/>
            </a:prstGeom>
            <a:noFill/>
            <a:ln w="9525">
              <a:noFill/>
              <a:miter lim="800000"/>
              <a:headEnd type="none" w="lg" len="lg"/>
              <a:tailEnd type="none" w="lg" len="lg"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2400" b="1">
                  <a:latin typeface="Arial" pitchFamily="34" charset="0"/>
                </a:rPr>
                <a:t>М</a:t>
              </a:r>
              <a:r>
                <a:rPr lang="ru-RU" sz="2400" b="1" baseline="-25000">
                  <a:latin typeface="Arial" pitchFamily="34" charset="0"/>
                </a:rPr>
                <a:t>1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642910" y="357166"/>
            <a:ext cx="82153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Параллельный перенос</a:t>
            </a:r>
            <a:endParaRPr lang="ru-RU" sz="3200" b="1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-4.81481E-6 L -0.22969 -0.07407 L -0.31163 -0.1037 " pathEditMode="relative" rAng="0" ptsTypes="AAA">
                                      <p:cBhvr>
                                        <p:cTn id="6" dur="2000" fill="hold"/>
                                        <p:tgtEl>
                                          <p:spTgt spid="8315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6" y="-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0"/>
                            </p:stCondLst>
                            <p:childTnLst>
                              <p:par>
                                <p:cTn id="12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0.11302 -0.1463 L 0.1368 -0.17639 " pathEditMode="relative" rAng="0" ptsTypes="AAA"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8" y="-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154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3" y="0"/>
            <a:ext cx="8715435" cy="1412875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>
                <a:solidFill>
                  <a:schemeClr val="accent1">
                    <a:lumMod val="75000"/>
                  </a:schemeClr>
                </a:solidFill>
              </a:rPr>
              <a:t>Параллельный перенос на плоскости в системе </a:t>
            </a:r>
            <a:r>
              <a:rPr lang="ru-RU" sz="3600" b="1" dirty="0" smtClean="0">
                <a:solidFill>
                  <a:schemeClr val="accent1">
                    <a:lumMod val="75000"/>
                  </a:schemeClr>
                </a:solidFill>
              </a:rPr>
              <a:t>координат</a:t>
            </a:r>
            <a:endParaRPr lang="ru-RU"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8133" name="Picture 5" descr="1200301"/>
          <p:cNvPicPr>
            <a:picLocks noChangeAspect="1" noChangeArrowheads="1"/>
          </p:cNvPicPr>
          <p:nvPr/>
        </p:nvPicPr>
        <p:blipFill>
          <a:blip r:embed="rId2" cstate="print"/>
          <a:srcRect l="3702" t="5499" r="4953" b="6885"/>
          <a:stretch>
            <a:fillRect/>
          </a:stretch>
        </p:blipFill>
        <p:spPr bwMode="auto">
          <a:xfrm>
            <a:off x="2411760" y="3284984"/>
            <a:ext cx="5327650" cy="3313112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8137" name="Text Box 9"/>
          <p:cNvSpPr txBox="1">
            <a:spLocks noChangeArrowheads="1"/>
          </p:cNvSpPr>
          <p:nvPr/>
        </p:nvSpPr>
        <p:spPr bwMode="auto">
          <a:xfrm>
            <a:off x="285720" y="1214422"/>
            <a:ext cx="8572560" cy="20159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Введем на плоскости систему координат </a:t>
            </a:r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</a:rPr>
              <a:t>O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, </a:t>
            </a:r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. </a:t>
            </a:r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</a:rPr>
              <a:t>Преобразование фигуры F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, при котором произвольная ее точка </a:t>
            </a:r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</a:rPr>
              <a:t>M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 (</a:t>
            </a:r>
            <a:r>
              <a:rPr lang="ru-RU" sz="2500" b="1" i="1" dirty="0" err="1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; </a:t>
            </a:r>
            <a:r>
              <a:rPr lang="ru-RU" sz="2500" b="1" i="1" dirty="0" err="1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) переходит в точку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 M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'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 (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x+a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;</a:t>
            </a:r>
            <a:r>
              <a:rPr lang="en-US" sz="2500" b="1" dirty="0" err="1">
                <a:solidFill>
                  <a:schemeClr val="accent5">
                    <a:lumMod val="75000"/>
                  </a:schemeClr>
                </a:solidFill>
              </a:rPr>
              <a:t>y+b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)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 , где </a:t>
            </a:r>
            <a:r>
              <a:rPr lang="ru-RU" sz="2500" b="1" i="1" dirty="0" err="1">
                <a:solidFill>
                  <a:schemeClr val="accent5">
                    <a:lumMod val="75000"/>
                  </a:schemeClr>
                </a:solidFill>
              </a:rPr>
              <a:t>a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 и </a:t>
            </a:r>
            <a:r>
              <a:rPr lang="ru-RU" sz="2500" b="1" i="1" dirty="0" err="1">
                <a:solidFill>
                  <a:schemeClr val="accent5">
                    <a:lumMod val="75000"/>
                  </a:schemeClr>
                </a:solidFill>
              </a:rPr>
              <a:t>b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 – одни и те же для всех точек (</a:t>
            </a:r>
            <a:r>
              <a:rPr lang="ru-RU" sz="2500" b="1" i="1" dirty="0" err="1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; </a:t>
            </a:r>
            <a:r>
              <a:rPr lang="ru-RU" sz="2500" b="1" i="1" dirty="0" err="1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ru-RU" sz="2500" b="1" dirty="0">
                <a:solidFill>
                  <a:schemeClr val="accent5">
                    <a:lumMod val="75000"/>
                  </a:schemeClr>
                </a:solidFill>
              </a:rPr>
              <a:t>), называется </a:t>
            </a:r>
            <a:r>
              <a:rPr lang="ru-RU" sz="2500" b="1" i="1" dirty="0">
                <a:solidFill>
                  <a:schemeClr val="accent5">
                    <a:lumMod val="75000"/>
                  </a:schemeClr>
                </a:solidFill>
              </a:rPr>
              <a:t>параллельным </a:t>
            </a:r>
            <a:r>
              <a:rPr lang="ru-RU" sz="2500" b="1" i="1" dirty="0" smtClean="0">
                <a:solidFill>
                  <a:schemeClr val="accent5">
                    <a:lumMod val="75000"/>
                  </a:schemeClr>
                </a:solidFill>
              </a:rPr>
              <a:t>переносом</a:t>
            </a:r>
            <a:endParaRPr lang="ru-RU" sz="25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8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813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32D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8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8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0" grpId="0"/>
      <p:bldP spid="481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42852"/>
            <a:ext cx="8229600" cy="107157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Свойства движения</a:t>
            </a:r>
            <a:endParaRPr lang="ru-RU" sz="3200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49157" name="AutoShape 5"/>
          <p:cNvSpPr>
            <a:spLocks noChangeArrowheads="1"/>
          </p:cNvSpPr>
          <p:nvPr/>
        </p:nvSpPr>
        <p:spPr bwMode="auto">
          <a:xfrm>
            <a:off x="539750" y="1341438"/>
            <a:ext cx="1512888" cy="2065337"/>
          </a:xfrm>
          <a:prstGeom prst="triangle">
            <a:avLst>
              <a:gd name="adj" fmla="val 50000"/>
            </a:avLst>
          </a:prstGeom>
          <a:solidFill>
            <a:srgbClr val="FF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61" name="AutoShape 9"/>
          <p:cNvSpPr>
            <a:spLocks noChangeArrowheads="1"/>
          </p:cNvSpPr>
          <p:nvPr/>
        </p:nvSpPr>
        <p:spPr bwMode="auto">
          <a:xfrm>
            <a:off x="2627313" y="1341438"/>
            <a:ext cx="1512887" cy="2065337"/>
          </a:xfrm>
          <a:prstGeom prst="triangle">
            <a:avLst>
              <a:gd name="adj" fmla="val 50000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>
            <a:off x="1619250" y="2708275"/>
            <a:ext cx="14398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64" name="Line 12"/>
          <p:cNvSpPr>
            <a:spLocks noChangeShapeType="1"/>
          </p:cNvSpPr>
          <p:nvPr/>
        </p:nvSpPr>
        <p:spPr bwMode="auto">
          <a:xfrm flipV="1">
            <a:off x="4716463" y="1196975"/>
            <a:ext cx="2376487" cy="1295400"/>
          </a:xfrm>
          <a:prstGeom prst="line">
            <a:avLst/>
          </a:prstGeom>
          <a:noFill/>
          <a:ln w="41275">
            <a:solidFill>
              <a:srgbClr val="3366FF"/>
            </a:solidFill>
            <a:round/>
            <a:headEnd type="oval" w="med" len="med"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65" name="Line 13"/>
          <p:cNvSpPr>
            <a:spLocks noChangeShapeType="1"/>
          </p:cNvSpPr>
          <p:nvPr/>
        </p:nvSpPr>
        <p:spPr bwMode="auto">
          <a:xfrm flipV="1">
            <a:off x="5940425" y="1484313"/>
            <a:ext cx="2376488" cy="1295400"/>
          </a:xfrm>
          <a:prstGeom prst="line">
            <a:avLst/>
          </a:prstGeom>
          <a:noFill/>
          <a:ln w="41275">
            <a:solidFill>
              <a:schemeClr val="tx2"/>
            </a:solidFill>
            <a:round/>
            <a:headEnd type="oval" w="med" len="med"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66" name="Line 14"/>
          <p:cNvSpPr>
            <a:spLocks noChangeShapeType="1"/>
          </p:cNvSpPr>
          <p:nvPr/>
        </p:nvSpPr>
        <p:spPr bwMode="auto">
          <a:xfrm>
            <a:off x="4787900" y="2492375"/>
            <a:ext cx="1079500" cy="215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68" name="Oval 16"/>
          <p:cNvSpPr>
            <a:spLocks noChangeArrowheads="1"/>
          </p:cNvSpPr>
          <p:nvPr/>
        </p:nvSpPr>
        <p:spPr bwMode="auto">
          <a:xfrm>
            <a:off x="611188" y="3573463"/>
            <a:ext cx="1873250" cy="1779587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70" name="Oval 18"/>
          <p:cNvSpPr>
            <a:spLocks noChangeArrowheads="1"/>
          </p:cNvSpPr>
          <p:nvPr/>
        </p:nvSpPr>
        <p:spPr bwMode="auto">
          <a:xfrm>
            <a:off x="2843213" y="3500438"/>
            <a:ext cx="1873250" cy="1779587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71" name="Line 19"/>
          <p:cNvSpPr>
            <a:spLocks noChangeShapeType="1"/>
          </p:cNvSpPr>
          <p:nvPr/>
        </p:nvSpPr>
        <p:spPr bwMode="auto">
          <a:xfrm>
            <a:off x="2051050" y="4365625"/>
            <a:ext cx="10795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73" name="AutoShape 21"/>
          <p:cNvSpPr>
            <a:spLocks noChangeArrowheads="1"/>
          </p:cNvSpPr>
          <p:nvPr/>
        </p:nvSpPr>
        <p:spPr bwMode="auto">
          <a:xfrm>
            <a:off x="5435600" y="3860800"/>
            <a:ext cx="2663825" cy="1223963"/>
          </a:xfrm>
          <a:prstGeom prst="pentagon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74" name="AutoShape 22"/>
          <p:cNvSpPr>
            <a:spLocks noChangeArrowheads="1"/>
          </p:cNvSpPr>
          <p:nvPr/>
        </p:nvSpPr>
        <p:spPr bwMode="auto">
          <a:xfrm>
            <a:off x="6480175" y="2420938"/>
            <a:ext cx="2663825" cy="1223962"/>
          </a:xfrm>
          <a:prstGeom prst="pentagon">
            <a:avLst/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9175" name="Line 23"/>
          <p:cNvSpPr>
            <a:spLocks noChangeShapeType="1"/>
          </p:cNvSpPr>
          <p:nvPr/>
        </p:nvSpPr>
        <p:spPr bwMode="auto">
          <a:xfrm flipV="1">
            <a:off x="7740650" y="3068638"/>
            <a:ext cx="0" cy="14398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77" name="Line 25"/>
          <p:cNvSpPr>
            <a:spLocks noChangeShapeType="1"/>
          </p:cNvSpPr>
          <p:nvPr/>
        </p:nvSpPr>
        <p:spPr bwMode="auto">
          <a:xfrm flipH="1" flipV="1">
            <a:off x="5651500" y="5157788"/>
            <a:ext cx="2592388" cy="10080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78" name="Freeform 26"/>
          <p:cNvSpPr>
            <a:spLocks/>
          </p:cNvSpPr>
          <p:nvPr/>
        </p:nvSpPr>
        <p:spPr bwMode="auto">
          <a:xfrm>
            <a:off x="5094288" y="6169025"/>
            <a:ext cx="3135312" cy="1588"/>
          </a:xfrm>
          <a:custGeom>
            <a:avLst/>
            <a:gdLst/>
            <a:ahLst/>
            <a:cxnLst>
              <a:cxn ang="0">
                <a:pos x="1975" y="0"/>
              </a:cxn>
              <a:cxn ang="0">
                <a:pos x="0" y="0"/>
              </a:cxn>
            </a:cxnLst>
            <a:rect l="0" t="0" r="r" b="b"/>
            <a:pathLst>
              <a:path w="1975" h="1">
                <a:moveTo>
                  <a:pt x="1975" y="0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FF0000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79" name="Line 27"/>
          <p:cNvSpPr>
            <a:spLocks noChangeShapeType="1"/>
          </p:cNvSpPr>
          <p:nvPr/>
        </p:nvSpPr>
        <p:spPr bwMode="auto">
          <a:xfrm flipH="1" flipV="1">
            <a:off x="2339975" y="5300663"/>
            <a:ext cx="2232025" cy="865187"/>
          </a:xfrm>
          <a:prstGeom prst="line">
            <a:avLst/>
          </a:prstGeom>
          <a:noFill/>
          <a:ln w="38100">
            <a:solidFill>
              <a:srgbClr val="808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80" name="Freeform 28"/>
          <p:cNvSpPr>
            <a:spLocks/>
          </p:cNvSpPr>
          <p:nvPr/>
        </p:nvSpPr>
        <p:spPr bwMode="auto">
          <a:xfrm>
            <a:off x="1625600" y="6154738"/>
            <a:ext cx="2932113" cy="14287"/>
          </a:xfrm>
          <a:custGeom>
            <a:avLst/>
            <a:gdLst/>
            <a:ahLst/>
            <a:cxnLst>
              <a:cxn ang="0">
                <a:pos x="1847" y="9"/>
              </a:cxn>
              <a:cxn ang="0">
                <a:pos x="0" y="0"/>
              </a:cxn>
            </a:cxnLst>
            <a:rect l="0" t="0" r="r" b="b"/>
            <a:pathLst>
              <a:path w="1847" h="9">
                <a:moveTo>
                  <a:pt x="1847" y="9"/>
                </a:moveTo>
                <a:lnTo>
                  <a:pt x="0" y="0"/>
                </a:lnTo>
              </a:path>
            </a:pathLst>
          </a:custGeom>
          <a:noFill/>
          <a:ln w="38100">
            <a:solidFill>
              <a:srgbClr val="808000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49181" name="AutoShape 29"/>
          <p:cNvSpPr>
            <a:spLocks noChangeArrowheads="1"/>
          </p:cNvSpPr>
          <p:nvPr/>
        </p:nvSpPr>
        <p:spPr bwMode="auto">
          <a:xfrm flipH="1">
            <a:off x="3924300" y="6381750"/>
            <a:ext cx="1800225" cy="333375"/>
          </a:xfrm>
          <a:prstGeom prst="curvedUpArrow">
            <a:avLst>
              <a:gd name="adj1" fmla="val 108000"/>
              <a:gd name="adj2" fmla="val 216000"/>
              <a:gd name="adj3" fmla="val 39176"/>
            </a:avLst>
          </a:prstGeom>
          <a:solidFill>
            <a:schemeClr val="bg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9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49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49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49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91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9" dur="1000"/>
                                        <p:tgtEl>
                                          <p:spTgt spid="49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49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9" dur="2000"/>
                                        <p:tgtEl>
                                          <p:spTgt spid="49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9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5" dur="1000"/>
                                        <p:tgtEl>
                                          <p:spTgt spid="49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0" dur="2000"/>
                                        <p:tgtEl>
                                          <p:spTgt spid="49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55" dur="2000"/>
                                        <p:tgtEl>
                                          <p:spTgt spid="49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0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49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64" dur="2000"/>
                                        <p:tgtEl>
                                          <p:spTgt spid="49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91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91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9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91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9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3000"/>
                            </p:stCondLst>
                            <p:childTnLst>
                              <p:par>
                                <p:cTn id="7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49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491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491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9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49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9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157" grpId="0" animBg="1"/>
      <p:bldP spid="49161" grpId="0" animBg="1"/>
      <p:bldP spid="49162" grpId="0" animBg="1"/>
      <p:bldP spid="49164" grpId="0" animBg="1"/>
      <p:bldP spid="49165" grpId="0" animBg="1"/>
      <p:bldP spid="49166" grpId="0" animBg="1"/>
      <p:bldP spid="49168" grpId="0" animBg="1"/>
      <p:bldP spid="49170" grpId="0" animBg="1"/>
      <p:bldP spid="49171" grpId="0" animBg="1"/>
      <p:bldP spid="49173" grpId="0" animBg="1"/>
      <p:bldP spid="49174" grpId="0" animBg="1"/>
      <p:bldP spid="49175" grpId="0" animBg="1"/>
      <p:bldP spid="49177" grpId="0" animBg="1"/>
      <p:bldP spid="49178" grpId="0" animBg="1"/>
      <p:bldP spid="49179" grpId="0" animBg="1"/>
      <p:bldP spid="49180" grpId="0" animBg="1"/>
      <p:bldP spid="4918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4" name="AutoShape 6"/>
          <p:cNvSpPr>
            <a:spLocks noChangeArrowheads="1"/>
          </p:cNvSpPr>
          <p:nvPr/>
        </p:nvSpPr>
        <p:spPr bwMode="auto">
          <a:xfrm>
            <a:off x="250825" y="1268413"/>
            <a:ext cx="3673475" cy="1439862"/>
          </a:xfrm>
          <a:custGeom>
            <a:avLst/>
            <a:gdLst>
              <a:gd name="G0" fmla="+- 4611 0 0"/>
              <a:gd name="G1" fmla="+- 21600 0 4611"/>
              <a:gd name="G2" fmla="*/ 4611 1 2"/>
              <a:gd name="G3" fmla="+- 21600 0 G2"/>
              <a:gd name="G4" fmla="+/ 4611 21600 2"/>
              <a:gd name="G5" fmla="+/ G1 0 2"/>
              <a:gd name="G6" fmla="*/ 21600 21600 4611"/>
              <a:gd name="G7" fmla="*/ G6 1 2"/>
              <a:gd name="G8" fmla="+- 21600 0 G7"/>
              <a:gd name="G9" fmla="*/ 21600 1 2"/>
              <a:gd name="G10" fmla="+- 4611 0 G9"/>
              <a:gd name="G11" fmla="?: G10 G8 0"/>
              <a:gd name="G12" fmla="?: G10 G7 21600"/>
              <a:gd name="T0" fmla="*/ 19294 w 21600"/>
              <a:gd name="T1" fmla="*/ 10800 h 21600"/>
              <a:gd name="T2" fmla="*/ 10800 w 21600"/>
              <a:gd name="T3" fmla="*/ 21600 h 21600"/>
              <a:gd name="T4" fmla="*/ 2306 w 21600"/>
              <a:gd name="T5" fmla="*/ 10800 h 21600"/>
              <a:gd name="T6" fmla="*/ 10800 w 21600"/>
              <a:gd name="T7" fmla="*/ 0 h 21600"/>
              <a:gd name="T8" fmla="*/ 4106 w 21600"/>
              <a:gd name="T9" fmla="*/ 4106 h 21600"/>
              <a:gd name="T10" fmla="*/ 17494 w 21600"/>
              <a:gd name="T11" fmla="*/ 1749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4611" y="21600"/>
                </a:lnTo>
                <a:lnTo>
                  <a:pt x="16989" y="21600"/>
                </a:lnTo>
                <a:lnTo>
                  <a:pt x="21600" y="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3972" name="AutoShape 4"/>
          <p:cNvSpPr>
            <a:spLocks noChangeArrowheads="1"/>
          </p:cNvSpPr>
          <p:nvPr/>
        </p:nvSpPr>
        <p:spPr bwMode="auto">
          <a:xfrm>
            <a:off x="250825" y="1268413"/>
            <a:ext cx="3673475" cy="1439862"/>
          </a:xfrm>
          <a:custGeom>
            <a:avLst/>
            <a:gdLst>
              <a:gd name="G0" fmla="+- 4611 0 0"/>
              <a:gd name="G1" fmla="+- 21600 0 4611"/>
              <a:gd name="G2" fmla="*/ 4611 1 2"/>
              <a:gd name="G3" fmla="+- 21600 0 G2"/>
              <a:gd name="G4" fmla="+/ 4611 21600 2"/>
              <a:gd name="G5" fmla="+/ G1 0 2"/>
              <a:gd name="G6" fmla="*/ 21600 21600 4611"/>
              <a:gd name="G7" fmla="*/ G6 1 2"/>
              <a:gd name="G8" fmla="+- 21600 0 G7"/>
              <a:gd name="G9" fmla="*/ 21600 1 2"/>
              <a:gd name="G10" fmla="+- 4611 0 G9"/>
              <a:gd name="G11" fmla="?: G10 G8 0"/>
              <a:gd name="G12" fmla="?: G10 G7 21600"/>
              <a:gd name="T0" fmla="*/ 19294 w 21600"/>
              <a:gd name="T1" fmla="*/ 10800 h 21600"/>
              <a:gd name="T2" fmla="*/ 10800 w 21600"/>
              <a:gd name="T3" fmla="*/ 21600 h 21600"/>
              <a:gd name="T4" fmla="*/ 2306 w 21600"/>
              <a:gd name="T5" fmla="*/ 10800 h 21600"/>
              <a:gd name="T6" fmla="*/ 10800 w 21600"/>
              <a:gd name="T7" fmla="*/ 0 h 21600"/>
              <a:gd name="T8" fmla="*/ 4106 w 21600"/>
              <a:gd name="T9" fmla="*/ 4106 h 21600"/>
              <a:gd name="T10" fmla="*/ 17494 w 21600"/>
              <a:gd name="T11" fmla="*/ 17494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>
                <a:moveTo>
                  <a:pt x="0" y="0"/>
                </a:moveTo>
                <a:lnTo>
                  <a:pt x="4611" y="21600"/>
                </a:lnTo>
                <a:lnTo>
                  <a:pt x="16989" y="21600"/>
                </a:lnTo>
                <a:lnTo>
                  <a:pt x="21600" y="0"/>
                </a:lnTo>
                <a:close/>
              </a:path>
            </a:pathLst>
          </a:custGeom>
          <a:noFill/>
          <a:ln w="381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0" y="0"/>
            <a:ext cx="9467850" cy="6858000"/>
            <a:chOff x="0" y="0"/>
            <a:chExt cx="5964" cy="4320"/>
          </a:xfrm>
        </p:grpSpPr>
        <p:sp>
          <p:nvSpPr>
            <p:cNvPr id="83974" name="Line 6"/>
            <p:cNvSpPr>
              <a:spLocks noChangeShapeType="1"/>
            </p:cNvSpPr>
            <p:nvPr/>
          </p:nvSpPr>
          <p:spPr bwMode="auto">
            <a:xfrm flipV="1">
              <a:off x="2880" y="164"/>
              <a:ext cx="0" cy="415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75" name="Line 7"/>
            <p:cNvSpPr>
              <a:spLocks noChangeShapeType="1"/>
            </p:cNvSpPr>
            <p:nvPr/>
          </p:nvSpPr>
          <p:spPr bwMode="auto">
            <a:xfrm>
              <a:off x="0" y="2160"/>
              <a:ext cx="5760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 type="stealth" w="med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158" y="0"/>
              <a:ext cx="5444" cy="4320"/>
              <a:chOff x="158" y="0"/>
              <a:chExt cx="5444" cy="4320"/>
            </a:xfrm>
          </p:grpSpPr>
          <p:sp>
            <p:nvSpPr>
              <p:cNvPr id="83977" name="Line 9"/>
              <p:cNvSpPr>
                <a:spLocks noChangeShapeType="1"/>
              </p:cNvSpPr>
              <p:nvPr/>
            </p:nvSpPr>
            <p:spPr bwMode="auto">
              <a:xfrm>
                <a:off x="5148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78" name="Line 10"/>
              <p:cNvSpPr>
                <a:spLocks noChangeShapeType="1"/>
              </p:cNvSpPr>
              <p:nvPr/>
            </p:nvSpPr>
            <p:spPr bwMode="auto">
              <a:xfrm>
                <a:off x="2426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79" name="Line 11"/>
              <p:cNvSpPr>
                <a:spLocks noChangeShapeType="1"/>
              </p:cNvSpPr>
              <p:nvPr/>
            </p:nvSpPr>
            <p:spPr bwMode="auto">
              <a:xfrm>
                <a:off x="4694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80" name="Line 12"/>
              <p:cNvSpPr>
                <a:spLocks noChangeShapeType="1"/>
              </p:cNvSpPr>
              <p:nvPr/>
            </p:nvSpPr>
            <p:spPr bwMode="auto">
              <a:xfrm>
                <a:off x="4241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81" name="Line 13"/>
              <p:cNvSpPr>
                <a:spLocks noChangeShapeType="1"/>
              </p:cNvSpPr>
              <p:nvPr/>
            </p:nvSpPr>
            <p:spPr bwMode="auto">
              <a:xfrm>
                <a:off x="3787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82" name="Line 14"/>
              <p:cNvSpPr>
                <a:spLocks noChangeShapeType="1"/>
              </p:cNvSpPr>
              <p:nvPr/>
            </p:nvSpPr>
            <p:spPr bwMode="auto">
              <a:xfrm>
                <a:off x="3334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83" name="Line 15"/>
              <p:cNvSpPr>
                <a:spLocks noChangeShapeType="1"/>
              </p:cNvSpPr>
              <p:nvPr/>
            </p:nvSpPr>
            <p:spPr bwMode="auto">
              <a:xfrm>
                <a:off x="1973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84" name="Line 16"/>
              <p:cNvSpPr>
                <a:spLocks noChangeShapeType="1"/>
              </p:cNvSpPr>
              <p:nvPr/>
            </p:nvSpPr>
            <p:spPr bwMode="auto">
              <a:xfrm>
                <a:off x="1519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85" name="Line 17"/>
              <p:cNvSpPr>
                <a:spLocks noChangeShapeType="1"/>
              </p:cNvSpPr>
              <p:nvPr/>
            </p:nvSpPr>
            <p:spPr bwMode="auto">
              <a:xfrm>
                <a:off x="1066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86" name="Line 18"/>
              <p:cNvSpPr>
                <a:spLocks noChangeShapeType="1"/>
              </p:cNvSpPr>
              <p:nvPr/>
            </p:nvSpPr>
            <p:spPr bwMode="auto">
              <a:xfrm>
                <a:off x="612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87" name="Line 19"/>
              <p:cNvSpPr>
                <a:spLocks noChangeShapeType="1"/>
              </p:cNvSpPr>
              <p:nvPr/>
            </p:nvSpPr>
            <p:spPr bwMode="auto">
              <a:xfrm>
                <a:off x="5602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83988" name="Line 20"/>
              <p:cNvSpPr>
                <a:spLocks noChangeShapeType="1"/>
              </p:cNvSpPr>
              <p:nvPr/>
            </p:nvSpPr>
            <p:spPr bwMode="auto">
              <a:xfrm>
                <a:off x="158" y="0"/>
                <a:ext cx="0" cy="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</p:grpSp>
        <p:sp>
          <p:nvSpPr>
            <p:cNvPr id="83989" name="Line 21"/>
            <p:cNvSpPr>
              <a:spLocks noChangeShapeType="1"/>
            </p:cNvSpPr>
            <p:nvPr/>
          </p:nvSpPr>
          <p:spPr bwMode="auto">
            <a:xfrm>
              <a:off x="0" y="3974"/>
              <a:ext cx="5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0" name="Line 22"/>
            <p:cNvSpPr>
              <a:spLocks noChangeShapeType="1"/>
            </p:cNvSpPr>
            <p:nvPr/>
          </p:nvSpPr>
          <p:spPr bwMode="auto">
            <a:xfrm>
              <a:off x="0" y="2614"/>
              <a:ext cx="5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1" name="Line 23"/>
            <p:cNvSpPr>
              <a:spLocks noChangeShapeType="1"/>
            </p:cNvSpPr>
            <p:nvPr/>
          </p:nvSpPr>
          <p:spPr bwMode="auto">
            <a:xfrm>
              <a:off x="0" y="3067"/>
              <a:ext cx="5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2" name="Line 24"/>
            <p:cNvSpPr>
              <a:spLocks noChangeShapeType="1"/>
            </p:cNvSpPr>
            <p:nvPr/>
          </p:nvSpPr>
          <p:spPr bwMode="auto">
            <a:xfrm>
              <a:off x="0" y="3521"/>
              <a:ext cx="5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3" name="Line 25"/>
            <p:cNvSpPr>
              <a:spLocks noChangeShapeType="1"/>
            </p:cNvSpPr>
            <p:nvPr/>
          </p:nvSpPr>
          <p:spPr bwMode="auto">
            <a:xfrm>
              <a:off x="0" y="1706"/>
              <a:ext cx="5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4" name="Line 26"/>
            <p:cNvSpPr>
              <a:spLocks noChangeShapeType="1"/>
            </p:cNvSpPr>
            <p:nvPr/>
          </p:nvSpPr>
          <p:spPr bwMode="auto">
            <a:xfrm>
              <a:off x="204" y="1253"/>
              <a:ext cx="5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5" name="Line 27"/>
            <p:cNvSpPr>
              <a:spLocks noChangeShapeType="1"/>
            </p:cNvSpPr>
            <p:nvPr/>
          </p:nvSpPr>
          <p:spPr bwMode="auto">
            <a:xfrm>
              <a:off x="0" y="799"/>
              <a:ext cx="5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6" name="Line 28"/>
            <p:cNvSpPr>
              <a:spLocks noChangeShapeType="1"/>
            </p:cNvSpPr>
            <p:nvPr/>
          </p:nvSpPr>
          <p:spPr bwMode="auto">
            <a:xfrm>
              <a:off x="0" y="346"/>
              <a:ext cx="5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7" name="Line 29"/>
            <p:cNvSpPr>
              <a:spLocks noChangeShapeType="1"/>
            </p:cNvSpPr>
            <p:nvPr/>
          </p:nvSpPr>
          <p:spPr bwMode="auto">
            <a:xfrm>
              <a:off x="2789" y="2614"/>
              <a:ext cx="18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8" name="Line 30"/>
            <p:cNvSpPr>
              <a:spLocks noChangeShapeType="1"/>
            </p:cNvSpPr>
            <p:nvPr/>
          </p:nvSpPr>
          <p:spPr bwMode="auto">
            <a:xfrm>
              <a:off x="2744" y="3067"/>
              <a:ext cx="227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3999" name="Line 31"/>
            <p:cNvSpPr>
              <a:spLocks noChangeShapeType="1"/>
            </p:cNvSpPr>
            <p:nvPr/>
          </p:nvSpPr>
          <p:spPr bwMode="auto">
            <a:xfrm>
              <a:off x="2744" y="2614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0" name="Line 32"/>
            <p:cNvSpPr>
              <a:spLocks noChangeShapeType="1"/>
            </p:cNvSpPr>
            <p:nvPr/>
          </p:nvSpPr>
          <p:spPr bwMode="auto">
            <a:xfrm>
              <a:off x="2789" y="1253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1" name="Line 33"/>
            <p:cNvSpPr>
              <a:spLocks noChangeShapeType="1"/>
            </p:cNvSpPr>
            <p:nvPr/>
          </p:nvSpPr>
          <p:spPr bwMode="auto">
            <a:xfrm>
              <a:off x="2789" y="799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2" name="Line 34"/>
            <p:cNvSpPr>
              <a:spLocks noChangeShapeType="1"/>
            </p:cNvSpPr>
            <p:nvPr/>
          </p:nvSpPr>
          <p:spPr bwMode="auto">
            <a:xfrm>
              <a:off x="2789" y="1706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3" name="Line 35"/>
            <p:cNvSpPr>
              <a:spLocks noChangeShapeType="1"/>
            </p:cNvSpPr>
            <p:nvPr/>
          </p:nvSpPr>
          <p:spPr bwMode="auto">
            <a:xfrm>
              <a:off x="2789" y="2614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4" name="Line 36"/>
            <p:cNvSpPr>
              <a:spLocks noChangeShapeType="1"/>
            </p:cNvSpPr>
            <p:nvPr/>
          </p:nvSpPr>
          <p:spPr bwMode="auto">
            <a:xfrm>
              <a:off x="2789" y="3067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5" name="Line 37"/>
            <p:cNvSpPr>
              <a:spLocks noChangeShapeType="1"/>
            </p:cNvSpPr>
            <p:nvPr/>
          </p:nvSpPr>
          <p:spPr bwMode="auto">
            <a:xfrm>
              <a:off x="2789" y="3521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6" name="Line 38"/>
            <p:cNvSpPr>
              <a:spLocks noChangeShapeType="1"/>
            </p:cNvSpPr>
            <p:nvPr/>
          </p:nvSpPr>
          <p:spPr bwMode="auto">
            <a:xfrm>
              <a:off x="2789" y="3974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7" name="Line 39"/>
            <p:cNvSpPr>
              <a:spLocks noChangeShapeType="1"/>
            </p:cNvSpPr>
            <p:nvPr/>
          </p:nvSpPr>
          <p:spPr bwMode="auto">
            <a:xfrm>
              <a:off x="3154" y="2162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8" name="Line 40"/>
            <p:cNvSpPr>
              <a:spLocks noChangeShapeType="1"/>
            </p:cNvSpPr>
            <p:nvPr/>
          </p:nvSpPr>
          <p:spPr bwMode="auto">
            <a:xfrm>
              <a:off x="2789" y="346"/>
              <a:ext cx="18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09" name="Line 41"/>
            <p:cNvSpPr>
              <a:spLocks noChangeShapeType="1"/>
            </p:cNvSpPr>
            <p:nvPr/>
          </p:nvSpPr>
          <p:spPr bwMode="auto">
            <a:xfrm>
              <a:off x="1066" y="2115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0" name="Line 42"/>
            <p:cNvSpPr>
              <a:spLocks noChangeShapeType="1"/>
            </p:cNvSpPr>
            <p:nvPr/>
          </p:nvSpPr>
          <p:spPr bwMode="auto">
            <a:xfrm>
              <a:off x="1519" y="2115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1" name="Line 43"/>
            <p:cNvSpPr>
              <a:spLocks noChangeShapeType="1"/>
            </p:cNvSpPr>
            <p:nvPr/>
          </p:nvSpPr>
          <p:spPr bwMode="auto">
            <a:xfrm>
              <a:off x="612" y="2115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2" name="Line 44"/>
            <p:cNvSpPr>
              <a:spLocks noChangeShapeType="1"/>
            </p:cNvSpPr>
            <p:nvPr/>
          </p:nvSpPr>
          <p:spPr bwMode="auto">
            <a:xfrm>
              <a:off x="1974" y="2070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3" name="Line 45"/>
            <p:cNvSpPr>
              <a:spLocks noChangeShapeType="1"/>
            </p:cNvSpPr>
            <p:nvPr/>
          </p:nvSpPr>
          <p:spPr bwMode="auto">
            <a:xfrm>
              <a:off x="2426" y="2069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4" name="Line 46"/>
            <p:cNvSpPr>
              <a:spLocks noChangeShapeType="1"/>
            </p:cNvSpPr>
            <p:nvPr/>
          </p:nvSpPr>
          <p:spPr bwMode="auto">
            <a:xfrm>
              <a:off x="3334" y="2115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5" name="Line 47"/>
            <p:cNvSpPr>
              <a:spLocks noChangeShapeType="1"/>
            </p:cNvSpPr>
            <p:nvPr/>
          </p:nvSpPr>
          <p:spPr bwMode="auto">
            <a:xfrm>
              <a:off x="3787" y="2115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6" name="Line 48"/>
            <p:cNvSpPr>
              <a:spLocks noChangeShapeType="1"/>
            </p:cNvSpPr>
            <p:nvPr/>
          </p:nvSpPr>
          <p:spPr bwMode="auto">
            <a:xfrm>
              <a:off x="4241" y="2115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7" name="Line 49"/>
            <p:cNvSpPr>
              <a:spLocks noChangeShapeType="1"/>
            </p:cNvSpPr>
            <p:nvPr/>
          </p:nvSpPr>
          <p:spPr bwMode="auto">
            <a:xfrm>
              <a:off x="5148" y="2115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8" name="Line 50"/>
            <p:cNvSpPr>
              <a:spLocks noChangeShapeType="1"/>
            </p:cNvSpPr>
            <p:nvPr/>
          </p:nvSpPr>
          <p:spPr bwMode="auto">
            <a:xfrm>
              <a:off x="4694" y="2115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19" name="Line 51"/>
            <p:cNvSpPr>
              <a:spLocks noChangeShapeType="1"/>
            </p:cNvSpPr>
            <p:nvPr/>
          </p:nvSpPr>
          <p:spPr bwMode="auto">
            <a:xfrm>
              <a:off x="5602" y="2115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20" name="Line 52"/>
            <p:cNvSpPr>
              <a:spLocks noChangeShapeType="1"/>
            </p:cNvSpPr>
            <p:nvPr/>
          </p:nvSpPr>
          <p:spPr bwMode="auto">
            <a:xfrm>
              <a:off x="0" y="2069"/>
              <a:ext cx="0" cy="13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21" name="Text Box 53"/>
            <p:cNvSpPr txBox="1">
              <a:spLocks noChangeArrowheads="1"/>
            </p:cNvSpPr>
            <p:nvPr/>
          </p:nvSpPr>
          <p:spPr bwMode="auto">
            <a:xfrm>
              <a:off x="3424" y="2296"/>
              <a:ext cx="227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endParaRPr lang="ru-RU" sz="1800"/>
            </a:p>
          </p:txBody>
        </p:sp>
        <p:sp>
          <p:nvSpPr>
            <p:cNvPr id="84022" name="Text Box 54"/>
            <p:cNvSpPr txBox="1">
              <a:spLocks noChangeArrowheads="1"/>
            </p:cNvSpPr>
            <p:nvPr/>
          </p:nvSpPr>
          <p:spPr bwMode="auto">
            <a:xfrm>
              <a:off x="3243" y="1888"/>
              <a:ext cx="227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1</a:t>
              </a:r>
            </a:p>
          </p:txBody>
        </p:sp>
        <p:sp>
          <p:nvSpPr>
            <p:cNvPr id="84023" name="Text Box 55"/>
            <p:cNvSpPr txBox="1">
              <a:spLocks noChangeArrowheads="1"/>
            </p:cNvSpPr>
            <p:nvPr/>
          </p:nvSpPr>
          <p:spPr bwMode="auto">
            <a:xfrm>
              <a:off x="2925" y="1525"/>
              <a:ext cx="2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2400" b="1"/>
                <a:t>1</a:t>
              </a:r>
              <a:endParaRPr lang="ru-RU" sz="1800"/>
            </a:p>
          </p:txBody>
        </p:sp>
        <p:sp>
          <p:nvSpPr>
            <p:cNvPr id="84024" name="Text Box 56"/>
            <p:cNvSpPr txBox="1">
              <a:spLocks noChangeArrowheads="1"/>
            </p:cNvSpPr>
            <p:nvPr/>
          </p:nvSpPr>
          <p:spPr bwMode="auto">
            <a:xfrm>
              <a:off x="5375" y="2296"/>
              <a:ext cx="38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3200" b="1" i="1"/>
                <a:t>X</a:t>
              </a:r>
              <a:endParaRPr lang="ru-RU" sz="3200" b="1" i="1"/>
            </a:p>
          </p:txBody>
        </p:sp>
        <p:sp>
          <p:nvSpPr>
            <p:cNvPr id="84025" name="Text Box 57"/>
            <p:cNvSpPr txBox="1">
              <a:spLocks noChangeArrowheads="1"/>
            </p:cNvSpPr>
            <p:nvPr/>
          </p:nvSpPr>
          <p:spPr bwMode="auto">
            <a:xfrm>
              <a:off x="2971" y="0"/>
              <a:ext cx="4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sz="2400" b="1" i="1"/>
                <a:t>Y</a:t>
              </a:r>
              <a:endParaRPr lang="ru-RU" sz="2400" b="1" i="1"/>
            </a:p>
          </p:txBody>
        </p:sp>
        <p:sp>
          <p:nvSpPr>
            <p:cNvPr id="84026" name="Text Box 58"/>
            <p:cNvSpPr txBox="1">
              <a:spLocks noChangeArrowheads="1"/>
            </p:cNvSpPr>
            <p:nvPr/>
          </p:nvSpPr>
          <p:spPr bwMode="auto">
            <a:xfrm>
              <a:off x="2835" y="1888"/>
              <a:ext cx="223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400" b="1"/>
                <a:t>0</a:t>
              </a:r>
              <a:endParaRPr lang="ru-RU" sz="2400" b="1"/>
            </a:p>
          </p:txBody>
        </p: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250825" y="1268413"/>
            <a:ext cx="6553200" cy="4321175"/>
            <a:chOff x="158" y="799"/>
            <a:chExt cx="4128" cy="2722"/>
          </a:xfrm>
        </p:grpSpPr>
        <p:sp>
          <p:nvSpPr>
            <p:cNvPr id="84027" name="Line 59"/>
            <p:cNvSpPr>
              <a:spLocks noChangeShapeType="1"/>
            </p:cNvSpPr>
            <p:nvPr/>
          </p:nvSpPr>
          <p:spPr bwMode="auto">
            <a:xfrm>
              <a:off x="612" y="1706"/>
              <a:ext cx="1859" cy="18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28" name="Line 60"/>
            <p:cNvSpPr>
              <a:spLocks noChangeShapeType="1"/>
            </p:cNvSpPr>
            <p:nvPr/>
          </p:nvSpPr>
          <p:spPr bwMode="auto">
            <a:xfrm>
              <a:off x="2426" y="799"/>
              <a:ext cx="1860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29" name="Line 61"/>
            <p:cNvSpPr>
              <a:spLocks noChangeShapeType="1"/>
            </p:cNvSpPr>
            <p:nvPr/>
          </p:nvSpPr>
          <p:spPr bwMode="auto">
            <a:xfrm>
              <a:off x="158" y="799"/>
              <a:ext cx="1814" cy="186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4030" name="Line 62"/>
            <p:cNvSpPr>
              <a:spLocks noChangeShapeType="1"/>
            </p:cNvSpPr>
            <p:nvPr/>
          </p:nvSpPr>
          <p:spPr bwMode="auto">
            <a:xfrm>
              <a:off x="1973" y="1706"/>
              <a:ext cx="1814" cy="181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5648" name="Text Box 0"/>
          <p:cNvSpPr txBox="1">
            <a:spLocks noChangeArrowheads="1"/>
          </p:cNvSpPr>
          <p:nvPr/>
        </p:nvSpPr>
        <p:spPr bwMode="auto">
          <a:xfrm>
            <a:off x="0" y="765175"/>
            <a:ext cx="13668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/>
              <a:t>А(-6:3)</a:t>
            </a:r>
          </a:p>
        </p:txBody>
      </p:sp>
      <p:sp>
        <p:nvSpPr>
          <p:cNvPr id="155649" name="Text Box 1"/>
          <p:cNvSpPr txBox="1">
            <a:spLocks noChangeArrowheads="1"/>
          </p:cNvSpPr>
          <p:nvPr/>
        </p:nvSpPr>
        <p:spPr bwMode="auto">
          <a:xfrm>
            <a:off x="3276600" y="476250"/>
            <a:ext cx="1582738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/>
              <a:t>В(-1;3)</a:t>
            </a:r>
          </a:p>
        </p:txBody>
      </p:sp>
      <p:sp>
        <p:nvSpPr>
          <p:cNvPr id="155650" name="Text Box 2"/>
          <p:cNvSpPr txBox="1">
            <a:spLocks noChangeArrowheads="1"/>
          </p:cNvSpPr>
          <p:nvPr/>
        </p:nvSpPr>
        <p:spPr bwMode="auto">
          <a:xfrm>
            <a:off x="2916238" y="2708275"/>
            <a:ext cx="1655762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/>
              <a:t>С(-2;1)</a:t>
            </a:r>
          </a:p>
        </p:txBody>
      </p:sp>
      <p:sp>
        <p:nvSpPr>
          <p:cNvPr id="155651" name="Text Box 3"/>
          <p:cNvSpPr txBox="1">
            <a:spLocks noChangeArrowheads="1"/>
          </p:cNvSpPr>
          <p:nvPr/>
        </p:nvSpPr>
        <p:spPr bwMode="auto">
          <a:xfrm>
            <a:off x="285720" y="2708274"/>
            <a:ext cx="176533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 dirty="0"/>
              <a:t>D</a:t>
            </a:r>
            <a:r>
              <a:rPr lang="ru-RU" sz="3200" b="1" dirty="0" smtClean="0"/>
              <a:t>(-5;1</a:t>
            </a:r>
            <a:r>
              <a:rPr lang="ru-RU" sz="3200" b="1" dirty="0"/>
              <a:t>)</a:t>
            </a:r>
          </a:p>
        </p:txBody>
      </p:sp>
      <p:sp>
        <p:nvSpPr>
          <p:cNvPr id="155652" name="Text Box 4"/>
          <p:cNvSpPr txBox="1">
            <a:spLocks noChangeArrowheads="1"/>
          </p:cNvSpPr>
          <p:nvPr/>
        </p:nvSpPr>
        <p:spPr bwMode="auto">
          <a:xfrm>
            <a:off x="5715008" y="857232"/>
            <a:ext cx="3428992" cy="2185214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000" b="1" dirty="0"/>
              <a:t>Построить трапецию, которая получится из данной трапеции параллельным переносом на вектор </a:t>
            </a:r>
            <a:endParaRPr lang="ru-RU" sz="2000" b="1" dirty="0" smtClean="0"/>
          </a:p>
          <a:p>
            <a:pPr>
              <a:spcBef>
                <a:spcPct val="50000"/>
              </a:spcBef>
            </a:pPr>
            <a:r>
              <a:rPr lang="ru-RU" sz="2000" b="1" dirty="0" smtClean="0">
                <a:solidFill>
                  <a:schemeClr val="accent2"/>
                </a:solidFill>
              </a:rPr>
              <a:t>                    </a:t>
            </a:r>
            <a:r>
              <a:rPr lang="ru-RU" sz="2400" b="1" dirty="0" smtClean="0">
                <a:solidFill>
                  <a:schemeClr val="accent2"/>
                </a:solidFill>
              </a:rPr>
              <a:t>а</a:t>
            </a:r>
            <a:r>
              <a:rPr lang="en-US" sz="2400" b="1" dirty="0">
                <a:solidFill>
                  <a:schemeClr val="accent2"/>
                </a:solidFill>
                <a:cs typeface="Arial" pitchFamily="34" charset="0"/>
              </a:rPr>
              <a:t>{</a:t>
            </a:r>
            <a:r>
              <a:rPr lang="ru-RU" sz="2400" b="1" dirty="0">
                <a:solidFill>
                  <a:schemeClr val="accent2"/>
                </a:solidFill>
                <a:cs typeface="Arial" pitchFamily="34" charset="0"/>
              </a:rPr>
              <a:t> 4;-4</a:t>
            </a:r>
            <a:r>
              <a:rPr lang="en-US" sz="2400" b="1" dirty="0">
                <a:solidFill>
                  <a:schemeClr val="accent2"/>
                </a:solidFill>
                <a:cs typeface="Arial" pitchFamily="34" charset="0"/>
              </a:rPr>
              <a:t>}</a:t>
            </a:r>
          </a:p>
        </p:txBody>
      </p:sp>
      <p:sp>
        <p:nvSpPr>
          <p:cNvPr id="155653" name="Text Box 5"/>
          <p:cNvSpPr txBox="1">
            <a:spLocks noChangeArrowheads="1"/>
          </p:cNvSpPr>
          <p:nvPr/>
        </p:nvSpPr>
        <p:spPr bwMode="auto">
          <a:xfrm>
            <a:off x="5940425" y="0"/>
            <a:ext cx="3203575" cy="579438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i="1" dirty="0">
                <a:solidFill>
                  <a:schemeClr val="accent5">
                    <a:lumMod val="75000"/>
                  </a:schemeClr>
                </a:solidFill>
              </a:rPr>
              <a:t>Задача:</a:t>
            </a:r>
          </a:p>
        </p:txBody>
      </p:sp>
      <p:grpSp>
        <p:nvGrpSpPr>
          <p:cNvPr id="5" name="Group 10"/>
          <p:cNvGrpSpPr>
            <a:grpSpLocks/>
          </p:cNvGrpSpPr>
          <p:nvPr/>
        </p:nvGrpSpPr>
        <p:grpSpPr bwMode="auto">
          <a:xfrm>
            <a:off x="4500563" y="1268413"/>
            <a:ext cx="2951162" cy="2881312"/>
            <a:chOff x="2835" y="799"/>
            <a:chExt cx="1859" cy="1815"/>
          </a:xfrm>
        </p:grpSpPr>
        <p:sp>
          <p:nvSpPr>
            <p:cNvPr id="155655" name="Line 7"/>
            <p:cNvSpPr>
              <a:spLocks noChangeShapeType="1"/>
            </p:cNvSpPr>
            <p:nvPr/>
          </p:nvSpPr>
          <p:spPr bwMode="auto">
            <a:xfrm>
              <a:off x="2835" y="799"/>
              <a:ext cx="1859" cy="181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155656" name="Text Box 8"/>
            <p:cNvSpPr txBox="1">
              <a:spLocks noChangeArrowheads="1"/>
            </p:cNvSpPr>
            <p:nvPr/>
          </p:nvSpPr>
          <p:spPr bwMode="auto">
            <a:xfrm>
              <a:off x="4059" y="1706"/>
              <a:ext cx="499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ru-RU" sz="3600" b="1" i="1">
                  <a:solidFill>
                    <a:schemeClr val="accent2"/>
                  </a:solidFill>
                  <a:latin typeface="Times New Roman" pitchFamily="18" charset="0"/>
                </a:rPr>
                <a:t>а</a:t>
              </a:r>
            </a:p>
          </p:txBody>
        </p:sp>
        <p:sp>
          <p:nvSpPr>
            <p:cNvPr id="155657" name="Line 9"/>
            <p:cNvSpPr>
              <a:spLocks noChangeShapeType="1"/>
            </p:cNvSpPr>
            <p:nvPr/>
          </p:nvSpPr>
          <p:spPr bwMode="auto">
            <a:xfrm>
              <a:off x="4150" y="1797"/>
              <a:ext cx="182" cy="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5661" name="Text Box 13"/>
          <p:cNvSpPr txBox="1">
            <a:spLocks noChangeArrowheads="1"/>
          </p:cNvSpPr>
          <p:nvPr/>
        </p:nvSpPr>
        <p:spPr bwMode="auto">
          <a:xfrm>
            <a:off x="0" y="4868863"/>
            <a:ext cx="3132138" cy="579437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Построение: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5664" name="Text Box 16"/>
          <p:cNvSpPr txBox="1">
            <a:spLocks noChangeArrowheads="1"/>
          </p:cNvSpPr>
          <p:nvPr/>
        </p:nvSpPr>
        <p:spPr bwMode="auto">
          <a:xfrm>
            <a:off x="3059112" y="3933825"/>
            <a:ext cx="17986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B32D86"/>
                </a:solidFill>
              </a:rPr>
              <a:t>А`(-2:-1</a:t>
            </a:r>
            <a:r>
              <a:rPr lang="ru-RU" sz="2800" b="1" dirty="0">
                <a:solidFill>
                  <a:srgbClr val="B32D86"/>
                </a:solidFill>
              </a:rPr>
              <a:t>)</a:t>
            </a:r>
          </a:p>
        </p:txBody>
      </p:sp>
      <p:sp>
        <p:nvSpPr>
          <p:cNvPr id="155665" name="Text Box 17"/>
          <p:cNvSpPr txBox="1">
            <a:spLocks noChangeArrowheads="1"/>
          </p:cNvSpPr>
          <p:nvPr/>
        </p:nvSpPr>
        <p:spPr bwMode="auto">
          <a:xfrm>
            <a:off x="6715140" y="4214818"/>
            <a:ext cx="15001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B32D86"/>
                </a:solidFill>
              </a:rPr>
              <a:t>В`(3</a:t>
            </a:r>
            <a:r>
              <a:rPr lang="ru-RU" sz="2800" b="1" dirty="0">
                <a:solidFill>
                  <a:srgbClr val="B32D86"/>
                </a:solidFill>
              </a:rPr>
              <a:t>;-1)</a:t>
            </a:r>
          </a:p>
        </p:txBody>
      </p:sp>
      <p:sp>
        <p:nvSpPr>
          <p:cNvPr id="155667" name="Text Box 19"/>
          <p:cNvSpPr txBox="1">
            <a:spLocks noChangeArrowheads="1"/>
          </p:cNvSpPr>
          <p:nvPr/>
        </p:nvSpPr>
        <p:spPr bwMode="auto">
          <a:xfrm>
            <a:off x="5940424" y="5589588"/>
            <a:ext cx="163197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 dirty="0" smtClean="0">
                <a:solidFill>
                  <a:srgbClr val="B32D86"/>
                </a:solidFill>
              </a:rPr>
              <a:t>С`(2</a:t>
            </a:r>
            <a:r>
              <a:rPr lang="ru-RU" sz="2800" b="1" dirty="0">
                <a:solidFill>
                  <a:srgbClr val="B32D86"/>
                </a:solidFill>
              </a:rPr>
              <a:t>;-3)</a:t>
            </a:r>
          </a:p>
        </p:txBody>
      </p:sp>
      <p:sp>
        <p:nvSpPr>
          <p:cNvPr id="155668" name="Text Box 20"/>
          <p:cNvSpPr txBox="1">
            <a:spLocks noChangeArrowheads="1"/>
          </p:cNvSpPr>
          <p:nvPr/>
        </p:nvSpPr>
        <p:spPr bwMode="auto">
          <a:xfrm>
            <a:off x="3214678" y="5734050"/>
            <a:ext cx="16446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B32D86"/>
                </a:solidFill>
              </a:rPr>
              <a:t>D</a:t>
            </a:r>
            <a:r>
              <a:rPr lang="ru-RU" sz="2400" b="1" dirty="0" smtClean="0">
                <a:solidFill>
                  <a:srgbClr val="B32D86"/>
                </a:solidFill>
              </a:rPr>
              <a:t>`</a:t>
            </a:r>
            <a:r>
              <a:rPr lang="ru-RU" sz="2800" b="1" dirty="0" smtClean="0">
                <a:solidFill>
                  <a:srgbClr val="B32D86"/>
                </a:solidFill>
              </a:rPr>
              <a:t>1</a:t>
            </a:r>
            <a:r>
              <a:rPr lang="ru-RU" sz="2800" b="1" dirty="0">
                <a:solidFill>
                  <a:srgbClr val="B32D86"/>
                </a:solidFill>
              </a:rPr>
              <a:t>;-3)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56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55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56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56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56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5" presetClass="emph" presetSubtype="0" repeatCount="3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0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2" dur="500" fill="hold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556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56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56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5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556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55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5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5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56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556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5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701 0.08426 L 0.31701 0.4176 " pathEditMode="relative" rAng="0" ptsTypes="AA">
                                      <p:cBhvr>
                                        <p:cTn id="71" dur="20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" y="167"/>
                                    </p:animMotion>
                                  </p:childTnLst>
                                  <p:subTnLst>
                                    <p:animClr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B32D8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000"/>
                            </p:stCondLst>
                            <p:childTnLst>
                              <p:par>
                                <p:cTn id="73" presetID="30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74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5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76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77" dur="500" fill="hold"/>
                                        <p:tgtEl>
                                          <p:spTgt spid="839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5654" grpId="0" animBg="1"/>
      <p:bldP spid="83972" grpId="0" animBg="1"/>
      <p:bldP spid="83972" grpId="1" animBg="1"/>
      <p:bldP spid="155652" grpId="0" animBg="1"/>
      <p:bldP spid="155653" grpId="0" animBg="1"/>
      <p:bldP spid="155661" grpId="0" animBg="1"/>
      <p:bldP spid="155664" grpId="0"/>
      <p:bldP spid="155665" grpId="0"/>
      <p:bldP spid="155667" grpId="0"/>
      <p:bldP spid="15566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b="1" dirty="0" smtClean="0">
                <a:solidFill>
                  <a:srgbClr val="0070C0"/>
                </a:solidFill>
              </a:rPr>
              <a:t>Найдите величины а и </a:t>
            </a:r>
            <a:r>
              <a:rPr lang="en-US" b="1" dirty="0" smtClean="0">
                <a:solidFill>
                  <a:srgbClr val="0070C0"/>
                </a:solidFill>
              </a:rPr>
              <a:t>b</a:t>
            </a:r>
            <a:r>
              <a:rPr lang="ru-RU" b="1" dirty="0" smtClean="0">
                <a:solidFill>
                  <a:srgbClr val="0070C0"/>
                </a:solidFill>
              </a:rPr>
              <a:t> в формулах параллельного переноса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x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‘ = x + a,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    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</a:rPr>
              <a:t>y</a:t>
            </a:r>
            <a:r>
              <a:rPr lang="en-US" sz="2800" b="1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‘ = y + b</a:t>
            </a: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, </a:t>
            </a:r>
          </a:p>
          <a:p>
            <a:pPr>
              <a:buNone/>
            </a:pPr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  <a:cs typeface="Arial" pitchFamily="34" charset="0"/>
              </a:rPr>
              <a:t>    если известно,  что: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211960" y="3861048"/>
            <a:ext cx="4495800" cy="2764904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accent4">
                    <a:lumMod val="50000"/>
                  </a:schemeClr>
                </a:solidFill>
                <a:cs typeface="Arial" pitchFamily="34" charset="0"/>
              </a:rPr>
              <a:t>точка (1;2) переходит в точку (3;4);</a:t>
            </a:r>
            <a:endParaRPr lang="ru-RU" b="1" dirty="0" smtClean="0"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точка (2;-3) переходит в точку (-1;5);</a:t>
            </a:r>
          </a:p>
          <a:p>
            <a:r>
              <a:rPr lang="ru-RU" b="1" dirty="0" smtClean="0">
                <a:solidFill>
                  <a:schemeClr val="accent4">
                    <a:lumMod val="50000"/>
                  </a:schemeClr>
                </a:solidFill>
              </a:rPr>
              <a:t>точка (-1; -3) переходит в точку (0; -2)</a:t>
            </a:r>
            <a:endParaRPr lang="ru-RU" b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Движение – это жизнь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9" name="Picture 13" descr="C:\Users\Ludmila\Pictures\300px-Sowing_machine_Nordste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87824" y="980728"/>
            <a:ext cx="2858581" cy="1791574"/>
          </a:xfrm>
          <a:prstGeom prst="rect">
            <a:avLst/>
          </a:prstGeom>
          <a:noFill/>
        </p:spPr>
      </p:pic>
      <p:pic>
        <p:nvPicPr>
          <p:cNvPr id="9224" name="Picture 8" descr="C:\Users\Ludmila\Pictures\275px-Estirpatore_g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980728"/>
            <a:ext cx="2520280" cy="2199517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 </a:t>
            </a:r>
            <a:r>
              <a:rPr lang="ru-RU" dirty="0" smtClean="0">
                <a:solidFill>
                  <a:srgbClr val="002060"/>
                </a:solidFill>
              </a:rPr>
              <a:t>сельскохозяйственных машинах 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2348880"/>
            <a:ext cx="25922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b="1" dirty="0" smtClean="0">
                <a:solidFill>
                  <a:schemeClr val="bg1"/>
                </a:solidFill>
              </a:rPr>
              <a:t>Культиватор машина для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окучивания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218" name="Picture 2" descr="https://upload.wikimedia.org/wikipedia/commons/thumb/5/5e/P%C3%B6ttinger_plough%2C_Werktuigendagen_2005.jpg/275px-P%C3%B6ttinger_plough%2C_Werktuigendagen_200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84168" y="980728"/>
            <a:ext cx="2619375" cy="1743076"/>
          </a:xfrm>
          <a:prstGeom prst="rect">
            <a:avLst/>
          </a:prstGeom>
          <a:noFill/>
        </p:spPr>
      </p:pic>
      <p:sp>
        <p:nvSpPr>
          <p:cNvPr id="9221" name="AutoShape 5" descr="https://upload.wikimedia.org/wikipedia/commons/thumb/9/94/Kverneland_harrow.jpg/275px-Kverneland_harrow.jpg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6012160" y="2708920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Плуг – оборудование для вспашки земли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223" name="AutoShape 7" descr="https://upload.wikimedia.org/wikipedia/commons/thumb/9/94/Kverneland_harrow.jpg/275px-Kverneland_harrow.jpg"/>
          <p:cNvSpPr>
            <a:spLocks noChangeAspect="1" noChangeArrowheads="1"/>
          </p:cNvSpPr>
          <p:nvPr/>
        </p:nvSpPr>
        <p:spPr bwMode="auto">
          <a:xfrm>
            <a:off x="155575" y="-830263"/>
            <a:ext cx="2619375" cy="174307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226" name="AutoShape 10" descr="https://upload.wikimedia.org/wikipedia/commons/thumb/5/52/Furrow_press_near_Barwick_Hall_Farm_-_geograph.org.uk_-_440037.jpg/275px-Furrow_press_near_Barwick_Hall_Farm_-_geograph.org.uk_-_440037.jpg"/>
          <p:cNvSpPr>
            <a:spLocks noChangeAspect="1" noChangeArrowheads="1"/>
          </p:cNvSpPr>
          <p:nvPr/>
        </p:nvSpPr>
        <p:spPr bwMode="auto">
          <a:xfrm>
            <a:off x="155575" y="-936625"/>
            <a:ext cx="2619375" cy="19621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7" name="Picture 11" descr="C:\Users\Ludmila\Pictures\275px-Furrow_press_near_Barwick_Hall_Farm_-_geograph.org.uk_-_44003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4047" y="3933056"/>
            <a:ext cx="2691561" cy="2016224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580112" y="6021288"/>
            <a:ext cx="23762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Окучник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9228" name="Picture 12" descr="C:\Users\Ludmila\Pictures\275px-Kverneland_harrow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3568" y="3861048"/>
            <a:ext cx="3240360" cy="2156312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683568" y="5877272"/>
            <a:ext cx="34563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Борона – оборудование для обработки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почвы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987824" y="2492896"/>
            <a:ext cx="28803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Сеялка – машина для посева семян в почву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3528" y="620688"/>
            <a:ext cx="4042792" cy="750887"/>
          </a:xfrm>
        </p:spPr>
        <p:txBody>
          <a:bodyPr/>
          <a:lstStyle/>
          <a:p>
            <a:pPr algn="ctr"/>
            <a:r>
              <a:rPr lang="ru-RU" dirty="0" err="1" smtClean="0"/>
              <a:t>бороздомер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Ludmila\Pictures\2818911.jpe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/>
          <a:srcRect l="16111" r="15640"/>
          <a:stretch>
            <a:fillRect/>
          </a:stretch>
        </p:blipFill>
        <p:spPr bwMode="auto">
          <a:xfrm>
            <a:off x="395536" y="1340768"/>
            <a:ext cx="3692272" cy="4282914"/>
          </a:xfrm>
          <a:prstGeom prst="rect">
            <a:avLst/>
          </a:prstGeom>
          <a:noFill/>
        </p:spPr>
      </p:pic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3707904" y="992485"/>
            <a:ext cx="4978897" cy="5865515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800" dirty="0" smtClean="0"/>
              <a:t>      Проверку глубины вспашки наиболее быстро и надежно</a:t>
            </a:r>
            <a:r>
              <a:rPr lang="en-US" sz="3800" dirty="0" smtClean="0"/>
              <a:t> </a:t>
            </a:r>
            <a:r>
              <a:rPr lang="ru-RU" sz="3800" dirty="0" smtClean="0"/>
              <a:t> можно производить с помощью </a:t>
            </a:r>
            <a:r>
              <a:rPr lang="ru-RU" sz="3800" dirty="0" err="1" smtClean="0"/>
              <a:t>бороздомера</a:t>
            </a:r>
            <a:r>
              <a:rPr lang="ru-RU" sz="3800" dirty="0" smtClean="0"/>
              <a:t>, который состоит из двух линеек одинаковой длины: неподвижной </a:t>
            </a:r>
            <a:r>
              <a:rPr lang="ru-RU" sz="3800" dirty="0" err="1" smtClean="0"/>
              <a:t>l</a:t>
            </a:r>
            <a:r>
              <a:rPr lang="ru-RU" sz="3800" dirty="0" smtClean="0"/>
              <a:t>, оканчивающейся угольником, и подвижной </a:t>
            </a:r>
            <a:r>
              <a:rPr lang="en-US" sz="3800" dirty="0" smtClean="0"/>
              <a:t>m</a:t>
            </a:r>
            <a:r>
              <a:rPr lang="ru-RU" sz="3800" dirty="0" smtClean="0"/>
              <a:t>. Для замера глубины пахоты </a:t>
            </a:r>
            <a:r>
              <a:rPr lang="ru-RU" sz="3800" dirty="0" err="1" smtClean="0"/>
              <a:t>бороздомер</a:t>
            </a:r>
            <a:r>
              <a:rPr lang="ru-RU" sz="3800" dirty="0" smtClean="0"/>
              <a:t> устанавливают вертикально угольником на непаханую поверхность поля, а подвижную линейку опускают на расчищенное  дно борозды. Верхний конец подвижной линейки показывает глубину борозды по шкале, нанесенной от верхнего конца неподвижной линейки.</a:t>
            </a:r>
          </a:p>
          <a:p>
            <a:endParaRPr lang="ru-RU" sz="3400" dirty="0" smtClean="0"/>
          </a:p>
          <a:p>
            <a:pPr>
              <a:buNone/>
            </a:pPr>
            <a:endParaRPr lang="ru-RU" sz="3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Задача 1: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ru-RU"/>
              <a:t>На берегу канала требуется построить водонапорную башню для орошения полей. Выбрать место для строительства башни с таким расчетом, чтобы общая длина труб от водонапорной башни до двух полей была наименьшей.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Line 5"/>
          <p:cNvSpPr>
            <a:spLocks noChangeShapeType="1"/>
          </p:cNvSpPr>
          <p:nvPr/>
        </p:nvSpPr>
        <p:spPr bwMode="auto">
          <a:xfrm>
            <a:off x="1979613" y="3284538"/>
            <a:ext cx="51847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4643438" y="1916113"/>
            <a:ext cx="792162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3600"/>
              <a:t>В</a:t>
            </a:r>
            <a:r>
              <a:rPr lang="ru-RU" sz="3600" baseline="-25000"/>
              <a:t>1</a:t>
            </a:r>
            <a:r>
              <a:rPr lang="ru-RU" baseline="-25000">
                <a:cs typeface="Arial" charset="0"/>
              </a:rPr>
              <a:t>●</a:t>
            </a:r>
            <a:r>
              <a:rPr lang="ru-RU" sz="1600"/>
              <a:t> </a:t>
            </a:r>
          </a:p>
        </p:txBody>
      </p:sp>
      <p:sp>
        <p:nvSpPr>
          <p:cNvPr id="25614" name="Rectangle 14"/>
          <p:cNvSpPr>
            <a:spLocks noChangeArrowheads="1"/>
          </p:cNvSpPr>
          <p:nvPr/>
        </p:nvSpPr>
        <p:spPr bwMode="auto">
          <a:xfrm>
            <a:off x="1979613" y="2716213"/>
            <a:ext cx="6286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3600"/>
              <a:t>M</a:t>
            </a:r>
            <a:r>
              <a:rPr lang="ru-RU"/>
              <a:t> </a:t>
            </a:r>
          </a:p>
        </p:txBody>
      </p:sp>
      <p:sp>
        <p:nvSpPr>
          <p:cNvPr id="25615" name="Rectangle 15"/>
          <p:cNvSpPr>
            <a:spLocks noChangeArrowheads="1"/>
          </p:cNvSpPr>
          <p:nvPr/>
        </p:nvSpPr>
        <p:spPr bwMode="auto">
          <a:xfrm>
            <a:off x="6804025" y="2716213"/>
            <a:ext cx="6413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3600"/>
              <a:t>N</a:t>
            </a:r>
            <a:r>
              <a:rPr lang="ru-RU" sz="3600"/>
              <a:t> </a:t>
            </a:r>
          </a:p>
        </p:txBody>
      </p:sp>
      <p:sp>
        <p:nvSpPr>
          <p:cNvPr id="25616" name="Rectangle 16"/>
          <p:cNvSpPr>
            <a:spLocks noChangeArrowheads="1"/>
          </p:cNvSpPr>
          <p:nvPr/>
        </p:nvSpPr>
        <p:spPr bwMode="auto">
          <a:xfrm>
            <a:off x="5148263" y="3933825"/>
            <a:ext cx="6159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1600">
                <a:cs typeface="Arial" charset="0"/>
              </a:rPr>
              <a:t>●</a:t>
            </a:r>
          </a:p>
          <a:p>
            <a:r>
              <a:rPr lang="ru-RU" sz="3600"/>
              <a:t>В </a:t>
            </a:r>
          </a:p>
        </p:txBody>
      </p:sp>
      <p:sp>
        <p:nvSpPr>
          <p:cNvPr id="25617" name="Rectangle 17"/>
          <p:cNvSpPr>
            <a:spLocks noChangeArrowheads="1"/>
          </p:cNvSpPr>
          <p:nvPr/>
        </p:nvSpPr>
        <p:spPr bwMode="auto">
          <a:xfrm>
            <a:off x="2771775" y="5251450"/>
            <a:ext cx="615950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1600">
                <a:cs typeface="Arial" charset="0"/>
              </a:rPr>
              <a:t>●</a:t>
            </a:r>
          </a:p>
          <a:p>
            <a:r>
              <a:rPr lang="ru-RU" sz="3600"/>
              <a:t>А </a:t>
            </a:r>
          </a:p>
        </p:txBody>
      </p:sp>
      <p:sp>
        <p:nvSpPr>
          <p:cNvPr id="25618" name="Rectangle 18"/>
          <p:cNvSpPr>
            <a:spLocks noChangeArrowheads="1"/>
          </p:cNvSpPr>
          <p:nvPr/>
        </p:nvSpPr>
        <p:spPr bwMode="auto">
          <a:xfrm>
            <a:off x="4500563" y="2492375"/>
            <a:ext cx="719137" cy="885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n-US" sz="3600"/>
              <a:t>C</a:t>
            </a:r>
            <a:endParaRPr lang="ru-RU" sz="3600"/>
          </a:p>
          <a:p>
            <a:pPr algn="just"/>
            <a:r>
              <a:rPr lang="en-US" sz="1600">
                <a:cs typeface="Arial" charset="0"/>
              </a:rPr>
              <a:t>●</a:t>
            </a:r>
          </a:p>
        </p:txBody>
      </p:sp>
      <p:sp>
        <p:nvSpPr>
          <p:cNvPr id="25619" name="Line 19"/>
          <p:cNvSpPr>
            <a:spLocks noChangeShapeType="1"/>
          </p:cNvSpPr>
          <p:nvPr/>
        </p:nvSpPr>
        <p:spPr bwMode="auto">
          <a:xfrm>
            <a:off x="5292725" y="2420938"/>
            <a:ext cx="0" cy="17287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5620" name="Line 20"/>
          <p:cNvSpPr>
            <a:spLocks noChangeShapeType="1"/>
          </p:cNvSpPr>
          <p:nvPr/>
        </p:nvSpPr>
        <p:spPr bwMode="auto">
          <a:xfrm flipV="1">
            <a:off x="2916238" y="2420938"/>
            <a:ext cx="2376487" cy="30241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25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0"/>
                                        <p:tgtEl>
                                          <p:spTgt spid="25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25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25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13" grpId="0"/>
      <p:bldP spid="25618" grpId="0"/>
      <p:bldP spid="25619" grpId="0" animBg="1"/>
      <p:bldP spid="2562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Задача 2: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/>
            <a:r>
              <a:rPr lang="ru-RU" sz="2800"/>
              <a:t>Два поля (</a:t>
            </a:r>
            <a:r>
              <a:rPr lang="ru-RU" sz="2800" i="1"/>
              <a:t>А, Д</a:t>
            </a:r>
            <a:r>
              <a:rPr lang="ru-RU" sz="2800"/>
              <a:t>) находятся на одном берегу реки, а третье поле (</a:t>
            </a:r>
            <a:r>
              <a:rPr lang="ru-RU" sz="2800" i="1"/>
              <a:t>В</a:t>
            </a:r>
            <a:r>
              <a:rPr lang="ru-RU" sz="2800"/>
              <a:t>) находится на другом берегу, причем поля </a:t>
            </a:r>
            <a:r>
              <a:rPr lang="ru-RU" sz="2800" i="1"/>
              <a:t>В </a:t>
            </a:r>
            <a:r>
              <a:rPr lang="ru-RU" sz="2800"/>
              <a:t>и</a:t>
            </a:r>
            <a:r>
              <a:rPr lang="ru-RU" sz="2800" i="1"/>
              <a:t> Д</a:t>
            </a:r>
            <a:r>
              <a:rPr lang="ru-RU" sz="2800"/>
              <a:t> расположены на одинаковом расстоянии от реки на одной прямой, перпендикулярной </a:t>
            </a:r>
            <a:r>
              <a:rPr lang="en-US" sz="2800" i="1"/>
              <a:t>MN</a:t>
            </a:r>
            <a:r>
              <a:rPr lang="ru-RU" sz="2800"/>
              <a:t>. Где на берегу реки нужно поставить водонапорную башню, чтобы общая длина труб от полей </a:t>
            </a:r>
            <a:r>
              <a:rPr lang="ru-RU" sz="2800" i="1"/>
              <a:t>А</a:t>
            </a:r>
            <a:r>
              <a:rPr lang="ru-RU" sz="2800"/>
              <a:t> и</a:t>
            </a:r>
            <a:r>
              <a:rPr lang="ru-RU" sz="2800" i="1"/>
              <a:t> В</a:t>
            </a:r>
            <a:r>
              <a:rPr lang="ru-RU" sz="2800"/>
              <a:t> до башни была равна общей длине труб от полей </a:t>
            </a:r>
            <a:r>
              <a:rPr lang="ru-RU" sz="2800" i="1"/>
              <a:t>А</a:t>
            </a:r>
            <a:r>
              <a:rPr lang="ru-RU" sz="2800"/>
              <a:t> и</a:t>
            </a:r>
            <a:r>
              <a:rPr lang="ru-RU" sz="2800" i="1"/>
              <a:t> Д</a:t>
            </a:r>
            <a:r>
              <a:rPr lang="ru-RU" sz="2800"/>
              <a:t> до башни.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xfrm>
            <a:off x="455613" y="273050"/>
            <a:ext cx="8226425" cy="708025"/>
          </a:xfrm>
        </p:spPr>
        <p:txBody>
          <a:bodyPr/>
          <a:lstStyle/>
          <a:p>
            <a:r>
              <a:rPr lang="ru-RU" sz="4000"/>
              <a:t> 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5613" y="2924175"/>
            <a:ext cx="8226425" cy="36004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 i="1"/>
              <a:t>      СД=СВ</a:t>
            </a:r>
            <a:r>
              <a:rPr lang="ru-RU" sz="2400"/>
              <a:t> и </a:t>
            </a:r>
            <a:r>
              <a:rPr lang="ru-RU" sz="2400" i="1"/>
              <a:t>АС+СД=АС+СВ=АВ</a:t>
            </a:r>
            <a:endParaRPr lang="ru-RU" sz="2400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       Длина </a:t>
            </a:r>
            <a:r>
              <a:rPr lang="ru-RU" sz="2400" i="1"/>
              <a:t>АВ</a:t>
            </a:r>
            <a:r>
              <a:rPr lang="ru-RU" sz="2400"/>
              <a:t> – наименьшее значение суммы </a:t>
            </a:r>
            <a:r>
              <a:rPr lang="ru-RU" sz="2400" i="1"/>
              <a:t>АС+СД</a:t>
            </a:r>
            <a:r>
              <a:rPr lang="ru-RU" sz="2400"/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                              </a:t>
            </a:r>
            <a:r>
              <a:rPr lang="ru-RU" sz="2400">
                <a:solidFill>
                  <a:schemeClr val="hlink"/>
                </a:solidFill>
              </a:rPr>
              <a:t>Ответ:</a:t>
            </a:r>
            <a:r>
              <a:rPr lang="ru-RU" sz="2400"/>
              <a:t> В точке пересечения </a:t>
            </a:r>
            <a:r>
              <a:rPr lang="ru-RU" sz="2400" i="1"/>
              <a:t>АВ</a:t>
            </a:r>
            <a:r>
              <a:rPr lang="ru-RU" sz="2400"/>
              <a:t> и </a:t>
            </a:r>
            <a:r>
              <a:rPr lang="en-US" sz="2400" i="1"/>
              <a:t>MN</a:t>
            </a:r>
            <a:r>
              <a:rPr lang="ru-RU" sz="2400"/>
              <a:t>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        </a:t>
            </a:r>
            <a:r>
              <a:rPr lang="ru-RU" sz="2400">
                <a:solidFill>
                  <a:schemeClr val="hlink"/>
                </a:solidFill>
              </a:rPr>
              <a:t>Замечание:</a:t>
            </a:r>
            <a:r>
              <a:rPr lang="ru-RU" sz="2400"/>
              <a:t> Искомая точка </a:t>
            </a:r>
            <a:r>
              <a:rPr lang="ru-RU" sz="2400" i="1"/>
              <a:t>С</a:t>
            </a:r>
            <a:r>
              <a:rPr lang="ru-RU" sz="2400"/>
              <a:t> в данной задаче удовлетворяет двум условиям: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    1. </a:t>
            </a:r>
            <a:r>
              <a:rPr lang="ru-RU" sz="2400" i="1"/>
              <a:t>АС+СД=АС+СВ</a:t>
            </a:r>
            <a:r>
              <a:rPr lang="ru-RU" sz="2400"/>
              <a:t> .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400"/>
              <a:t>    2. </a:t>
            </a:r>
            <a:r>
              <a:rPr lang="ru-RU" sz="2400" i="1"/>
              <a:t>АС+СД</a:t>
            </a:r>
            <a:r>
              <a:rPr lang="ru-RU" sz="2400"/>
              <a:t>  принимает наименьшее значение. </a:t>
            </a:r>
          </a:p>
          <a:p>
            <a:pPr>
              <a:lnSpc>
                <a:spcPct val="80000"/>
              </a:lnSpc>
            </a:pPr>
            <a:r>
              <a:rPr lang="ru-RU" sz="2400"/>
              <a:t>Условию 1. удовлетворяют все точки прямой </a:t>
            </a:r>
            <a:r>
              <a:rPr lang="en-US" sz="2400"/>
              <a:t>MN </a:t>
            </a:r>
            <a:r>
              <a:rPr lang="ru-RU" sz="2400"/>
              <a:t>(например, точка </a:t>
            </a:r>
            <a:r>
              <a:rPr lang="ru-RU" sz="2400" i="1"/>
              <a:t>С</a:t>
            </a:r>
            <a:r>
              <a:rPr lang="ru-RU" sz="2400" i="1" baseline="-25000"/>
              <a:t>1</a:t>
            </a:r>
            <a:r>
              <a:rPr lang="ru-RU" sz="2400"/>
              <a:t>), а условию 2. только точка </a:t>
            </a:r>
            <a:r>
              <a:rPr lang="ru-RU" sz="2400" i="1"/>
              <a:t>С</a:t>
            </a:r>
            <a:r>
              <a:rPr lang="ru-RU" sz="2400"/>
              <a:t> этой прямой, так как </a:t>
            </a:r>
            <a:r>
              <a:rPr lang="ru-RU" sz="2400" i="1"/>
              <a:t>АС+СД=АВ&lt;АС</a:t>
            </a:r>
            <a:r>
              <a:rPr lang="ru-RU" sz="2400" i="1" baseline="-25000"/>
              <a:t>1</a:t>
            </a:r>
            <a:r>
              <a:rPr lang="ru-RU" sz="2400" i="1"/>
              <a:t>+С</a:t>
            </a:r>
            <a:r>
              <a:rPr lang="ru-RU" sz="2400" i="1" baseline="-25000"/>
              <a:t>1</a:t>
            </a:r>
            <a:r>
              <a:rPr lang="ru-RU" sz="2400" i="1"/>
              <a:t>В=АС</a:t>
            </a:r>
            <a:r>
              <a:rPr lang="ru-RU" sz="2400" i="1" baseline="-25000"/>
              <a:t>1</a:t>
            </a:r>
            <a:r>
              <a:rPr lang="ru-RU" sz="2400" i="1"/>
              <a:t>+С</a:t>
            </a:r>
            <a:r>
              <a:rPr lang="ru-RU" sz="2400" i="1" baseline="-25000"/>
              <a:t>1</a:t>
            </a:r>
            <a:r>
              <a:rPr lang="ru-RU" sz="2400" i="1"/>
              <a:t>Д</a:t>
            </a:r>
            <a:r>
              <a:rPr lang="ru-RU" sz="2400"/>
              <a:t>.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>
            <a:off x="1763713" y="1484313"/>
            <a:ext cx="57594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3132138" y="0"/>
            <a:ext cx="38735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2400"/>
              <a:t>А</a:t>
            </a:r>
          </a:p>
          <a:p>
            <a:r>
              <a:rPr lang="ru-RU"/>
              <a:t> </a:t>
            </a:r>
            <a:r>
              <a:rPr lang="ru-RU" sz="1600">
                <a:cs typeface="Arial" charset="0"/>
              </a:rPr>
              <a:t>●</a:t>
            </a:r>
          </a:p>
        </p:txBody>
      </p:sp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5435600" y="2205038"/>
            <a:ext cx="4572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1600">
                <a:cs typeface="Arial" charset="0"/>
              </a:rPr>
              <a:t>●</a:t>
            </a:r>
          </a:p>
          <a:p>
            <a:r>
              <a:rPr lang="ru-RU" sz="2400"/>
              <a:t>В</a:t>
            </a:r>
            <a:r>
              <a:rPr lang="ru-RU" sz="2000"/>
              <a:t> </a:t>
            </a:r>
          </a:p>
        </p:txBody>
      </p:sp>
      <p:sp>
        <p:nvSpPr>
          <p:cNvPr id="27655" name="Rectangle 7"/>
          <p:cNvSpPr>
            <a:spLocks noChangeArrowheads="1"/>
          </p:cNvSpPr>
          <p:nvPr/>
        </p:nvSpPr>
        <p:spPr bwMode="auto">
          <a:xfrm>
            <a:off x="7164388" y="1008063"/>
            <a:ext cx="48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400"/>
              <a:t>N</a:t>
            </a:r>
            <a:r>
              <a:rPr lang="ru-RU" sz="2400"/>
              <a:t> </a:t>
            </a:r>
          </a:p>
        </p:txBody>
      </p:sp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1692275" y="1081088"/>
            <a:ext cx="5222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400"/>
              <a:t>M</a:t>
            </a:r>
            <a:r>
              <a:rPr lang="ru-RU" sz="2400"/>
              <a:t> </a:t>
            </a:r>
          </a:p>
        </p:txBody>
      </p:sp>
      <p:sp>
        <p:nvSpPr>
          <p:cNvPr id="27657" name="Rectangle 9"/>
          <p:cNvSpPr>
            <a:spLocks noChangeArrowheads="1"/>
          </p:cNvSpPr>
          <p:nvPr/>
        </p:nvSpPr>
        <p:spPr bwMode="auto">
          <a:xfrm>
            <a:off x="4284663" y="1274763"/>
            <a:ext cx="503237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/>
            <a:r>
              <a:rPr lang="en-US" sz="1600">
                <a:cs typeface="Arial" charset="0"/>
              </a:rPr>
              <a:t>●</a:t>
            </a:r>
            <a:endParaRPr lang="ru-RU" sz="1600"/>
          </a:p>
          <a:p>
            <a:pPr algn="just"/>
            <a:r>
              <a:rPr lang="en-US" sz="2400"/>
              <a:t>C</a:t>
            </a:r>
          </a:p>
        </p:txBody>
      </p:sp>
      <p:sp>
        <p:nvSpPr>
          <p:cNvPr id="27659" name="Rectangle 11"/>
          <p:cNvSpPr>
            <a:spLocks noChangeArrowheads="1"/>
          </p:cNvSpPr>
          <p:nvPr/>
        </p:nvSpPr>
        <p:spPr bwMode="auto">
          <a:xfrm>
            <a:off x="5435600" y="23813"/>
            <a:ext cx="4048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en-US" sz="2400"/>
              <a:t>D</a:t>
            </a:r>
            <a:endParaRPr lang="ru-RU" sz="2400"/>
          </a:p>
          <a:p>
            <a:r>
              <a:rPr lang="en-US" sz="1600">
                <a:cs typeface="Arial" charset="0"/>
              </a:rPr>
              <a:t>●</a:t>
            </a:r>
            <a:r>
              <a:rPr lang="ru-RU" sz="1600"/>
              <a:t> </a:t>
            </a:r>
          </a:p>
        </p:txBody>
      </p:sp>
      <p:sp>
        <p:nvSpPr>
          <p:cNvPr id="27660" name="Rectangle 12"/>
          <p:cNvSpPr>
            <a:spLocks noChangeArrowheads="1"/>
          </p:cNvSpPr>
          <p:nvPr/>
        </p:nvSpPr>
        <p:spPr bwMode="auto">
          <a:xfrm>
            <a:off x="2843213" y="1268413"/>
            <a:ext cx="601662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r>
              <a:rPr lang="ru-RU" sz="1600">
                <a:cs typeface="Arial" charset="0"/>
              </a:rPr>
              <a:t>●</a:t>
            </a:r>
          </a:p>
          <a:p>
            <a:r>
              <a:rPr lang="en-US" sz="2400"/>
              <a:t>C</a:t>
            </a:r>
            <a:r>
              <a:rPr lang="en-US" sz="2400" baseline="-25000"/>
              <a:t>1</a:t>
            </a:r>
            <a:r>
              <a:rPr lang="ru-RU" sz="2400"/>
              <a:t> </a:t>
            </a:r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>
            <a:off x="5580063" y="549275"/>
            <a:ext cx="0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62" name="Line 14"/>
          <p:cNvSpPr>
            <a:spLocks noChangeShapeType="1"/>
          </p:cNvSpPr>
          <p:nvPr/>
        </p:nvSpPr>
        <p:spPr bwMode="auto">
          <a:xfrm>
            <a:off x="3348038" y="549275"/>
            <a:ext cx="2232025" cy="1871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27663" name="Line 15"/>
          <p:cNvSpPr>
            <a:spLocks noChangeShapeType="1"/>
          </p:cNvSpPr>
          <p:nvPr/>
        </p:nvSpPr>
        <p:spPr bwMode="auto">
          <a:xfrm flipV="1">
            <a:off x="4427538" y="549275"/>
            <a:ext cx="1152525" cy="935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276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3000"/>
                                        <p:tgtEl>
                                          <p:spTgt spid="276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" dur="3000"/>
                                        <p:tgtEl>
                                          <p:spTgt spid="276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1000"/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3000"/>
                                        <p:tgtEl>
                                          <p:spTgt spid="276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/>
      <p:bldP spid="27660" grpId="0"/>
      <p:bldP spid="27662" grpId="0" animBg="1"/>
      <p:bldP spid="2766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Text Box 4"/>
          <p:cNvSpPr txBox="1">
            <a:spLocks noChangeArrowheads="1"/>
          </p:cNvSpPr>
          <p:nvPr/>
        </p:nvSpPr>
        <p:spPr bwMode="auto">
          <a:xfrm>
            <a:off x="0" y="1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Рассмотренные отображения плоскости на себя:</a:t>
            </a:r>
          </a:p>
        </p:txBody>
      </p:sp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14313" y="849313"/>
            <a:ext cx="375134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FF0066"/>
                </a:solidFill>
              </a:rPr>
              <a:t>С</a:t>
            </a:r>
            <a:r>
              <a:rPr lang="ru-RU" sz="2000" b="1" dirty="0" smtClean="0">
                <a:solidFill>
                  <a:srgbClr val="FF0066"/>
                </a:solidFill>
              </a:rPr>
              <a:t>имметрия </a:t>
            </a:r>
            <a:r>
              <a:rPr lang="ru-RU" sz="2000" b="1" dirty="0">
                <a:solidFill>
                  <a:srgbClr val="FF0066"/>
                </a:solidFill>
              </a:rPr>
              <a:t>относительно</a:t>
            </a:r>
            <a:br>
              <a:rPr lang="ru-RU" sz="2000" b="1" dirty="0">
                <a:solidFill>
                  <a:srgbClr val="FF0066"/>
                </a:solidFill>
              </a:rPr>
            </a:br>
            <a:r>
              <a:rPr lang="ru-RU" sz="2000" b="1" dirty="0">
                <a:solidFill>
                  <a:srgbClr val="FF0066"/>
                </a:solidFill>
              </a:rPr>
              <a:t>прямой</a:t>
            </a:r>
          </a:p>
        </p:txBody>
      </p:sp>
      <p:sp>
        <p:nvSpPr>
          <p:cNvPr id="31771" name="Line 27"/>
          <p:cNvSpPr>
            <a:spLocks noChangeShapeType="1"/>
          </p:cNvSpPr>
          <p:nvPr/>
        </p:nvSpPr>
        <p:spPr bwMode="auto">
          <a:xfrm>
            <a:off x="4267200" y="1295400"/>
            <a:ext cx="2286000" cy="0"/>
          </a:xfrm>
          <a:prstGeom prst="line">
            <a:avLst/>
          </a:prstGeom>
          <a:noFill/>
          <a:ln w="38100">
            <a:solidFill>
              <a:schemeClr val="accent3">
                <a:lumMod val="75000"/>
              </a:schemeClr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75" name="Line 31"/>
          <p:cNvSpPr>
            <a:spLocks noChangeShapeType="1"/>
          </p:cNvSpPr>
          <p:nvPr/>
        </p:nvSpPr>
        <p:spPr bwMode="auto">
          <a:xfrm flipV="1">
            <a:off x="4495800" y="762000"/>
            <a:ext cx="91440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76" name="Line 32"/>
          <p:cNvSpPr>
            <a:spLocks noChangeShapeType="1"/>
          </p:cNvSpPr>
          <p:nvPr/>
        </p:nvSpPr>
        <p:spPr bwMode="auto">
          <a:xfrm>
            <a:off x="4495800" y="1676400"/>
            <a:ext cx="914400" cy="2286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77" name="Text Box 33"/>
          <p:cNvSpPr txBox="1">
            <a:spLocks noChangeArrowheads="1"/>
          </p:cNvSpPr>
          <p:nvPr/>
        </p:nvSpPr>
        <p:spPr bwMode="auto">
          <a:xfrm>
            <a:off x="6172200" y="889000"/>
            <a:ext cx="367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FF"/>
                </a:solidFill>
              </a:rPr>
              <a:t>а</a:t>
            </a:r>
          </a:p>
        </p:txBody>
      </p:sp>
      <p:sp>
        <p:nvSpPr>
          <p:cNvPr id="31778" name="Line 34"/>
          <p:cNvSpPr>
            <a:spLocks noChangeShapeType="1"/>
          </p:cNvSpPr>
          <p:nvPr/>
        </p:nvSpPr>
        <p:spPr bwMode="auto">
          <a:xfrm>
            <a:off x="4495800" y="990600"/>
            <a:ext cx="0" cy="685800"/>
          </a:xfrm>
          <a:prstGeom prst="line">
            <a:avLst/>
          </a:prstGeom>
          <a:noFill/>
          <a:ln w="28575">
            <a:solidFill>
              <a:srgbClr val="B10FB5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79" name="Line 35"/>
          <p:cNvSpPr>
            <a:spLocks noChangeShapeType="1"/>
          </p:cNvSpPr>
          <p:nvPr/>
        </p:nvSpPr>
        <p:spPr bwMode="auto">
          <a:xfrm>
            <a:off x="5410200" y="762000"/>
            <a:ext cx="0" cy="1143000"/>
          </a:xfrm>
          <a:prstGeom prst="line">
            <a:avLst/>
          </a:prstGeom>
          <a:noFill/>
          <a:ln w="28575">
            <a:solidFill>
              <a:srgbClr val="B10FB5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80" name="Text Box 36"/>
          <p:cNvSpPr txBox="1">
            <a:spLocks noChangeArrowheads="1"/>
          </p:cNvSpPr>
          <p:nvPr/>
        </p:nvSpPr>
        <p:spPr bwMode="auto">
          <a:xfrm>
            <a:off x="214313" y="2068513"/>
            <a:ext cx="381707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0000CC"/>
                </a:solidFill>
              </a:rPr>
              <a:t>С</a:t>
            </a:r>
            <a:r>
              <a:rPr lang="ru-RU" sz="2000" b="1" dirty="0" smtClean="0">
                <a:solidFill>
                  <a:srgbClr val="0000CC"/>
                </a:solidFill>
              </a:rPr>
              <a:t>имметрия </a:t>
            </a:r>
            <a:r>
              <a:rPr lang="ru-RU" sz="2000" b="1" dirty="0">
                <a:solidFill>
                  <a:srgbClr val="0000CC"/>
                </a:solidFill>
              </a:rPr>
              <a:t>относительно </a:t>
            </a:r>
            <a:br>
              <a:rPr lang="ru-RU" sz="2000" b="1" dirty="0">
                <a:solidFill>
                  <a:srgbClr val="0000CC"/>
                </a:solidFill>
              </a:rPr>
            </a:br>
            <a:r>
              <a:rPr lang="ru-RU" sz="2000" b="1" dirty="0">
                <a:solidFill>
                  <a:srgbClr val="0000CC"/>
                </a:solidFill>
              </a:rPr>
              <a:t>точки</a:t>
            </a:r>
          </a:p>
        </p:txBody>
      </p:sp>
      <p:sp>
        <p:nvSpPr>
          <p:cNvPr id="31784" name="Line 40"/>
          <p:cNvSpPr>
            <a:spLocks noChangeShapeType="1"/>
          </p:cNvSpPr>
          <p:nvPr/>
        </p:nvSpPr>
        <p:spPr bwMode="auto">
          <a:xfrm flipV="1">
            <a:off x="4419600" y="2209800"/>
            <a:ext cx="3124200" cy="533400"/>
          </a:xfrm>
          <a:prstGeom prst="line">
            <a:avLst/>
          </a:prstGeom>
          <a:noFill/>
          <a:ln w="28575">
            <a:solidFill>
              <a:srgbClr val="B10FB5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85" name="Line 41"/>
          <p:cNvSpPr>
            <a:spLocks noChangeShapeType="1"/>
          </p:cNvSpPr>
          <p:nvPr/>
        </p:nvSpPr>
        <p:spPr bwMode="auto">
          <a:xfrm>
            <a:off x="5181600" y="2209800"/>
            <a:ext cx="1600200" cy="533400"/>
          </a:xfrm>
          <a:prstGeom prst="line">
            <a:avLst/>
          </a:prstGeom>
          <a:noFill/>
          <a:ln w="28575">
            <a:solidFill>
              <a:srgbClr val="B10FB5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86" name="Oval 42"/>
          <p:cNvSpPr>
            <a:spLocks noChangeArrowheads="1"/>
          </p:cNvSpPr>
          <p:nvPr/>
        </p:nvSpPr>
        <p:spPr bwMode="auto">
          <a:xfrm>
            <a:off x="5867400" y="2438400"/>
            <a:ext cx="152400" cy="1524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31787" name="Line 43"/>
          <p:cNvSpPr>
            <a:spLocks noChangeShapeType="1"/>
          </p:cNvSpPr>
          <p:nvPr/>
        </p:nvSpPr>
        <p:spPr bwMode="auto">
          <a:xfrm flipH="1">
            <a:off x="4419600" y="2209800"/>
            <a:ext cx="762000" cy="533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88" name="Line 44"/>
          <p:cNvSpPr>
            <a:spLocks noChangeShapeType="1"/>
          </p:cNvSpPr>
          <p:nvPr/>
        </p:nvSpPr>
        <p:spPr bwMode="auto">
          <a:xfrm flipH="1">
            <a:off x="6781800" y="2209800"/>
            <a:ext cx="762000" cy="533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89" name="Text Box 45"/>
          <p:cNvSpPr txBox="1">
            <a:spLocks noChangeArrowheads="1"/>
          </p:cNvSpPr>
          <p:nvPr/>
        </p:nvSpPr>
        <p:spPr bwMode="auto">
          <a:xfrm>
            <a:off x="5867400" y="2057400"/>
            <a:ext cx="304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FFFF00"/>
                </a:solidFill>
              </a:rPr>
              <a:t>О</a:t>
            </a:r>
          </a:p>
        </p:txBody>
      </p:sp>
      <p:sp>
        <p:nvSpPr>
          <p:cNvPr id="31791" name="Text Box 47"/>
          <p:cNvSpPr txBox="1">
            <a:spLocks noChangeArrowheads="1"/>
          </p:cNvSpPr>
          <p:nvPr/>
        </p:nvSpPr>
        <p:spPr bwMode="auto">
          <a:xfrm>
            <a:off x="304800" y="3352800"/>
            <a:ext cx="348044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000" b="1" dirty="0">
                <a:solidFill>
                  <a:srgbClr val="9900CC"/>
                </a:solidFill>
              </a:rPr>
              <a:t>П</a:t>
            </a:r>
            <a:r>
              <a:rPr lang="ru-RU" sz="2000" b="1" dirty="0" smtClean="0">
                <a:solidFill>
                  <a:srgbClr val="9900CC"/>
                </a:solidFill>
              </a:rPr>
              <a:t>араллельный </a:t>
            </a:r>
            <a:r>
              <a:rPr lang="ru-RU" sz="2000" b="1" dirty="0">
                <a:solidFill>
                  <a:srgbClr val="9900CC"/>
                </a:solidFill>
              </a:rPr>
              <a:t>перенос</a:t>
            </a:r>
            <a:br>
              <a:rPr lang="ru-RU" sz="2000" b="1" dirty="0">
                <a:solidFill>
                  <a:srgbClr val="9900CC"/>
                </a:solidFill>
              </a:rPr>
            </a:br>
            <a:r>
              <a:rPr lang="ru-RU" sz="2000" b="1" dirty="0">
                <a:solidFill>
                  <a:srgbClr val="9900CC"/>
                </a:solidFill>
              </a:rPr>
              <a:t>на вектор а</a:t>
            </a:r>
          </a:p>
        </p:txBody>
      </p:sp>
      <p:sp>
        <p:nvSpPr>
          <p:cNvPr id="31793" name="Line 49"/>
          <p:cNvSpPr>
            <a:spLocks noChangeShapeType="1"/>
          </p:cNvSpPr>
          <p:nvPr/>
        </p:nvSpPr>
        <p:spPr bwMode="auto">
          <a:xfrm>
            <a:off x="1785918" y="3714752"/>
            <a:ext cx="152400" cy="0"/>
          </a:xfrm>
          <a:prstGeom prst="line">
            <a:avLst/>
          </a:prstGeom>
          <a:noFill/>
          <a:ln w="9525">
            <a:solidFill>
              <a:srgbClr val="99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94" name="Line 50"/>
          <p:cNvSpPr>
            <a:spLocks noChangeShapeType="1"/>
          </p:cNvSpPr>
          <p:nvPr/>
        </p:nvSpPr>
        <p:spPr bwMode="auto">
          <a:xfrm flipV="1">
            <a:off x="3581400" y="3581400"/>
            <a:ext cx="1066800" cy="533400"/>
          </a:xfrm>
          <a:prstGeom prst="line">
            <a:avLst/>
          </a:prstGeom>
          <a:noFill/>
          <a:ln w="57150">
            <a:solidFill>
              <a:schemeClr val="accent6">
                <a:lumMod val="75000"/>
              </a:schemeClr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95" name="Line 51"/>
          <p:cNvSpPr>
            <a:spLocks noChangeShapeType="1"/>
          </p:cNvSpPr>
          <p:nvPr/>
        </p:nvSpPr>
        <p:spPr bwMode="auto">
          <a:xfrm>
            <a:off x="4876800" y="4419600"/>
            <a:ext cx="1447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96" name="Line 52"/>
          <p:cNvSpPr>
            <a:spLocks noChangeShapeType="1"/>
          </p:cNvSpPr>
          <p:nvPr/>
        </p:nvSpPr>
        <p:spPr bwMode="auto">
          <a:xfrm flipV="1">
            <a:off x="6324600" y="3886200"/>
            <a:ext cx="1066800" cy="533400"/>
          </a:xfrm>
          <a:prstGeom prst="line">
            <a:avLst/>
          </a:prstGeom>
          <a:noFill/>
          <a:ln w="38100">
            <a:solidFill>
              <a:srgbClr val="B10FB5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97" name="Line 53"/>
          <p:cNvSpPr>
            <a:spLocks noChangeShapeType="1"/>
          </p:cNvSpPr>
          <p:nvPr/>
        </p:nvSpPr>
        <p:spPr bwMode="auto">
          <a:xfrm flipV="1">
            <a:off x="4876800" y="3886200"/>
            <a:ext cx="1066800" cy="533400"/>
          </a:xfrm>
          <a:prstGeom prst="line">
            <a:avLst/>
          </a:prstGeom>
          <a:noFill/>
          <a:ln w="38100">
            <a:solidFill>
              <a:srgbClr val="B10FB5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798" name="Line 54"/>
          <p:cNvSpPr>
            <a:spLocks noChangeShapeType="1"/>
          </p:cNvSpPr>
          <p:nvPr/>
        </p:nvSpPr>
        <p:spPr bwMode="auto">
          <a:xfrm>
            <a:off x="5867400" y="3886200"/>
            <a:ext cx="1447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31804" name="Text Box 60"/>
          <p:cNvSpPr txBox="1">
            <a:spLocks noChangeArrowheads="1"/>
          </p:cNvSpPr>
          <p:nvPr/>
        </p:nvSpPr>
        <p:spPr bwMode="auto">
          <a:xfrm>
            <a:off x="2195736" y="5373216"/>
            <a:ext cx="445673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0070C0"/>
                </a:solidFill>
              </a:rPr>
              <a:t>являются </a:t>
            </a:r>
            <a:r>
              <a:rPr lang="ru-RU" sz="3200" b="1" dirty="0" smtClean="0">
                <a:solidFill>
                  <a:srgbClr val="0070C0"/>
                </a:solidFill>
              </a:rPr>
              <a:t>движениями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31824" name="Text Box 80"/>
          <p:cNvSpPr txBox="1">
            <a:spLocks noChangeArrowheads="1"/>
          </p:cNvSpPr>
          <p:nvPr/>
        </p:nvSpPr>
        <p:spPr bwMode="auto">
          <a:xfrm>
            <a:off x="4024313" y="3363913"/>
            <a:ext cx="36740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00CC"/>
                </a:solidFill>
              </a:rPr>
              <a:t>а</a:t>
            </a:r>
          </a:p>
        </p:txBody>
      </p:sp>
      <p:sp>
        <p:nvSpPr>
          <p:cNvPr id="31825" name="Line 81"/>
          <p:cNvSpPr>
            <a:spLocks noChangeShapeType="1"/>
          </p:cNvSpPr>
          <p:nvPr/>
        </p:nvSpPr>
        <p:spPr bwMode="auto">
          <a:xfrm>
            <a:off x="4114800" y="3429000"/>
            <a:ext cx="1524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3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17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317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4" dur="500"/>
                                        <p:tgtEl>
                                          <p:spTgt spid="317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1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17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317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317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3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17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317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318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1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31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1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000"/>
                            </p:stCondLst>
                            <p:childTnLst>
                              <p:par>
                                <p:cTn id="8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31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31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000"/>
                                        <p:tgtEl>
                                          <p:spTgt spid="318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9" grpId="0"/>
      <p:bldP spid="31771" grpId="0" animBg="1"/>
      <p:bldP spid="31775" grpId="0" animBg="1"/>
      <p:bldP spid="31776" grpId="0" animBg="1"/>
      <p:bldP spid="31777" grpId="0"/>
      <p:bldP spid="31778" grpId="0" animBg="1"/>
      <p:bldP spid="31779" grpId="0" animBg="1"/>
      <p:bldP spid="31784" grpId="0" animBg="1"/>
      <p:bldP spid="31785" grpId="0" animBg="1"/>
      <p:bldP spid="31786" grpId="0" animBg="1"/>
      <p:bldP spid="31787" grpId="0" animBg="1"/>
      <p:bldP spid="31788" grpId="0" animBg="1"/>
      <p:bldP spid="31791" grpId="0"/>
      <p:bldP spid="31793" grpId="0" animBg="1"/>
      <p:bldP spid="31794" grpId="0" animBg="1"/>
      <p:bldP spid="31795" grpId="0" animBg="1"/>
      <p:bldP spid="31796" grpId="0" animBg="1"/>
      <p:bldP spid="31797" grpId="0" animBg="1"/>
      <p:bldP spid="31798" grpId="0" animBg="1"/>
      <p:bldP spid="3182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Рефлексия</a:t>
            </a:r>
            <a:endParaRPr lang="ru-RU" sz="3600" dirty="0">
              <a:solidFill>
                <a:srgbClr val="00CC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Сегодня на уроке :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 интересно…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Было трудно…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понял, что…</a:t>
            </a:r>
          </a:p>
          <a:p>
            <a:pPr algn="ctr" fontAlgn="auto">
              <a:spcBef>
                <a:spcPct val="50000"/>
              </a:spcBef>
              <a:spcAft>
                <a:spcPts val="0"/>
              </a:spcAft>
              <a:buNone/>
              <a:defRPr/>
            </a:pPr>
            <a:r>
              <a:rPr lang="ru-RU" b="1" dirty="0" smtClean="0">
                <a:solidFill>
                  <a:srgbClr val="FF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Своей работой на уроке я: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Доволен…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совсем доволен…</a:t>
            </a:r>
          </a:p>
          <a:p>
            <a:pPr fontAlgn="auto">
              <a:spcBef>
                <a:spcPct val="5000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ru-RU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 не доволен, потому что…</a:t>
            </a:r>
            <a:endParaRPr lang="ru-RU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14" descr="1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42138" y="152400"/>
            <a:ext cx="2024062" cy="1981200"/>
          </a:xfrm>
          <a:prstGeom prst="rect">
            <a:avLst/>
          </a:prstGeom>
          <a:noFill/>
        </p:spPr>
      </p:pic>
      <p:pic>
        <p:nvPicPr>
          <p:cNvPr id="22" name="Picture 17" descr="1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383636"/>
            <a:ext cx="4104456" cy="3199727"/>
          </a:xfrm>
          <a:prstGeom prst="rect">
            <a:avLst/>
          </a:prstGeom>
          <a:noFill/>
        </p:spPr>
      </p:pic>
      <p:grpSp>
        <p:nvGrpSpPr>
          <p:cNvPr id="23" name="Group 17"/>
          <p:cNvGrpSpPr>
            <a:grpSpLocks/>
          </p:cNvGrpSpPr>
          <p:nvPr/>
        </p:nvGrpSpPr>
        <p:grpSpPr bwMode="auto">
          <a:xfrm>
            <a:off x="282575" y="3356992"/>
            <a:ext cx="4289425" cy="3286718"/>
            <a:chOff x="0" y="-8"/>
            <a:chExt cx="5486" cy="4328"/>
          </a:xfrm>
        </p:grpSpPr>
        <p:pic>
          <p:nvPicPr>
            <p:cNvPr id="24" name="Picture 15" descr="слайд 1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0"/>
              <a:ext cx="3302" cy="4320"/>
            </a:xfrm>
            <a:prstGeom prst="rect">
              <a:avLst/>
            </a:prstGeom>
            <a:noFill/>
          </p:spPr>
        </p:pic>
        <p:pic>
          <p:nvPicPr>
            <p:cNvPr id="25" name="Picture 16" descr="слайд 11"/>
            <p:cNvPicPr>
              <a:picLocks noChangeAspect="1" noChangeArrowheads="1"/>
            </p:cNvPicPr>
            <p:nvPr/>
          </p:nvPicPr>
          <p:blipFill>
            <a:blip r:embed="rId5" cstate="print"/>
            <a:srcRect l="2907"/>
            <a:stretch>
              <a:fillRect/>
            </a:stretch>
          </p:blipFill>
          <p:spPr bwMode="auto">
            <a:xfrm>
              <a:off x="2280" y="-8"/>
              <a:ext cx="3206" cy="4320"/>
            </a:xfrm>
            <a:prstGeom prst="rect">
              <a:avLst/>
            </a:prstGeom>
            <a:noFill/>
          </p:spPr>
        </p:pic>
      </p:grpSp>
      <p:pic>
        <p:nvPicPr>
          <p:cNvPr id="26" name="Picture 5" descr="5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188640"/>
            <a:ext cx="3153544" cy="309162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7" name="Picture 14" descr="30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07904" y="188640"/>
            <a:ext cx="3213000" cy="30121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</a:t>
            </a:r>
            <a:r>
              <a:rPr lang="ru-RU" sz="6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Симметрия в природе</a:t>
            </a:r>
          </a:p>
        </p:txBody>
      </p:sp>
      <p:pic>
        <p:nvPicPr>
          <p:cNvPr id="129049" name="Picture 25" descr="S3157I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509713" y="1600200"/>
            <a:ext cx="1933575" cy="2151063"/>
          </a:xfrm>
          <a:noFill/>
        </p:spPr>
      </p:pic>
      <p:pic>
        <p:nvPicPr>
          <p:cNvPr id="129050" name="Picture 26" descr="S00024I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289550" y="1646238"/>
            <a:ext cx="2755900" cy="2057400"/>
          </a:xfrm>
          <a:noFill/>
        </p:spPr>
      </p:pic>
      <p:pic>
        <p:nvPicPr>
          <p:cNvPr id="129052" name="Picture 28" descr="C_009I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590675" y="3994150"/>
            <a:ext cx="1771650" cy="1971675"/>
          </a:xfrm>
          <a:noFill/>
        </p:spPr>
      </p:pic>
      <p:pic>
        <p:nvPicPr>
          <p:cNvPr id="129054" name="Picture 30" descr="SP42_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476375" y="3933825"/>
            <a:ext cx="2870200" cy="2152650"/>
          </a:xfr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450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50938" y="142853"/>
            <a:ext cx="7793037" cy="1643074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Центральная симметрия</a:t>
            </a:r>
            <a:b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</a:br>
            <a:r>
              <a:rPr lang="ru-RU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nstantia" pitchFamily="18" charset="0"/>
              </a:rPr>
              <a:t> в природе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nstantia" pitchFamily="18" charset="0"/>
            </a:endParaRPr>
          </a:p>
        </p:txBody>
      </p:sp>
      <p:sp>
        <p:nvSpPr>
          <p:cNvPr id="20483" name="Текст 2"/>
          <p:cNvSpPr>
            <a:spLocks noGrp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/>
            <a:endParaRPr lang="ru-RU" dirty="0" smtClean="0"/>
          </a:p>
        </p:txBody>
      </p:sp>
      <p:sp>
        <p:nvSpPr>
          <p:cNvPr id="2048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20485" name="Picture 2" descr="C:\Users\Волшебник\Downloads\200px-Si4.JPG"/>
          <p:cNvPicPr>
            <a:picLocks noChangeAspect="1" noChangeArrowheads="1"/>
          </p:cNvPicPr>
          <p:nvPr/>
        </p:nvPicPr>
        <p:blipFill>
          <a:blip r:embed="rId2" cstate="print"/>
          <a:srcRect t="8711" b="8824"/>
          <a:stretch>
            <a:fillRect/>
          </a:stretch>
        </p:blipFill>
        <p:spPr bwMode="auto">
          <a:xfrm>
            <a:off x="1115616" y="2060848"/>
            <a:ext cx="2817393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 descr="C:\Users\Волшебник\Desktop\281418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486857"/>
            <a:ext cx="3930230" cy="308541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9" name="Rectangle 5"/>
          <p:cNvSpPr>
            <a:spLocks noGrp="1" noChangeArrowheads="1"/>
          </p:cNvSpPr>
          <p:nvPr>
            <p:ph type="title" sz="quarter"/>
          </p:nvPr>
        </p:nvSpPr>
        <p:spPr>
          <a:xfrm>
            <a:off x="684213" y="0"/>
            <a:ext cx="7272163" cy="131445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/>
              <a:t>      В архитектуре</a:t>
            </a:r>
          </a:p>
        </p:txBody>
      </p:sp>
      <p:pic>
        <p:nvPicPr>
          <p:cNvPr id="185352" name="Picture 8" descr="R1004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14563" y="1571625"/>
            <a:ext cx="3140075" cy="2151063"/>
          </a:xfrm>
          <a:noFill/>
        </p:spPr>
      </p:pic>
      <p:pic>
        <p:nvPicPr>
          <p:cNvPr id="185353" name="Picture 9" descr="V50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123728" y="1556792"/>
            <a:ext cx="4895850" cy="3111500"/>
          </a:xfrm>
          <a:noFill/>
        </p:spPr>
      </p:pic>
      <p:pic>
        <p:nvPicPr>
          <p:cNvPr id="185355" name="Picture 11" descr="G00081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123728" y="1412776"/>
            <a:ext cx="4895850" cy="3270250"/>
          </a:xfrm>
          <a:noFill/>
        </p:spPr>
      </p:pic>
      <p:pic>
        <p:nvPicPr>
          <p:cNvPr id="185357" name="Picture 13" descr="S_048I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979712" y="1268760"/>
            <a:ext cx="5142506" cy="4983138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2000"/>
                                        <p:tgtEl>
                                          <p:spTgt spid="1853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2000"/>
                                        <p:tgtEl>
                                          <p:spTgt spid="185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9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4" dur="2000"/>
                                        <p:tgtEl>
                                          <p:spTgt spid="185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0"/>
                            </p:stCondLst>
                            <p:childTnLst>
                              <p:par>
                                <p:cTn id="17" presetID="9" presetClass="exit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2000"/>
                                        <p:tgtEl>
                                          <p:spTgt spid="185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274" name="Picture 2" descr="6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76200"/>
            <a:ext cx="6813550" cy="6753225"/>
          </a:xfrm>
          <a:prstGeom prst="rect">
            <a:avLst/>
          </a:prstGeom>
          <a:noFill/>
        </p:spPr>
      </p:pic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1028700" y="2471738"/>
            <a:ext cx="3619500" cy="1893887"/>
            <a:chOff x="648" y="1557"/>
            <a:chExt cx="2280" cy="1193"/>
          </a:xfrm>
        </p:grpSpPr>
        <p:sp>
          <p:nvSpPr>
            <p:cNvPr id="822285" name="Freeform 13"/>
            <p:cNvSpPr>
              <a:spLocks/>
            </p:cNvSpPr>
            <p:nvPr/>
          </p:nvSpPr>
          <p:spPr bwMode="auto">
            <a:xfrm>
              <a:off x="1776" y="1557"/>
              <a:ext cx="1152" cy="1086"/>
            </a:xfrm>
            <a:custGeom>
              <a:avLst/>
              <a:gdLst/>
              <a:ahLst/>
              <a:cxnLst>
                <a:cxn ang="0">
                  <a:pos x="0" y="603"/>
                </a:cxn>
                <a:cxn ang="0">
                  <a:pos x="240" y="555"/>
                </a:cxn>
                <a:cxn ang="0">
                  <a:pos x="408" y="525"/>
                </a:cxn>
                <a:cxn ang="0">
                  <a:pos x="522" y="522"/>
                </a:cxn>
                <a:cxn ang="0">
                  <a:pos x="498" y="492"/>
                </a:cxn>
                <a:cxn ang="0">
                  <a:pos x="495" y="441"/>
                </a:cxn>
                <a:cxn ang="0">
                  <a:pos x="480" y="363"/>
                </a:cxn>
                <a:cxn ang="0">
                  <a:pos x="630" y="417"/>
                </a:cxn>
                <a:cxn ang="0">
                  <a:pos x="672" y="459"/>
                </a:cxn>
                <a:cxn ang="0">
                  <a:pos x="693" y="360"/>
                </a:cxn>
                <a:cxn ang="0">
                  <a:pos x="750" y="234"/>
                </a:cxn>
                <a:cxn ang="0">
                  <a:pos x="933" y="0"/>
                </a:cxn>
                <a:cxn ang="0">
                  <a:pos x="954" y="51"/>
                </a:cxn>
                <a:cxn ang="0">
                  <a:pos x="1008" y="123"/>
                </a:cxn>
                <a:cxn ang="0">
                  <a:pos x="1125" y="231"/>
                </a:cxn>
                <a:cxn ang="0">
                  <a:pos x="1002" y="330"/>
                </a:cxn>
                <a:cxn ang="0">
                  <a:pos x="1056" y="363"/>
                </a:cxn>
                <a:cxn ang="0">
                  <a:pos x="1152" y="375"/>
                </a:cxn>
                <a:cxn ang="0">
                  <a:pos x="1104" y="459"/>
                </a:cxn>
                <a:cxn ang="0">
                  <a:pos x="1086" y="540"/>
                </a:cxn>
                <a:cxn ang="0">
                  <a:pos x="1089" y="615"/>
                </a:cxn>
                <a:cxn ang="0">
                  <a:pos x="1053" y="642"/>
                </a:cxn>
                <a:cxn ang="0">
                  <a:pos x="969" y="669"/>
                </a:cxn>
                <a:cxn ang="0">
                  <a:pos x="885" y="678"/>
                </a:cxn>
                <a:cxn ang="0">
                  <a:pos x="906" y="762"/>
                </a:cxn>
                <a:cxn ang="0">
                  <a:pos x="912" y="843"/>
                </a:cxn>
                <a:cxn ang="0">
                  <a:pos x="804" y="810"/>
                </a:cxn>
                <a:cxn ang="0">
                  <a:pos x="750" y="771"/>
                </a:cxn>
                <a:cxn ang="0">
                  <a:pos x="729" y="864"/>
                </a:cxn>
                <a:cxn ang="0">
                  <a:pos x="681" y="984"/>
                </a:cxn>
                <a:cxn ang="0">
                  <a:pos x="651" y="1038"/>
                </a:cxn>
                <a:cxn ang="0">
                  <a:pos x="540" y="1056"/>
                </a:cxn>
                <a:cxn ang="0">
                  <a:pos x="468" y="1086"/>
                </a:cxn>
                <a:cxn ang="0">
                  <a:pos x="465" y="963"/>
                </a:cxn>
                <a:cxn ang="0">
                  <a:pos x="432" y="891"/>
                </a:cxn>
                <a:cxn ang="0">
                  <a:pos x="378" y="936"/>
                </a:cxn>
                <a:cxn ang="0">
                  <a:pos x="336" y="987"/>
                </a:cxn>
                <a:cxn ang="0">
                  <a:pos x="309" y="993"/>
                </a:cxn>
                <a:cxn ang="0">
                  <a:pos x="228" y="852"/>
                </a:cxn>
                <a:cxn ang="0">
                  <a:pos x="189" y="807"/>
                </a:cxn>
                <a:cxn ang="0">
                  <a:pos x="96" y="717"/>
                </a:cxn>
                <a:cxn ang="0">
                  <a:pos x="0" y="603"/>
                </a:cxn>
              </a:cxnLst>
              <a:rect l="0" t="0" r="r" b="b"/>
              <a:pathLst>
                <a:path w="1152" h="1086">
                  <a:moveTo>
                    <a:pt x="0" y="603"/>
                  </a:moveTo>
                  <a:lnTo>
                    <a:pt x="240" y="555"/>
                  </a:lnTo>
                  <a:lnTo>
                    <a:pt x="408" y="525"/>
                  </a:lnTo>
                  <a:lnTo>
                    <a:pt x="522" y="522"/>
                  </a:lnTo>
                  <a:lnTo>
                    <a:pt x="498" y="492"/>
                  </a:lnTo>
                  <a:lnTo>
                    <a:pt x="495" y="441"/>
                  </a:lnTo>
                  <a:lnTo>
                    <a:pt x="480" y="363"/>
                  </a:lnTo>
                  <a:lnTo>
                    <a:pt x="630" y="417"/>
                  </a:lnTo>
                  <a:lnTo>
                    <a:pt x="672" y="459"/>
                  </a:lnTo>
                  <a:lnTo>
                    <a:pt x="693" y="360"/>
                  </a:lnTo>
                  <a:lnTo>
                    <a:pt x="750" y="234"/>
                  </a:lnTo>
                  <a:lnTo>
                    <a:pt x="933" y="0"/>
                  </a:lnTo>
                  <a:lnTo>
                    <a:pt x="954" y="51"/>
                  </a:lnTo>
                  <a:lnTo>
                    <a:pt x="1008" y="123"/>
                  </a:lnTo>
                  <a:lnTo>
                    <a:pt x="1125" y="231"/>
                  </a:lnTo>
                  <a:lnTo>
                    <a:pt x="1002" y="330"/>
                  </a:lnTo>
                  <a:lnTo>
                    <a:pt x="1056" y="363"/>
                  </a:lnTo>
                  <a:lnTo>
                    <a:pt x="1152" y="375"/>
                  </a:lnTo>
                  <a:lnTo>
                    <a:pt x="1104" y="459"/>
                  </a:lnTo>
                  <a:lnTo>
                    <a:pt x="1086" y="540"/>
                  </a:lnTo>
                  <a:lnTo>
                    <a:pt x="1089" y="615"/>
                  </a:lnTo>
                  <a:lnTo>
                    <a:pt x="1053" y="642"/>
                  </a:lnTo>
                  <a:lnTo>
                    <a:pt x="969" y="669"/>
                  </a:lnTo>
                  <a:lnTo>
                    <a:pt x="885" y="678"/>
                  </a:lnTo>
                  <a:lnTo>
                    <a:pt x="906" y="762"/>
                  </a:lnTo>
                  <a:lnTo>
                    <a:pt x="912" y="843"/>
                  </a:lnTo>
                  <a:lnTo>
                    <a:pt x="804" y="810"/>
                  </a:lnTo>
                  <a:lnTo>
                    <a:pt x="750" y="771"/>
                  </a:lnTo>
                  <a:lnTo>
                    <a:pt x="729" y="864"/>
                  </a:lnTo>
                  <a:lnTo>
                    <a:pt x="681" y="984"/>
                  </a:lnTo>
                  <a:lnTo>
                    <a:pt x="651" y="1038"/>
                  </a:lnTo>
                  <a:lnTo>
                    <a:pt x="540" y="1056"/>
                  </a:lnTo>
                  <a:lnTo>
                    <a:pt x="468" y="1086"/>
                  </a:lnTo>
                  <a:lnTo>
                    <a:pt x="465" y="963"/>
                  </a:lnTo>
                  <a:lnTo>
                    <a:pt x="432" y="891"/>
                  </a:lnTo>
                  <a:lnTo>
                    <a:pt x="378" y="936"/>
                  </a:lnTo>
                  <a:lnTo>
                    <a:pt x="336" y="987"/>
                  </a:lnTo>
                  <a:lnTo>
                    <a:pt x="309" y="993"/>
                  </a:lnTo>
                  <a:lnTo>
                    <a:pt x="228" y="852"/>
                  </a:lnTo>
                  <a:lnTo>
                    <a:pt x="189" y="807"/>
                  </a:lnTo>
                  <a:lnTo>
                    <a:pt x="96" y="717"/>
                  </a:lnTo>
                  <a:lnTo>
                    <a:pt x="0" y="603"/>
                  </a:lnTo>
                  <a:close/>
                </a:path>
              </a:pathLst>
            </a:custGeom>
            <a:solidFill>
              <a:schemeClr val="tx2">
                <a:alpha val="53999"/>
              </a:schemeClr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2286" name="Freeform 14"/>
            <p:cNvSpPr>
              <a:spLocks/>
            </p:cNvSpPr>
            <p:nvPr/>
          </p:nvSpPr>
          <p:spPr bwMode="auto">
            <a:xfrm flipH="1" flipV="1">
              <a:off x="648" y="1664"/>
              <a:ext cx="1152" cy="1086"/>
            </a:xfrm>
            <a:custGeom>
              <a:avLst/>
              <a:gdLst/>
              <a:ahLst/>
              <a:cxnLst>
                <a:cxn ang="0">
                  <a:pos x="0" y="603"/>
                </a:cxn>
                <a:cxn ang="0">
                  <a:pos x="240" y="555"/>
                </a:cxn>
                <a:cxn ang="0">
                  <a:pos x="408" y="525"/>
                </a:cxn>
                <a:cxn ang="0">
                  <a:pos x="522" y="522"/>
                </a:cxn>
                <a:cxn ang="0">
                  <a:pos x="498" y="492"/>
                </a:cxn>
                <a:cxn ang="0">
                  <a:pos x="495" y="441"/>
                </a:cxn>
                <a:cxn ang="0">
                  <a:pos x="480" y="363"/>
                </a:cxn>
                <a:cxn ang="0">
                  <a:pos x="630" y="417"/>
                </a:cxn>
                <a:cxn ang="0">
                  <a:pos x="672" y="459"/>
                </a:cxn>
                <a:cxn ang="0">
                  <a:pos x="693" y="360"/>
                </a:cxn>
                <a:cxn ang="0">
                  <a:pos x="750" y="234"/>
                </a:cxn>
                <a:cxn ang="0">
                  <a:pos x="933" y="0"/>
                </a:cxn>
                <a:cxn ang="0">
                  <a:pos x="954" y="51"/>
                </a:cxn>
                <a:cxn ang="0">
                  <a:pos x="1008" y="123"/>
                </a:cxn>
                <a:cxn ang="0">
                  <a:pos x="1125" y="231"/>
                </a:cxn>
                <a:cxn ang="0">
                  <a:pos x="1002" y="330"/>
                </a:cxn>
                <a:cxn ang="0">
                  <a:pos x="1056" y="363"/>
                </a:cxn>
                <a:cxn ang="0">
                  <a:pos x="1152" y="375"/>
                </a:cxn>
                <a:cxn ang="0">
                  <a:pos x="1104" y="459"/>
                </a:cxn>
                <a:cxn ang="0">
                  <a:pos x="1086" y="540"/>
                </a:cxn>
                <a:cxn ang="0">
                  <a:pos x="1089" y="615"/>
                </a:cxn>
                <a:cxn ang="0">
                  <a:pos x="1053" y="642"/>
                </a:cxn>
                <a:cxn ang="0">
                  <a:pos x="969" y="669"/>
                </a:cxn>
                <a:cxn ang="0">
                  <a:pos x="885" y="678"/>
                </a:cxn>
                <a:cxn ang="0">
                  <a:pos x="906" y="762"/>
                </a:cxn>
                <a:cxn ang="0">
                  <a:pos x="912" y="843"/>
                </a:cxn>
                <a:cxn ang="0">
                  <a:pos x="804" y="810"/>
                </a:cxn>
                <a:cxn ang="0">
                  <a:pos x="750" y="771"/>
                </a:cxn>
                <a:cxn ang="0">
                  <a:pos x="729" y="864"/>
                </a:cxn>
                <a:cxn ang="0">
                  <a:pos x="681" y="984"/>
                </a:cxn>
                <a:cxn ang="0">
                  <a:pos x="651" y="1038"/>
                </a:cxn>
                <a:cxn ang="0">
                  <a:pos x="540" y="1056"/>
                </a:cxn>
                <a:cxn ang="0">
                  <a:pos x="468" y="1086"/>
                </a:cxn>
                <a:cxn ang="0">
                  <a:pos x="465" y="963"/>
                </a:cxn>
                <a:cxn ang="0">
                  <a:pos x="432" y="891"/>
                </a:cxn>
                <a:cxn ang="0">
                  <a:pos x="378" y="936"/>
                </a:cxn>
                <a:cxn ang="0">
                  <a:pos x="336" y="987"/>
                </a:cxn>
                <a:cxn ang="0">
                  <a:pos x="309" y="993"/>
                </a:cxn>
                <a:cxn ang="0">
                  <a:pos x="228" y="852"/>
                </a:cxn>
                <a:cxn ang="0">
                  <a:pos x="189" y="807"/>
                </a:cxn>
                <a:cxn ang="0">
                  <a:pos x="96" y="717"/>
                </a:cxn>
                <a:cxn ang="0">
                  <a:pos x="0" y="603"/>
                </a:cxn>
              </a:cxnLst>
              <a:rect l="0" t="0" r="r" b="b"/>
              <a:pathLst>
                <a:path w="1152" h="1086">
                  <a:moveTo>
                    <a:pt x="0" y="603"/>
                  </a:moveTo>
                  <a:lnTo>
                    <a:pt x="240" y="555"/>
                  </a:lnTo>
                  <a:lnTo>
                    <a:pt x="408" y="525"/>
                  </a:lnTo>
                  <a:lnTo>
                    <a:pt x="522" y="522"/>
                  </a:lnTo>
                  <a:lnTo>
                    <a:pt x="498" y="492"/>
                  </a:lnTo>
                  <a:lnTo>
                    <a:pt x="495" y="441"/>
                  </a:lnTo>
                  <a:lnTo>
                    <a:pt x="480" y="363"/>
                  </a:lnTo>
                  <a:lnTo>
                    <a:pt x="630" y="417"/>
                  </a:lnTo>
                  <a:lnTo>
                    <a:pt x="672" y="459"/>
                  </a:lnTo>
                  <a:lnTo>
                    <a:pt x="693" y="360"/>
                  </a:lnTo>
                  <a:lnTo>
                    <a:pt x="750" y="234"/>
                  </a:lnTo>
                  <a:lnTo>
                    <a:pt x="933" y="0"/>
                  </a:lnTo>
                  <a:lnTo>
                    <a:pt x="954" y="51"/>
                  </a:lnTo>
                  <a:lnTo>
                    <a:pt x="1008" y="123"/>
                  </a:lnTo>
                  <a:lnTo>
                    <a:pt x="1125" y="231"/>
                  </a:lnTo>
                  <a:lnTo>
                    <a:pt x="1002" y="330"/>
                  </a:lnTo>
                  <a:lnTo>
                    <a:pt x="1056" y="363"/>
                  </a:lnTo>
                  <a:lnTo>
                    <a:pt x="1152" y="375"/>
                  </a:lnTo>
                  <a:lnTo>
                    <a:pt x="1104" y="459"/>
                  </a:lnTo>
                  <a:lnTo>
                    <a:pt x="1086" y="540"/>
                  </a:lnTo>
                  <a:lnTo>
                    <a:pt x="1089" y="615"/>
                  </a:lnTo>
                  <a:lnTo>
                    <a:pt x="1053" y="642"/>
                  </a:lnTo>
                  <a:lnTo>
                    <a:pt x="969" y="669"/>
                  </a:lnTo>
                  <a:lnTo>
                    <a:pt x="885" y="678"/>
                  </a:lnTo>
                  <a:lnTo>
                    <a:pt x="906" y="762"/>
                  </a:lnTo>
                  <a:lnTo>
                    <a:pt x="912" y="843"/>
                  </a:lnTo>
                  <a:lnTo>
                    <a:pt x="804" y="810"/>
                  </a:lnTo>
                  <a:lnTo>
                    <a:pt x="750" y="771"/>
                  </a:lnTo>
                  <a:lnTo>
                    <a:pt x="729" y="864"/>
                  </a:lnTo>
                  <a:lnTo>
                    <a:pt x="681" y="984"/>
                  </a:lnTo>
                  <a:lnTo>
                    <a:pt x="651" y="1038"/>
                  </a:lnTo>
                  <a:lnTo>
                    <a:pt x="540" y="1056"/>
                  </a:lnTo>
                  <a:lnTo>
                    <a:pt x="468" y="1086"/>
                  </a:lnTo>
                  <a:lnTo>
                    <a:pt x="465" y="963"/>
                  </a:lnTo>
                  <a:lnTo>
                    <a:pt x="432" y="891"/>
                  </a:lnTo>
                  <a:lnTo>
                    <a:pt x="378" y="936"/>
                  </a:lnTo>
                  <a:lnTo>
                    <a:pt x="336" y="987"/>
                  </a:lnTo>
                  <a:lnTo>
                    <a:pt x="309" y="993"/>
                  </a:lnTo>
                  <a:lnTo>
                    <a:pt x="228" y="852"/>
                  </a:lnTo>
                  <a:lnTo>
                    <a:pt x="189" y="807"/>
                  </a:lnTo>
                  <a:lnTo>
                    <a:pt x="96" y="717"/>
                  </a:lnTo>
                  <a:lnTo>
                    <a:pt x="0" y="603"/>
                  </a:lnTo>
                  <a:close/>
                </a:path>
              </a:pathLst>
            </a:custGeom>
            <a:noFill/>
            <a:ln w="9525" cap="flat" cmpd="sng">
              <a:noFill/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3606800" y="1219200"/>
            <a:ext cx="3581400" cy="4479925"/>
            <a:chOff x="2272" y="768"/>
            <a:chExt cx="2256" cy="2822"/>
          </a:xfrm>
        </p:grpSpPr>
        <p:sp>
          <p:nvSpPr>
            <p:cNvPr id="822289" name="Freeform 17"/>
            <p:cNvSpPr>
              <a:spLocks/>
            </p:cNvSpPr>
            <p:nvPr/>
          </p:nvSpPr>
          <p:spPr bwMode="auto">
            <a:xfrm>
              <a:off x="3376" y="2504"/>
              <a:ext cx="1152" cy="1086"/>
            </a:xfrm>
            <a:custGeom>
              <a:avLst/>
              <a:gdLst/>
              <a:ahLst/>
              <a:cxnLst>
                <a:cxn ang="0">
                  <a:pos x="0" y="603"/>
                </a:cxn>
                <a:cxn ang="0">
                  <a:pos x="240" y="555"/>
                </a:cxn>
                <a:cxn ang="0">
                  <a:pos x="408" y="525"/>
                </a:cxn>
                <a:cxn ang="0">
                  <a:pos x="522" y="522"/>
                </a:cxn>
                <a:cxn ang="0">
                  <a:pos x="498" y="492"/>
                </a:cxn>
                <a:cxn ang="0">
                  <a:pos x="495" y="441"/>
                </a:cxn>
                <a:cxn ang="0">
                  <a:pos x="480" y="363"/>
                </a:cxn>
                <a:cxn ang="0">
                  <a:pos x="630" y="417"/>
                </a:cxn>
                <a:cxn ang="0">
                  <a:pos x="672" y="459"/>
                </a:cxn>
                <a:cxn ang="0">
                  <a:pos x="693" y="360"/>
                </a:cxn>
                <a:cxn ang="0">
                  <a:pos x="750" y="234"/>
                </a:cxn>
                <a:cxn ang="0">
                  <a:pos x="933" y="0"/>
                </a:cxn>
                <a:cxn ang="0">
                  <a:pos x="954" y="51"/>
                </a:cxn>
                <a:cxn ang="0">
                  <a:pos x="1008" y="123"/>
                </a:cxn>
                <a:cxn ang="0">
                  <a:pos x="1125" y="231"/>
                </a:cxn>
                <a:cxn ang="0">
                  <a:pos x="1002" y="330"/>
                </a:cxn>
                <a:cxn ang="0">
                  <a:pos x="1056" y="363"/>
                </a:cxn>
                <a:cxn ang="0">
                  <a:pos x="1152" y="375"/>
                </a:cxn>
                <a:cxn ang="0">
                  <a:pos x="1104" y="459"/>
                </a:cxn>
                <a:cxn ang="0">
                  <a:pos x="1086" y="540"/>
                </a:cxn>
                <a:cxn ang="0">
                  <a:pos x="1089" y="615"/>
                </a:cxn>
                <a:cxn ang="0">
                  <a:pos x="1053" y="642"/>
                </a:cxn>
                <a:cxn ang="0">
                  <a:pos x="969" y="669"/>
                </a:cxn>
                <a:cxn ang="0">
                  <a:pos x="885" y="678"/>
                </a:cxn>
                <a:cxn ang="0">
                  <a:pos x="906" y="762"/>
                </a:cxn>
                <a:cxn ang="0">
                  <a:pos x="912" y="843"/>
                </a:cxn>
                <a:cxn ang="0">
                  <a:pos x="804" y="810"/>
                </a:cxn>
                <a:cxn ang="0">
                  <a:pos x="750" y="771"/>
                </a:cxn>
                <a:cxn ang="0">
                  <a:pos x="729" y="864"/>
                </a:cxn>
                <a:cxn ang="0">
                  <a:pos x="681" y="984"/>
                </a:cxn>
                <a:cxn ang="0">
                  <a:pos x="651" y="1038"/>
                </a:cxn>
                <a:cxn ang="0">
                  <a:pos x="540" y="1056"/>
                </a:cxn>
                <a:cxn ang="0">
                  <a:pos x="468" y="1086"/>
                </a:cxn>
                <a:cxn ang="0">
                  <a:pos x="465" y="963"/>
                </a:cxn>
                <a:cxn ang="0">
                  <a:pos x="432" y="891"/>
                </a:cxn>
                <a:cxn ang="0">
                  <a:pos x="378" y="936"/>
                </a:cxn>
                <a:cxn ang="0">
                  <a:pos x="336" y="987"/>
                </a:cxn>
                <a:cxn ang="0">
                  <a:pos x="309" y="993"/>
                </a:cxn>
                <a:cxn ang="0">
                  <a:pos x="228" y="852"/>
                </a:cxn>
                <a:cxn ang="0">
                  <a:pos x="189" y="807"/>
                </a:cxn>
                <a:cxn ang="0">
                  <a:pos x="96" y="717"/>
                </a:cxn>
                <a:cxn ang="0">
                  <a:pos x="0" y="603"/>
                </a:cxn>
              </a:cxnLst>
              <a:rect l="0" t="0" r="r" b="b"/>
              <a:pathLst>
                <a:path w="1152" h="1086">
                  <a:moveTo>
                    <a:pt x="0" y="603"/>
                  </a:moveTo>
                  <a:lnTo>
                    <a:pt x="240" y="555"/>
                  </a:lnTo>
                  <a:lnTo>
                    <a:pt x="408" y="525"/>
                  </a:lnTo>
                  <a:lnTo>
                    <a:pt x="522" y="522"/>
                  </a:lnTo>
                  <a:lnTo>
                    <a:pt x="498" y="492"/>
                  </a:lnTo>
                  <a:lnTo>
                    <a:pt x="495" y="441"/>
                  </a:lnTo>
                  <a:lnTo>
                    <a:pt x="480" y="363"/>
                  </a:lnTo>
                  <a:lnTo>
                    <a:pt x="630" y="417"/>
                  </a:lnTo>
                  <a:lnTo>
                    <a:pt x="672" y="459"/>
                  </a:lnTo>
                  <a:lnTo>
                    <a:pt x="693" y="360"/>
                  </a:lnTo>
                  <a:lnTo>
                    <a:pt x="750" y="234"/>
                  </a:lnTo>
                  <a:lnTo>
                    <a:pt x="933" y="0"/>
                  </a:lnTo>
                  <a:lnTo>
                    <a:pt x="954" y="51"/>
                  </a:lnTo>
                  <a:lnTo>
                    <a:pt x="1008" y="123"/>
                  </a:lnTo>
                  <a:lnTo>
                    <a:pt x="1125" y="231"/>
                  </a:lnTo>
                  <a:lnTo>
                    <a:pt x="1002" y="330"/>
                  </a:lnTo>
                  <a:lnTo>
                    <a:pt x="1056" y="363"/>
                  </a:lnTo>
                  <a:lnTo>
                    <a:pt x="1152" y="375"/>
                  </a:lnTo>
                  <a:lnTo>
                    <a:pt x="1104" y="459"/>
                  </a:lnTo>
                  <a:lnTo>
                    <a:pt x="1086" y="540"/>
                  </a:lnTo>
                  <a:lnTo>
                    <a:pt x="1089" y="615"/>
                  </a:lnTo>
                  <a:lnTo>
                    <a:pt x="1053" y="642"/>
                  </a:lnTo>
                  <a:lnTo>
                    <a:pt x="969" y="669"/>
                  </a:lnTo>
                  <a:lnTo>
                    <a:pt x="885" y="678"/>
                  </a:lnTo>
                  <a:lnTo>
                    <a:pt x="906" y="762"/>
                  </a:lnTo>
                  <a:lnTo>
                    <a:pt x="912" y="843"/>
                  </a:lnTo>
                  <a:lnTo>
                    <a:pt x="804" y="810"/>
                  </a:lnTo>
                  <a:lnTo>
                    <a:pt x="750" y="771"/>
                  </a:lnTo>
                  <a:lnTo>
                    <a:pt x="729" y="864"/>
                  </a:lnTo>
                  <a:lnTo>
                    <a:pt x="681" y="984"/>
                  </a:lnTo>
                  <a:lnTo>
                    <a:pt x="651" y="1038"/>
                  </a:lnTo>
                  <a:lnTo>
                    <a:pt x="540" y="1056"/>
                  </a:lnTo>
                  <a:lnTo>
                    <a:pt x="468" y="1086"/>
                  </a:lnTo>
                  <a:lnTo>
                    <a:pt x="465" y="963"/>
                  </a:lnTo>
                  <a:lnTo>
                    <a:pt x="432" y="891"/>
                  </a:lnTo>
                  <a:lnTo>
                    <a:pt x="378" y="936"/>
                  </a:lnTo>
                  <a:lnTo>
                    <a:pt x="336" y="987"/>
                  </a:lnTo>
                  <a:lnTo>
                    <a:pt x="309" y="993"/>
                  </a:lnTo>
                  <a:lnTo>
                    <a:pt x="228" y="852"/>
                  </a:lnTo>
                  <a:lnTo>
                    <a:pt x="189" y="807"/>
                  </a:lnTo>
                  <a:lnTo>
                    <a:pt x="96" y="717"/>
                  </a:lnTo>
                  <a:lnTo>
                    <a:pt x="0" y="603"/>
                  </a:lnTo>
                  <a:close/>
                </a:path>
              </a:pathLst>
            </a:custGeom>
            <a:solidFill>
              <a:srgbClr val="6600CC">
                <a:alpha val="80000"/>
              </a:srgbClr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2291" name="Freeform 19"/>
            <p:cNvSpPr>
              <a:spLocks/>
            </p:cNvSpPr>
            <p:nvPr/>
          </p:nvSpPr>
          <p:spPr bwMode="auto">
            <a:xfrm flipH="1" flipV="1">
              <a:off x="2272" y="768"/>
              <a:ext cx="1152" cy="1086"/>
            </a:xfrm>
            <a:custGeom>
              <a:avLst/>
              <a:gdLst/>
              <a:ahLst/>
              <a:cxnLst>
                <a:cxn ang="0">
                  <a:pos x="0" y="603"/>
                </a:cxn>
                <a:cxn ang="0">
                  <a:pos x="240" y="555"/>
                </a:cxn>
                <a:cxn ang="0">
                  <a:pos x="408" y="525"/>
                </a:cxn>
                <a:cxn ang="0">
                  <a:pos x="522" y="522"/>
                </a:cxn>
                <a:cxn ang="0">
                  <a:pos x="498" y="492"/>
                </a:cxn>
                <a:cxn ang="0">
                  <a:pos x="495" y="441"/>
                </a:cxn>
                <a:cxn ang="0">
                  <a:pos x="480" y="363"/>
                </a:cxn>
                <a:cxn ang="0">
                  <a:pos x="630" y="417"/>
                </a:cxn>
                <a:cxn ang="0">
                  <a:pos x="672" y="459"/>
                </a:cxn>
                <a:cxn ang="0">
                  <a:pos x="693" y="360"/>
                </a:cxn>
                <a:cxn ang="0">
                  <a:pos x="750" y="234"/>
                </a:cxn>
                <a:cxn ang="0">
                  <a:pos x="933" y="0"/>
                </a:cxn>
                <a:cxn ang="0">
                  <a:pos x="954" y="51"/>
                </a:cxn>
                <a:cxn ang="0">
                  <a:pos x="1008" y="123"/>
                </a:cxn>
                <a:cxn ang="0">
                  <a:pos x="1125" y="231"/>
                </a:cxn>
                <a:cxn ang="0">
                  <a:pos x="1002" y="330"/>
                </a:cxn>
                <a:cxn ang="0">
                  <a:pos x="1056" y="363"/>
                </a:cxn>
                <a:cxn ang="0">
                  <a:pos x="1152" y="375"/>
                </a:cxn>
                <a:cxn ang="0">
                  <a:pos x="1104" y="459"/>
                </a:cxn>
                <a:cxn ang="0">
                  <a:pos x="1086" y="540"/>
                </a:cxn>
                <a:cxn ang="0">
                  <a:pos x="1089" y="615"/>
                </a:cxn>
                <a:cxn ang="0">
                  <a:pos x="1053" y="642"/>
                </a:cxn>
                <a:cxn ang="0">
                  <a:pos x="969" y="669"/>
                </a:cxn>
                <a:cxn ang="0">
                  <a:pos x="885" y="678"/>
                </a:cxn>
                <a:cxn ang="0">
                  <a:pos x="906" y="762"/>
                </a:cxn>
                <a:cxn ang="0">
                  <a:pos x="912" y="843"/>
                </a:cxn>
                <a:cxn ang="0">
                  <a:pos x="804" y="810"/>
                </a:cxn>
                <a:cxn ang="0">
                  <a:pos x="750" y="771"/>
                </a:cxn>
                <a:cxn ang="0">
                  <a:pos x="729" y="864"/>
                </a:cxn>
                <a:cxn ang="0">
                  <a:pos x="681" y="984"/>
                </a:cxn>
                <a:cxn ang="0">
                  <a:pos x="651" y="1038"/>
                </a:cxn>
                <a:cxn ang="0">
                  <a:pos x="540" y="1056"/>
                </a:cxn>
                <a:cxn ang="0">
                  <a:pos x="468" y="1086"/>
                </a:cxn>
                <a:cxn ang="0">
                  <a:pos x="465" y="963"/>
                </a:cxn>
                <a:cxn ang="0">
                  <a:pos x="432" y="891"/>
                </a:cxn>
                <a:cxn ang="0">
                  <a:pos x="378" y="936"/>
                </a:cxn>
                <a:cxn ang="0">
                  <a:pos x="336" y="987"/>
                </a:cxn>
                <a:cxn ang="0">
                  <a:pos x="309" y="993"/>
                </a:cxn>
                <a:cxn ang="0">
                  <a:pos x="228" y="852"/>
                </a:cxn>
                <a:cxn ang="0">
                  <a:pos x="189" y="807"/>
                </a:cxn>
                <a:cxn ang="0">
                  <a:pos x="96" y="717"/>
                </a:cxn>
                <a:cxn ang="0">
                  <a:pos x="0" y="603"/>
                </a:cxn>
              </a:cxnLst>
              <a:rect l="0" t="0" r="r" b="b"/>
              <a:pathLst>
                <a:path w="1152" h="1086">
                  <a:moveTo>
                    <a:pt x="0" y="603"/>
                  </a:moveTo>
                  <a:lnTo>
                    <a:pt x="240" y="555"/>
                  </a:lnTo>
                  <a:lnTo>
                    <a:pt x="408" y="525"/>
                  </a:lnTo>
                  <a:lnTo>
                    <a:pt x="522" y="522"/>
                  </a:lnTo>
                  <a:lnTo>
                    <a:pt x="498" y="492"/>
                  </a:lnTo>
                  <a:lnTo>
                    <a:pt x="495" y="441"/>
                  </a:lnTo>
                  <a:lnTo>
                    <a:pt x="480" y="363"/>
                  </a:lnTo>
                  <a:lnTo>
                    <a:pt x="630" y="417"/>
                  </a:lnTo>
                  <a:lnTo>
                    <a:pt x="672" y="459"/>
                  </a:lnTo>
                  <a:lnTo>
                    <a:pt x="693" y="360"/>
                  </a:lnTo>
                  <a:lnTo>
                    <a:pt x="750" y="234"/>
                  </a:lnTo>
                  <a:lnTo>
                    <a:pt x="933" y="0"/>
                  </a:lnTo>
                  <a:lnTo>
                    <a:pt x="954" y="51"/>
                  </a:lnTo>
                  <a:lnTo>
                    <a:pt x="1008" y="123"/>
                  </a:lnTo>
                  <a:lnTo>
                    <a:pt x="1125" y="231"/>
                  </a:lnTo>
                  <a:lnTo>
                    <a:pt x="1002" y="330"/>
                  </a:lnTo>
                  <a:lnTo>
                    <a:pt x="1056" y="363"/>
                  </a:lnTo>
                  <a:lnTo>
                    <a:pt x="1152" y="375"/>
                  </a:lnTo>
                  <a:lnTo>
                    <a:pt x="1104" y="459"/>
                  </a:lnTo>
                  <a:lnTo>
                    <a:pt x="1086" y="540"/>
                  </a:lnTo>
                  <a:lnTo>
                    <a:pt x="1089" y="615"/>
                  </a:lnTo>
                  <a:lnTo>
                    <a:pt x="1053" y="642"/>
                  </a:lnTo>
                  <a:lnTo>
                    <a:pt x="969" y="669"/>
                  </a:lnTo>
                  <a:lnTo>
                    <a:pt x="885" y="678"/>
                  </a:lnTo>
                  <a:lnTo>
                    <a:pt x="906" y="762"/>
                  </a:lnTo>
                  <a:lnTo>
                    <a:pt x="912" y="843"/>
                  </a:lnTo>
                  <a:lnTo>
                    <a:pt x="804" y="810"/>
                  </a:lnTo>
                  <a:lnTo>
                    <a:pt x="750" y="771"/>
                  </a:lnTo>
                  <a:lnTo>
                    <a:pt x="729" y="864"/>
                  </a:lnTo>
                  <a:lnTo>
                    <a:pt x="681" y="984"/>
                  </a:lnTo>
                  <a:lnTo>
                    <a:pt x="651" y="1038"/>
                  </a:lnTo>
                  <a:lnTo>
                    <a:pt x="540" y="1056"/>
                  </a:lnTo>
                  <a:lnTo>
                    <a:pt x="468" y="1086"/>
                  </a:lnTo>
                  <a:lnTo>
                    <a:pt x="465" y="963"/>
                  </a:lnTo>
                  <a:lnTo>
                    <a:pt x="432" y="891"/>
                  </a:lnTo>
                  <a:lnTo>
                    <a:pt x="378" y="936"/>
                  </a:lnTo>
                  <a:lnTo>
                    <a:pt x="336" y="987"/>
                  </a:lnTo>
                  <a:lnTo>
                    <a:pt x="309" y="993"/>
                  </a:lnTo>
                  <a:lnTo>
                    <a:pt x="228" y="852"/>
                  </a:lnTo>
                  <a:lnTo>
                    <a:pt x="189" y="807"/>
                  </a:lnTo>
                  <a:lnTo>
                    <a:pt x="96" y="717"/>
                  </a:lnTo>
                  <a:lnTo>
                    <a:pt x="0" y="603"/>
                  </a:lnTo>
                  <a:close/>
                </a:path>
              </a:pathLst>
            </a:custGeom>
            <a:solidFill>
              <a:srgbClr val="6600CC">
                <a:alpha val="80000"/>
              </a:srgbClr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2292" name="Line 20"/>
          <p:cNvSpPr>
            <a:spLocks noChangeShapeType="1"/>
          </p:cNvSpPr>
          <p:nvPr/>
        </p:nvSpPr>
        <p:spPr bwMode="auto">
          <a:xfrm>
            <a:off x="3962400" y="2895600"/>
            <a:ext cx="2819400" cy="1066800"/>
          </a:xfrm>
          <a:prstGeom prst="line">
            <a:avLst/>
          </a:prstGeom>
          <a:noFill/>
          <a:ln w="28575">
            <a:solidFill>
              <a:srgbClr val="FFFF00"/>
            </a:solidFill>
            <a:prstDash val="dash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293" name="Line 21"/>
          <p:cNvSpPr>
            <a:spLocks noChangeShapeType="1"/>
          </p:cNvSpPr>
          <p:nvPr/>
        </p:nvSpPr>
        <p:spPr bwMode="auto">
          <a:xfrm flipH="1">
            <a:off x="5334000" y="1981200"/>
            <a:ext cx="76200" cy="2971800"/>
          </a:xfrm>
          <a:prstGeom prst="line">
            <a:avLst/>
          </a:prstGeom>
          <a:noFill/>
          <a:ln w="28575">
            <a:solidFill>
              <a:srgbClr val="FFFF00"/>
            </a:solidFill>
            <a:prstDash val="dash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4648200" y="1219200"/>
            <a:ext cx="1460500" cy="4432300"/>
            <a:chOff x="2928" y="768"/>
            <a:chExt cx="920" cy="2792"/>
          </a:xfrm>
        </p:grpSpPr>
        <p:sp>
          <p:nvSpPr>
            <p:cNvPr id="822294" name="Freeform 22"/>
            <p:cNvSpPr>
              <a:spLocks/>
            </p:cNvSpPr>
            <p:nvPr/>
          </p:nvSpPr>
          <p:spPr bwMode="auto">
            <a:xfrm>
              <a:off x="2928" y="768"/>
              <a:ext cx="456" cy="14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6" y="1400"/>
                </a:cxn>
              </a:cxnLst>
              <a:rect l="0" t="0" r="r" b="b"/>
              <a:pathLst>
                <a:path w="456" h="1400">
                  <a:moveTo>
                    <a:pt x="0" y="0"/>
                  </a:moveTo>
                  <a:lnTo>
                    <a:pt x="456" y="1400"/>
                  </a:lnTo>
                </a:path>
              </a:pathLst>
            </a:custGeom>
            <a:noFill/>
            <a:ln w="28575" cap="flat" cmpd="sng">
              <a:solidFill>
                <a:srgbClr val="FFFF00"/>
              </a:solidFill>
              <a:prstDash val="dash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2295" name="Freeform 23"/>
            <p:cNvSpPr>
              <a:spLocks/>
            </p:cNvSpPr>
            <p:nvPr/>
          </p:nvSpPr>
          <p:spPr bwMode="auto">
            <a:xfrm>
              <a:off x="3392" y="2160"/>
              <a:ext cx="456" cy="140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56" y="1400"/>
                </a:cxn>
              </a:cxnLst>
              <a:rect l="0" t="0" r="r" b="b"/>
              <a:pathLst>
                <a:path w="456" h="1400">
                  <a:moveTo>
                    <a:pt x="0" y="0"/>
                  </a:moveTo>
                  <a:lnTo>
                    <a:pt x="456" y="1400"/>
                  </a:lnTo>
                </a:path>
              </a:pathLst>
            </a:custGeom>
            <a:noFill/>
            <a:ln w="28575" cap="flat" cmpd="sng">
              <a:solidFill>
                <a:srgbClr val="FFFF00"/>
              </a:solidFill>
              <a:prstDash val="dash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3733800" y="1981200"/>
            <a:ext cx="3352800" cy="2895600"/>
            <a:chOff x="2352" y="1248"/>
            <a:chExt cx="2112" cy="1824"/>
          </a:xfrm>
        </p:grpSpPr>
        <p:sp>
          <p:nvSpPr>
            <p:cNvPr id="822296" name="Line 24"/>
            <p:cNvSpPr>
              <a:spLocks noChangeShapeType="1"/>
            </p:cNvSpPr>
            <p:nvPr/>
          </p:nvSpPr>
          <p:spPr bwMode="auto">
            <a:xfrm>
              <a:off x="2352" y="1248"/>
              <a:ext cx="1056" cy="91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2297" name="Line 25"/>
            <p:cNvSpPr>
              <a:spLocks noChangeShapeType="1"/>
            </p:cNvSpPr>
            <p:nvPr/>
          </p:nvSpPr>
          <p:spPr bwMode="auto">
            <a:xfrm>
              <a:off x="3408" y="2160"/>
              <a:ext cx="1056" cy="91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prstDash val="dash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2298" name="Oval 26"/>
          <p:cNvSpPr>
            <a:spLocks noChangeArrowheads="1"/>
          </p:cNvSpPr>
          <p:nvPr/>
        </p:nvSpPr>
        <p:spPr bwMode="auto">
          <a:xfrm>
            <a:off x="5334000" y="3378200"/>
            <a:ext cx="127000" cy="1143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6" name="Group 34"/>
          <p:cNvGrpSpPr>
            <a:grpSpLocks/>
          </p:cNvGrpSpPr>
          <p:nvPr/>
        </p:nvGrpSpPr>
        <p:grpSpPr bwMode="auto">
          <a:xfrm>
            <a:off x="-38100" y="1739900"/>
            <a:ext cx="5775325" cy="3365500"/>
            <a:chOff x="-24" y="1096"/>
            <a:chExt cx="3638" cy="2120"/>
          </a:xfrm>
        </p:grpSpPr>
        <p:sp>
          <p:nvSpPr>
            <p:cNvPr id="822303" name="Freeform 31"/>
            <p:cNvSpPr>
              <a:spLocks/>
            </p:cNvSpPr>
            <p:nvPr/>
          </p:nvSpPr>
          <p:spPr bwMode="auto">
            <a:xfrm rot="-50396133">
              <a:off x="2495" y="2097"/>
              <a:ext cx="1152" cy="1086"/>
            </a:xfrm>
            <a:custGeom>
              <a:avLst/>
              <a:gdLst/>
              <a:ahLst/>
              <a:cxnLst>
                <a:cxn ang="0">
                  <a:pos x="0" y="603"/>
                </a:cxn>
                <a:cxn ang="0">
                  <a:pos x="240" y="555"/>
                </a:cxn>
                <a:cxn ang="0">
                  <a:pos x="408" y="525"/>
                </a:cxn>
                <a:cxn ang="0">
                  <a:pos x="522" y="522"/>
                </a:cxn>
                <a:cxn ang="0">
                  <a:pos x="498" y="492"/>
                </a:cxn>
                <a:cxn ang="0">
                  <a:pos x="495" y="441"/>
                </a:cxn>
                <a:cxn ang="0">
                  <a:pos x="480" y="363"/>
                </a:cxn>
                <a:cxn ang="0">
                  <a:pos x="630" y="417"/>
                </a:cxn>
                <a:cxn ang="0">
                  <a:pos x="672" y="459"/>
                </a:cxn>
                <a:cxn ang="0">
                  <a:pos x="693" y="360"/>
                </a:cxn>
                <a:cxn ang="0">
                  <a:pos x="750" y="234"/>
                </a:cxn>
                <a:cxn ang="0">
                  <a:pos x="933" y="0"/>
                </a:cxn>
                <a:cxn ang="0">
                  <a:pos x="954" y="51"/>
                </a:cxn>
                <a:cxn ang="0">
                  <a:pos x="1008" y="123"/>
                </a:cxn>
                <a:cxn ang="0">
                  <a:pos x="1125" y="231"/>
                </a:cxn>
                <a:cxn ang="0">
                  <a:pos x="1002" y="330"/>
                </a:cxn>
                <a:cxn ang="0">
                  <a:pos x="1056" y="363"/>
                </a:cxn>
                <a:cxn ang="0">
                  <a:pos x="1152" y="375"/>
                </a:cxn>
                <a:cxn ang="0">
                  <a:pos x="1104" y="459"/>
                </a:cxn>
                <a:cxn ang="0">
                  <a:pos x="1086" y="540"/>
                </a:cxn>
                <a:cxn ang="0">
                  <a:pos x="1089" y="615"/>
                </a:cxn>
                <a:cxn ang="0">
                  <a:pos x="1053" y="642"/>
                </a:cxn>
                <a:cxn ang="0">
                  <a:pos x="969" y="669"/>
                </a:cxn>
                <a:cxn ang="0">
                  <a:pos x="885" y="678"/>
                </a:cxn>
                <a:cxn ang="0">
                  <a:pos x="906" y="762"/>
                </a:cxn>
                <a:cxn ang="0">
                  <a:pos x="912" y="843"/>
                </a:cxn>
                <a:cxn ang="0">
                  <a:pos x="804" y="810"/>
                </a:cxn>
                <a:cxn ang="0">
                  <a:pos x="750" y="771"/>
                </a:cxn>
                <a:cxn ang="0">
                  <a:pos x="729" y="864"/>
                </a:cxn>
                <a:cxn ang="0">
                  <a:pos x="681" y="984"/>
                </a:cxn>
                <a:cxn ang="0">
                  <a:pos x="651" y="1038"/>
                </a:cxn>
                <a:cxn ang="0">
                  <a:pos x="540" y="1056"/>
                </a:cxn>
                <a:cxn ang="0">
                  <a:pos x="468" y="1086"/>
                </a:cxn>
                <a:cxn ang="0">
                  <a:pos x="465" y="963"/>
                </a:cxn>
                <a:cxn ang="0">
                  <a:pos x="432" y="891"/>
                </a:cxn>
                <a:cxn ang="0">
                  <a:pos x="378" y="936"/>
                </a:cxn>
                <a:cxn ang="0">
                  <a:pos x="336" y="987"/>
                </a:cxn>
                <a:cxn ang="0">
                  <a:pos x="309" y="993"/>
                </a:cxn>
                <a:cxn ang="0">
                  <a:pos x="228" y="852"/>
                </a:cxn>
                <a:cxn ang="0">
                  <a:pos x="189" y="807"/>
                </a:cxn>
                <a:cxn ang="0">
                  <a:pos x="96" y="717"/>
                </a:cxn>
                <a:cxn ang="0">
                  <a:pos x="0" y="603"/>
                </a:cxn>
              </a:cxnLst>
              <a:rect l="0" t="0" r="r" b="b"/>
              <a:pathLst>
                <a:path w="1152" h="1086">
                  <a:moveTo>
                    <a:pt x="0" y="603"/>
                  </a:moveTo>
                  <a:lnTo>
                    <a:pt x="240" y="555"/>
                  </a:lnTo>
                  <a:lnTo>
                    <a:pt x="408" y="525"/>
                  </a:lnTo>
                  <a:lnTo>
                    <a:pt x="522" y="522"/>
                  </a:lnTo>
                  <a:lnTo>
                    <a:pt x="498" y="492"/>
                  </a:lnTo>
                  <a:lnTo>
                    <a:pt x="495" y="441"/>
                  </a:lnTo>
                  <a:lnTo>
                    <a:pt x="480" y="363"/>
                  </a:lnTo>
                  <a:lnTo>
                    <a:pt x="630" y="417"/>
                  </a:lnTo>
                  <a:lnTo>
                    <a:pt x="672" y="459"/>
                  </a:lnTo>
                  <a:lnTo>
                    <a:pt x="693" y="360"/>
                  </a:lnTo>
                  <a:lnTo>
                    <a:pt x="750" y="234"/>
                  </a:lnTo>
                  <a:lnTo>
                    <a:pt x="933" y="0"/>
                  </a:lnTo>
                  <a:lnTo>
                    <a:pt x="954" y="51"/>
                  </a:lnTo>
                  <a:lnTo>
                    <a:pt x="1008" y="123"/>
                  </a:lnTo>
                  <a:lnTo>
                    <a:pt x="1125" y="231"/>
                  </a:lnTo>
                  <a:lnTo>
                    <a:pt x="1002" y="330"/>
                  </a:lnTo>
                  <a:lnTo>
                    <a:pt x="1056" y="363"/>
                  </a:lnTo>
                  <a:lnTo>
                    <a:pt x="1152" y="375"/>
                  </a:lnTo>
                  <a:lnTo>
                    <a:pt x="1104" y="459"/>
                  </a:lnTo>
                  <a:lnTo>
                    <a:pt x="1086" y="540"/>
                  </a:lnTo>
                  <a:lnTo>
                    <a:pt x="1089" y="615"/>
                  </a:lnTo>
                  <a:lnTo>
                    <a:pt x="1053" y="642"/>
                  </a:lnTo>
                  <a:lnTo>
                    <a:pt x="969" y="669"/>
                  </a:lnTo>
                  <a:lnTo>
                    <a:pt x="885" y="678"/>
                  </a:lnTo>
                  <a:lnTo>
                    <a:pt x="906" y="762"/>
                  </a:lnTo>
                  <a:lnTo>
                    <a:pt x="912" y="843"/>
                  </a:lnTo>
                  <a:lnTo>
                    <a:pt x="804" y="810"/>
                  </a:lnTo>
                  <a:lnTo>
                    <a:pt x="750" y="771"/>
                  </a:lnTo>
                  <a:lnTo>
                    <a:pt x="729" y="864"/>
                  </a:lnTo>
                  <a:lnTo>
                    <a:pt x="681" y="984"/>
                  </a:lnTo>
                  <a:lnTo>
                    <a:pt x="651" y="1038"/>
                  </a:lnTo>
                  <a:lnTo>
                    <a:pt x="540" y="1056"/>
                  </a:lnTo>
                  <a:lnTo>
                    <a:pt x="468" y="1086"/>
                  </a:lnTo>
                  <a:lnTo>
                    <a:pt x="465" y="963"/>
                  </a:lnTo>
                  <a:lnTo>
                    <a:pt x="432" y="891"/>
                  </a:lnTo>
                  <a:lnTo>
                    <a:pt x="378" y="936"/>
                  </a:lnTo>
                  <a:lnTo>
                    <a:pt x="336" y="987"/>
                  </a:lnTo>
                  <a:lnTo>
                    <a:pt x="309" y="993"/>
                  </a:lnTo>
                  <a:lnTo>
                    <a:pt x="228" y="852"/>
                  </a:lnTo>
                  <a:lnTo>
                    <a:pt x="189" y="807"/>
                  </a:lnTo>
                  <a:lnTo>
                    <a:pt x="96" y="717"/>
                  </a:lnTo>
                  <a:lnTo>
                    <a:pt x="0" y="603"/>
                  </a:lnTo>
                  <a:close/>
                </a:path>
              </a:pathLst>
            </a:custGeom>
            <a:solidFill>
              <a:srgbClr val="FF0000">
                <a:alpha val="80000"/>
              </a:srgbClr>
            </a:solidFill>
            <a:ln w="9525" cap="flat" cmpd="sng">
              <a:solidFill>
                <a:schemeClr val="tx2"/>
              </a:solidFill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822305" name="Freeform 33"/>
            <p:cNvSpPr>
              <a:spLocks/>
            </p:cNvSpPr>
            <p:nvPr/>
          </p:nvSpPr>
          <p:spPr bwMode="auto">
            <a:xfrm rot="-50396133" flipH="1" flipV="1">
              <a:off x="-57" y="1129"/>
              <a:ext cx="1152" cy="1086"/>
            </a:xfrm>
            <a:custGeom>
              <a:avLst/>
              <a:gdLst/>
              <a:ahLst/>
              <a:cxnLst>
                <a:cxn ang="0">
                  <a:pos x="0" y="603"/>
                </a:cxn>
                <a:cxn ang="0">
                  <a:pos x="240" y="555"/>
                </a:cxn>
                <a:cxn ang="0">
                  <a:pos x="408" y="525"/>
                </a:cxn>
                <a:cxn ang="0">
                  <a:pos x="522" y="522"/>
                </a:cxn>
                <a:cxn ang="0">
                  <a:pos x="498" y="492"/>
                </a:cxn>
                <a:cxn ang="0">
                  <a:pos x="495" y="441"/>
                </a:cxn>
                <a:cxn ang="0">
                  <a:pos x="480" y="363"/>
                </a:cxn>
                <a:cxn ang="0">
                  <a:pos x="630" y="417"/>
                </a:cxn>
                <a:cxn ang="0">
                  <a:pos x="672" y="459"/>
                </a:cxn>
                <a:cxn ang="0">
                  <a:pos x="693" y="360"/>
                </a:cxn>
                <a:cxn ang="0">
                  <a:pos x="750" y="234"/>
                </a:cxn>
                <a:cxn ang="0">
                  <a:pos x="933" y="0"/>
                </a:cxn>
                <a:cxn ang="0">
                  <a:pos x="954" y="51"/>
                </a:cxn>
                <a:cxn ang="0">
                  <a:pos x="1008" y="123"/>
                </a:cxn>
                <a:cxn ang="0">
                  <a:pos x="1125" y="231"/>
                </a:cxn>
                <a:cxn ang="0">
                  <a:pos x="1002" y="330"/>
                </a:cxn>
                <a:cxn ang="0">
                  <a:pos x="1056" y="363"/>
                </a:cxn>
                <a:cxn ang="0">
                  <a:pos x="1152" y="375"/>
                </a:cxn>
                <a:cxn ang="0">
                  <a:pos x="1104" y="459"/>
                </a:cxn>
                <a:cxn ang="0">
                  <a:pos x="1086" y="540"/>
                </a:cxn>
                <a:cxn ang="0">
                  <a:pos x="1089" y="615"/>
                </a:cxn>
                <a:cxn ang="0">
                  <a:pos x="1053" y="642"/>
                </a:cxn>
                <a:cxn ang="0">
                  <a:pos x="969" y="669"/>
                </a:cxn>
                <a:cxn ang="0">
                  <a:pos x="885" y="678"/>
                </a:cxn>
                <a:cxn ang="0">
                  <a:pos x="906" y="762"/>
                </a:cxn>
                <a:cxn ang="0">
                  <a:pos x="912" y="843"/>
                </a:cxn>
                <a:cxn ang="0">
                  <a:pos x="804" y="810"/>
                </a:cxn>
                <a:cxn ang="0">
                  <a:pos x="750" y="771"/>
                </a:cxn>
                <a:cxn ang="0">
                  <a:pos x="729" y="864"/>
                </a:cxn>
                <a:cxn ang="0">
                  <a:pos x="681" y="984"/>
                </a:cxn>
                <a:cxn ang="0">
                  <a:pos x="651" y="1038"/>
                </a:cxn>
                <a:cxn ang="0">
                  <a:pos x="540" y="1056"/>
                </a:cxn>
                <a:cxn ang="0">
                  <a:pos x="468" y="1086"/>
                </a:cxn>
                <a:cxn ang="0">
                  <a:pos x="465" y="963"/>
                </a:cxn>
                <a:cxn ang="0">
                  <a:pos x="432" y="891"/>
                </a:cxn>
                <a:cxn ang="0">
                  <a:pos x="378" y="936"/>
                </a:cxn>
                <a:cxn ang="0">
                  <a:pos x="336" y="987"/>
                </a:cxn>
                <a:cxn ang="0">
                  <a:pos x="309" y="993"/>
                </a:cxn>
                <a:cxn ang="0">
                  <a:pos x="228" y="852"/>
                </a:cxn>
                <a:cxn ang="0">
                  <a:pos x="189" y="807"/>
                </a:cxn>
                <a:cxn ang="0">
                  <a:pos x="96" y="717"/>
                </a:cxn>
                <a:cxn ang="0">
                  <a:pos x="0" y="603"/>
                </a:cxn>
              </a:cxnLst>
              <a:rect l="0" t="0" r="r" b="b"/>
              <a:pathLst>
                <a:path w="1152" h="1086">
                  <a:moveTo>
                    <a:pt x="0" y="603"/>
                  </a:moveTo>
                  <a:lnTo>
                    <a:pt x="240" y="555"/>
                  </a:lnTo>
                  <a:lnTo>
                    <a:pt x="408" y="525"/>
                  </a:lnTo>
                  <a:lnTo>
                    <a:pt x="522" y="522"/>
                  </a:lnTo>
                  <a:lnTo>
                    <a:pt x="498" y="492"/>
                  </a:lnTo>
                  <a:lnTo>
                    <a:pt x="495" y="441"/>
                  </a:lnTo>
                  <a:lnTo>
                    <a:pt x="480" y="363"/>
                  </a:lnTo>
                  <a:lnTo>
                    <a:pt x="630" y="417"/>
                  </a:lnTo>
                  <a:lnTo>
                    <a:pt x="672" y="459"/>
                  </a:lnTo>
                  <a:lnTo>
                    <a:pt x="693" y="360"/>
                  </a:lnTo>
                  <a:lnTo>
                    <a:pt x="750" y="234"/>
                  </a:lnTo>
                  <a:lnTo>
                    <a:pt x="933" y="0"/>
                  </a:lnTo>
                  <a:lnTo>
                    <a:pt x="954" y="51"/>
                  </a:lnTo>
                  <a:lnTo>
                    <a:pt x="1008" y="123"/>
                  </a:lnTo>
                  <a:lnTo>
                    <a:pt x="1125" y="231"/>
                  </a:lnTo>
                  <a:lnTo>
                    <a:pt x="1002" y="330"/>
                  </a:lnTo>
                  <a:lnTo>
                    <a:pt x="1056" y="363"/>
                  </a:lnTo>
                  <a:lnTo>
                    <a:pt x="1152" y="375"/>
                  </a:lnTo>
                  <a:lnTo>
                    <a:pt x="1104" y="459"/>
                  </a:lnTo>
                  <a:lnTo>
                    <a:pt x="1086" y="540"/>
                  </a:lnTo>
                  <a:lnTo>
                    <a:pt x="1089" y="615"/>
                  </a:lnTo>
                  <a:lnTo>
                    <a:pt x="1053" y="642"/>
                  </a:lnTo>
                  <a:lnTo>
                    <a:pt x="969" y="669"/>
                  </a:lnTo>
                  <a:lnTo>
                    <a:pt x="885" y="678"/>
                  </a:lnTo>
                  <a:lnTo>
                    <a:pt x="906" y="762"/>
                  </a:lnTo>
                  <a:lnTo>
                    <a:pt x="912" y="843"/>
                  </a:lnTo>
                  <a:lnTo>
                    <a:pt x="804" y="810"/>
                  </a:lnTo>
                  <a:lnTo>
                    <a:pt x="750" y="771"/>
                  </a:lnTo>
                  <a:lnTo>
                    <a:pt x="729" y="864"/>
                  </a:lnTo>
                  <a:lnTo>
                    <a:pt x="681" y="984"/>
                  </a:lnTo>
                  <a:lnTo>
                    <a:pt x="651" y="1038"/>
                  </a:lnTo>
                  <a:lnTo>
                    <a:pt x="540" y="1056"/>
                  </a:lnTo>
                  <a:lnTo>
                    <a:pt x="468" y="1086"/>
                  </a:lnTo>
                  <a:lnTo>
                    <a:pt x="465" y="963"/>
                  </a:lnTo>
                  <a:lnTo>
                    <a:pt x="432" y="891"/>
                  </a:lnTo>
                  <a:lnTo>
                    <a:pt x="378" y="936"/>
                  </a:lnTo>
                  <a:lnTo>
                    <a:pt x="336" y="987"/>
                  </a:lnTo>
                  <a:lnTo>
                    <a:pt x="309" y="993"/>
                  </a:lnTo>
                  <a:lnTo>
                    <a:pt x="228" y="852"/>
                  </a:lnTo>
                  <a:lnTo>
                    <a:pt x="189" y="807"/>
                  </a:lnTo>
                  <a:lnTo>
                    <a:pt x="96" y="717"/>
                  </a:lnTo>
                  <a:lnTo>
                    <a:pt x="0" y="603"/>
                  </a:lnTo>
                  <a:close/>
                </a:path>
              </a:pathLst>
            </a:custGeom>
            <a:noFill/>
            <a:ln w="9525" cap="flat" cmpd="sng">
              <a:noFill/>
              <a:prstDash val="solid"/>
              <a:round/>
              <a:headEnd type="none" w="lg" len="lg"/>
              <a:tailEnd type="none" w="lg" len="lg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822308" name="Freeform 36"/>
          <p:cNvSpPr>
            <a:spLocks/>
          </p:cNvSpPr>
          <p:nvPr/>
        </p:nvSpPr>
        <p:spPr bwMode="auto">
          <a:xfrm rot="-57639818">
            <a:off x="1560513" y="433387"/>
            <a:ext cx="1828800" cy="1724025"/>
          </a:xfrm>
          <a:custGeom>
            <a:avLst/>
            <a:gdLst/>
            <a:ahLst/>
            <a:cxnLst>
              <a:cxn ang="0">
                <a:pos x="0" y="603"/>
              </a:cxn>
              <a:cxn ang="0">
                <a:pos x="240" y="555"/>
              </a:cxn>
              <a:cxn ang="0">
                <a:pos x="408" y="525"/>
              </a:cxn>
              <a:cxn ang="0">
                <a:pos x="522" y="522"/>
              </a:cxn>
              <a:cxn ang="0">
                <a:pos x="498" y="492"/>
              </a:cxn>
              <a:cxn ang="0">
                <a:pos x="495" y="441"/>
              </a:cxn>
              <a:cxn ang="0">
                <a:pos x="480" y="363"/>
              </a:cxn>
              <a:cxn ang="0">
                <a:pos x="630" y="417"/>
              </a:cxn>
              <a:cxn ang="0">
                <a:pos x="672" y="459"/>
              </a:cxn>
              <a:cxn ang="0">
                <a:pos x="693" y="360"/>
              </a:cxn>
              <a:cxn ang="0">
                <a:pos x="750" y="234"/>
              </a:cxn>
              <a:cxn ang="0">
                <a:pos x="933" y="0"/>
              </a:cxn>
              <a:cxn ang="0">
                <a:pos x="954" y="51"/>
              </a:cxn>
              <a:cxn ang="0">
                <a:pos x="1008" y="123"/>
              </a:cxn>
              <a:cxn ang="0">
                <a:pos x="1125" y="231"/>
              </a:cxn>
              <a:cxn ang="0">
                <a:pos x="1002" y="330"/>
              </a:cxn>
              <a:cxn ang="0">
                <a:pos x="1056" y="363"/>
              </a:cxn>
              <a:cxn ang="0">
                <a:pos x="1152" y="375"/>
              </a:cxn>
              <a:cxn ang="0">
                <a:pos x="1104" y="459"/>
              </a:cxn>
              <a:cxn ang="0">
                <a:pos x="1086" y="540"/>
              </a:cxn>
              <a:cxn ang="0">
                <a:pos x="1089" y="615"/>
              </a:cxn>
              <a:cxn ang="0">
                <a:pos x="1053" y="642"/>
              </a:cxn>
              <a:cxn ang="0">
                <a:pos x="969" y="669"/>
              </a:cxn>
              <a:cxn ang="0">
                <a:pos x="885" y="678"/>
              </a:cxn>
              <a:cxn ang="0">
                <a:pos x="906" y="762"/>
              </a:cxn>
              <a:cxn ang="0">
                <a:pos x="912" y="843"/>
              </a:cxn>
              <a:cxn ang="0">
                <a:pos x="804" y="810"/>
              </a:cxn>
              <a:cxn ang="0">
                <a:pos x="750" y="771"/>
              </a:cxn>
              <a:cxn ang="0">
                <a:pos x="729" y="864"/>
              </a:cxn>
              <a:cxn ang="0">
                <a:pos x="681" y="984"/>
              </a:cxn>
              <a:cxn ang="0">
                <a:pos x="651" y="1038"/>
              </a:cxn>
              <a:cxn ang="0">
                <a:pos x="540" y="1056"/>
              </a:cxn>
              <a:cxn ang="0">
                <a:pos x="468" y="1086"/>
              </a:cxn>
              <a:cxn ang="0">
                <a:pos x="465" y="963"/>
              </a:cxn>
              <a:cxn ang="0">
                <a:pos x="432" y="891"/>
              </a:cxn>
              <a:cxn ang="0">
                <a:pos x="378" y="936"/>
              </a:cxn>
              <a:cxn ang="0">
                <a:pos x="336" y="987"/>
              </a:cxn>
              <a:cxn ang="0">
                <a:pos x="309" y="993"/>
              </a:cxn>
              <a:cxn ang="0">
                <a:pos x="228" y="852"/>
              </a:cxn>
              <a:cxn ang="0">
                <a:pos x="189" y="807"/>
              </a:cxn>
              <a:cxn ang="0">
                <a:pos x="96" y="717"/>
              </a:cxn>
              <a:cxn ang="0">
                <a:pos x="0" y="603"/>
              </a:cxn>
            </a:cxnLst>
            <a:rect l="0" t="0" r="r" b="b"/>
            <a:pathLst>
              <a:path w="1152" h="1086">
                <a:moveTo>
                  <a:pt x="0" y="603"/>
                </a:moveTo>
                <a:lnTo>
                  <a:pt x="240" y="555"/>
                </a:lnTo>
                <a:lnTo>
                  <a:pt x="408" y="525"/>
                </a:lnTo>
                <a:lnTo>
                  <a:pt x="522" y="522"/>
                </a:lnTo>
                <a:lnTo>
                  <a:pt x="498" y="492"/>
                </a:lnTo>
                <a:lnTo>
                  <a:pt x="495" y="441"/>
                </a:lnTo>
                <a:lnTo>
                  <a:pt x="480" y="363"/>
                </a:lnTo>
                <a:lnTo>
                  <a:pt x="630" y="417"/>
                </a:lnTo>
                <a:lnTo>
                  <a:pt x="672" y="459"/>
                </a:lnTo>
                <a:lnTo>
                  <a:pt x="693" y="360"/>
                </a:lnTo>
                <a:lnTo>
                  <a:pt x="750" y="234"/>
                </a:lnTo>
                <a:lnTo>
                  <a:pt x="933" y="0"/>
                </a:lnTo>
                <a:lnTo>
                  <a:pt x="954" y="51"/>
                </a:lnTo>
                <a:lnTo>
                  <a:pt x="1008" y="123"/>
                </a:lnTo>
                <a:lnTo>
                  <a:pt x="1125" y="231"/>
                </a:lnTo>
                <a:lnTo>
                  <a:pt x="1002" y="330"/>
                </a:lnTo>
                <a:lnTo>
                  <a:pt x="1056" y="363"/>
                </a:lnTo>
                <a:lnTo>
                  <a:pt x="1152" y="375"/>
                </a:lnTo>
                <a:lnTo>
                  <a:pt x="1104" y="459"/>
                </a:lnTo>
                <a:lnTo>
                  <a:pt x="1086" y="540"/>
                </a:lnTo>
                <a:lnTo>
                  <a:pt x="1089" y="615"/>
                </a:lnTo>
                <a:lnTo>
                  <a:pt x="1053" y="642"/>
                </a:lnTo>
                <a:lnTo>
                  <a:pt x="969" y="669"/>
                </a:lnTo>
                <a:lnTo>
                  <a:pt x="885" y="678"/>
                </a:lnTo>
                <a:lnTo>
                  <a:pt x="906" y="762"/>
                </a:lnTo>
                <a:lnTo>
                  <a:pt x="912" y="843"/>
                </a:lnTo>
                <a:lnTo>
                  <a:pt x="804" y="810"/>
                </a:lnTo>
                <a:lnTo>
                  <a:pt x="750" y="771"/>
                </a:lnTo>
                <a:lnTo>
                  <a:pt x="729" y="864"/>
                </a:lnTo>
                <a:lnTo>
                  <a:pt x="681" y="984"/>
                </a:lnTo>
                <a:lnTo>
                  <a:pt x="651" y="1038"/>
                </a:lnTo>
                <a:lnTo>
                  <a:pt x="540" y="1056"/>
                </a:lnTo>
                <a:lnTo>
                  <a:pt x="468" y="1086"/>
                </a:lnTo>
                <a:lnTo>
                  <a:pt x="465" y="963"/>
                </a:lnTo>
                <a:lnTo>
                  <a:pt x="432" y="891"/>
                </a:lnTo>
                <a:lnTo>
                  <a:pt x="378" y="936"/>
                </a:lnTo>
                <a:lnTo>
                  <a:pt x="336" y="987"/>
                </a:lnTo>
                <a:lnTo>
                  <a:pt x="309" y="993"/>
                </a:lnTo>
                <a:lnTo>
                  <a:pt x="228" y="852"/>
                </a:lnTo>
                <a:lnTo>
                  <a:pt x="189" y="807"/>
                </a:lnTo>
                <a:lnTo>
                  <a:pt x="96" y="717"/>
                </a:lnTo>
                <a:lnTo>
                  <a:pt x="0" y="603"/>
                </a:lnTo>
                <a:close/>
              </a:path>
            </a:pathLst>
          </a:custGeom>
          <a:solidFill>
            <a:srgbClr val="00CC00">
              <a:alpha val="80000"/>
            </a:srgbClr>
          </a:solidFill>
          <a:ln w="9525" cap="flat" cmpd="sng">
            <a:solidFill>
              <a:schemeClr val="tx2"/>
            </a:solidFill>
            <a:prstDash val="solid"/>
            <a:round/>
            <a:headEnd type="none" w="lg" len="lg"/>
            <a:tailEnd type="none" w="lg" len="lg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822310" name="Oval 38"/>
          <p:cNvSpPr>
            <a:spLocks noChangeArrowheads="1"/>
          </p:cNvSpPr>
          <p:nvPr/>
        </p:nvSpPr>
        <p:spPr bwMode="auto">
          <a:xfrm>
            <a:off x="2755900" y="3365500"/>
            <a:ext cx="127000" cy="1143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2"/>
            </a:solidFill>
            <a:round/>
            <a:headEnd type="none" w="lg" len="lg"/>
            <a:tailEnd type="none" w="lg" len="lg"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4" name="Управляющая кнопка: далее 23">
            <a:hlinkClick r:id="rId4" action="ppaction://hlinksldjump" highlightClick="1"/>
          </p:cNvPr>
          <p:cNvSpPr/>
          <p:nvPr/>
        </p:nvSpPr>
        <p:spPr>
          <a:xfrm>
            <a:off x="467544" y="5877272"/>
            <a:ext cx="360040" cy="504056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600000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80000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80000">
                                      <p:cBhvr>
                                        <p:cTn id="3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3480000">
                                      <p:cBhvr>
                                        <p:cTn id="4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82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-1.85185E-6 L 0.375 0.01667 L 0.5625 0.01482 " pathEditMode="relative" ptsTypes="AAA">
                                      <p:cBhvr>
                                        <p:cTn id="52" dur="2000" fill="hold"/>
                                        <p:tgtEl>
                                          <p:spTgt spid="82230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82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82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500"/>
                            </p:stCondLst>
                            <p:childTnLst>
                              <p:par>
                                <p:cTn id="75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2229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35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3" dur="500" fill="hold"/>
                                        <p:tgtEl>
                                          <p:spTgt spid="82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2292" grpId="0" animBg="1"/>
      <p:bldP spid="822293" grpId="0" animBg="1"/>
      <p:bldP spid="822298" grpId="0" animBg="1"/>
      <p:bldP spid="822298" grpId="1" animBg="1"/>
      <p:bldP spid="822308" grpId="0" animBg="1"/>
      <p:bldP spid="822308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62" name="Text Box 2"/>
          <p:cNvSpPr txBox="1">
            <a:spLocks noChangeArrowheads="1"/>
          </p:cNvSpPr>
          <p:nvPr/>
        </p:nvSpPr>
        <p:spPr bwMode="auto">
          <a:xfrm>
            <a:off x="571472" y="228600"/>
            <a:ext cx="80724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rgbClr val="00CC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Симметрия относительно точки</a:t>
            </a:r>
          </a:p>
        </p:txBody>
      </p:sp>
      <p:sp>
        <p:nvSpPr>
          <p:cNvPr id="757764" name="Oval 4"/>
          <p:cNvSpPr>
            <a:spLocks noChangeArrowheads="1"/>
          </p:cNvSpPr>
          <p:nvPr/>
        </p:nvSpPr>
        <p:spPr bwMode="auto">
          <a:xfrm>
            <a:off x="3733800" y="4572000"/>
            <a:ext cx="76200" cy="762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57765" name="Freeform 5"/>
          <p:cNvSpPr>
            <a:spLocks/>
          </p:cNvSpPr>
          <p:nvPr/>
        </p:nvSpPr>
        <p:spPr bwMode="auto">
          <a:xfrm>
            <a:off x="2203450" y="4610100"/>
            <a:ext cx="1555750" cy="889000"/>
          </a:xfrm>
          <a:custGeom>
            <a:avLst/>
            <a:gdLst/>
            <a:ahLst/>
            <a:cxnLst>
              <a:cxn ang="0">
                <a:pos x="0" y="560"/>
              </a:cxn>
              <a:cxn ang="0">
                <a:pos x="980" y="0"/>
              </a:cxn>
            </a:cxnLst>
            <a:rect l="0" t="0" r="r" b="b"/>
            <a:pathLst>
              <a:path w="980" h="560">
                <a:moveTo>
                  <a:pt x="0" y="560"/>
                </a:moveTo>
                <a:lnTo>
                  <a:pt x="980" y="0"/>
                </a:lnTo>
              </a:path>
            </a:pathLst>
          </a:custGeom>
          <a:noFill/>
          <a:ln w="12700" cmpd="sng">
            <a:solidFill>
              <a:schemeClr val="tx1"/>
            </a:solidFill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757766" name="Oval 6"/>
          <p:cNvSpPr>
            <a:spLocks noChangeArrowheads="1"/>
          </p:cNvSpPr>
          <p:nvPr/>
        </p:nvSpPr>
        <p:spPr bwMode="auto">
          <a:xfrm>
            <a:off x="2133600" y="5486400"/>
            <a:ext cx="76200" cy="762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757767" name="Text Box 7"/>
          <p:cNvSpPr txBox="1">
            <a:spLocks noChangeArrowheads="1"/>
          </p:cNvSpPr>
          <p:nvPr/>
        </p:nvSpPr>
        <p:spPr bwMode="auto">
          <a:xfrm>
            <a:off x="2057400" y="54102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А</a:t>
            </a:r>
            <a:endParaRPr lang="ru-RU" sz="2400" dirty="0">
              <a:solidFill>
                <a:srgbClr val="3333FF"/>
              </a:solidFill>
              <a:latin typeface="Arial" pitchFamily="34" charset="0"/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810000" y="3619500"/>
            <a:ext cx="2133600" cy="952500"/>
            <a:chOff x="1296" y="1176"/>
            <a:chExt cx="1344" cy="600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 flipH="1" flipV="1">
              <a:off x="1296" y="1176"/>
              <a:ext cx="1024" cy="600"/>
              <a:chOff x="240" y="1800"/>
              <a:chExt cx="1024" cy="600"/>
            </a:xfrm>
          </p:grpSpPr>
          <p:sp>
            <p:nvSpPr>
              <p:cNvPr id="757770" name="Freeform 10"/>
              <p:cNvSpPr>
                <a:spLocks/>
              </p:cNvSpPr>
              <p:nvPr/>
            </p:nvSpPr>
            <p:spPr bwMode="auto">
              <a:xfrm>
                <a:off x="284" y="1800"/>
                <a:ext cx="980" cy="560"/>
              </a:xfrm>
              <a:custGeom>
                <a:avLst/>
                <a:gdLst/>
                <a:ahLst/>
                <a:cxnLst>
                  <a:cxn ang="0">
                    <a:pos x="0" y="560"/>
                  </a:cxn>
                  <a:cxn ang="0">
                    <a:pos x="980" y="0"/>
                  </a:cxn>
                </a:cxnLst>
                <a:rect l="0" t="0" r="r" b="b"/>
                <a:pathLst>
                  <a:path w="980" h="560">
                    <a:moveTo>
                      <a:pt x="0" y="560"/>
                    </a:moveTo>
                    <a:lnTo>
                      <a:pt x="98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57771" name="Oval 11"/>
              <p:cNvSpPr>
                <a:spLocks noChangeArrowheads="1"/>
              </p:cNvSpPr>
              <p:nvPr/>
            </p:nvSpPr>
            <p:spPr bwMode="auto">
              <a:xfrm>
                <a:off x="240" y="2352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57772" name="Text Box 12"/>
            <p:cNvSpPr txBox="1">
              <a:spLocks noChangeArrowheads="1"/>
            </p:cNvSpPr>
            <p:nvPr/>
          </p:nvSpPr>
          <p:spPr bwMode="auto">
            <a:xfrm>
              <a:off x="2256" y="1200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2400" b="1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А</a:t>
              </a:r>
              <a:r>
                <a:rPr lang="ru-RU" sz="2400" b="1" baseline="-25000" dirty="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1</a:t>
              </a:r>
              <a:endParaRPr lang="ru-RU" sz="2400" dirty="0">
                <a:solidFill>
                  <a:srgbClr val="3333FF"/>
                </a:solidFill>
                <a:latin typeface="Arial" pitchFamily="34" charset="0"/>
              </a:endParaRPr>
            </a:p>
          </p:txBody>
        </p:sp>
      </p:grpSp>
      <p:sp>
        <p:nvSpPr>
          <p:cNvPr id="757773" name="Text Box 13"/>
          <p:cNvSpPr txBox="1">
            <a:spLocks noChangeArrowheads="1"/>
          </p:cNvSpPr>
          <p:nvPr/>
        </p:nvSpPr>
        <p:spPr bwMode="auto">
          <a:xfrm>
            <a:off x="3657600" y="45720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О</a:t>
            </a:r>
            <a:endParaRPr lang="ru-RU" sz="2400" dirty="0">
              <a:solidFill>
                <a:srgbClr val="C00000"/>
              </a:solidFill>
              <a:latin typeface="+mj-lt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2971800" y="4038600"/>
            <a:ext cx="1600200" cy="1143000"/>
            <a:chOff x="768" y="1440"/>
            <a:chExt cx="1008" cy="720"/>
          </a:xfrm>
        </p:grpSpPr>
        <p:sp>
          <p:nvSpPr>
            <p:cNvPr id="757775" name="Freeform 15"/>
            <p:cNvSpPr>
              <a:spLocks/>
            </p:cNvSpPr>
            <p:nvPr/>
          </p:nvSpPr>
          <p:spPr bwMode="auto">
            <a:xfrm>
              <a:off x="768" y="2000"/>
              <a:ext cx="48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160"/>
                </a:cxn>
              </a:cxnLst>
              <a:rect l="0" t="0" r="r" b="b"/>
              <a:pathLst>
                <a:path w="48" h="160">
                  <a:moveTo>
                    <a:pt x="0" y="0"/>
                  </a:moveTo>
                  <a:lnTo>
                    <a:pt x="48" y="16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57776" name="Freeform 16"/>
            <p:cNvSpPr>
              <a:spLocks/>
            </p:cNvSpPr>
            <p:nvPr/>
          </p:nvSpPr>
          <p:spPr bwMode="auto">
            <a:xfrm>
              <a:off x="1728" y="1440"/>
              <a:ext cx="48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160"/>
                </a:cxn>
              </a:cxnLst>
              <a:rect l="0" t="0" r="r" b="b"/>
              <a:pathLst>
                <a:path w="48" h="160">
                  <a:moveTo>
                    <a:pt x="0" y="0"/>
                  </a:moveTo>
                  <a:lnTo>
                    <a:pt x="48" y="16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57777" name="Text Box 17"/>
          <p:cNvSpPr txBox="1">
            <a:spLocks noChangeArrowheads="1"/>
          </p:cNvSpPr>
          <p:nvPr/>
        </p:nvSpPr>
        <p:spPr bwMode="auto">
          <a:xfrm>
            <a:off x="228600" y="869950"/>
            <a:ext cx="8763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00CC"/>
                </a:solidFill>
              </a:rPr>
              <a:t>Точки А и А</a:t>
            </a:r>
            <a:r>
              <a:rPr lang="ru-RU" sz="2400" baseline="-25000" dirty="0">
                <a:solidFill>
                  <a:srgbClr val="0000CC"/>
                </a:solidFill>
              </a:rPr>
              <a:t>1</a:t>
            </a:r>
            <a:r>
              <a:rPr lang="ru-RU" sz="2400" dirty="0">
                <a:solidFill>
                  <a:srgbClr val="0000CC"/>
                </a:solidFill>
              </a:rPr>
              <a:t> называются симметричными относительно точки О (центр симметрии), если О – середина отрезка АА</a:t>
            </a:r>
            <a:r>
              <a:rPr lang="ru-RU" sz="2400" baseline="-25000" dirty="0">
                <a:solidFill>
                  <a:srgbClr val="0000CC"/>
                </a:solidFill>
              </a:rPr>
              <a:t>1</a:t>
            </a:r>
            <a:r>
              <a:rPr lang="ru-RU" sz="2400" dirty="0">
                <a:solidFill>
                  <a:srgbClr val="0000CC"/>
                </a:solidFill>
              </a:rPr>
              <a:t>.</a:t>
            </a:r>
          </a:p>
          <a:p>
            <a:r>
              <a:rPr lang="ru-RU" sz="2400" dirty="0">
                <a:solidFill>
                  <a:srgbClr val="0000CC"/>
                </a:solidFill>
              </a:rPr>
              <a:t>Точка О считается симметричной самой себе.</a:t>
            </a:r>
          </a:p>
        </p:txBody>
      </p:sp>
      <p:sp>
        <p:nvSpPr>
          <p:cNvPr id="757811" name="Text Box 51"/>
          <p:cNvSpPr txBox="1">
            <a:spLocks noChangeArrowheads="1"/>
          </p:cNvSpPr>
          <p:nvPr/>
        </p:nvSpPr>
        <p:spPr bwMode="auto">
          <a:xfrm>
            <a:off x="2895600" y="5638800"/>
            <a:ext cx="586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Точка О – центр симметрии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757812" name="Rectangle 52"/>
          <p:cNvSpPr>
            <a:spLocks noChangeArrowheads="1"/>
          </p:cNvSpPr>
          <p:nvPr/>
        </p:nvSpPr>
        <p:spPr bwMode="auto">
          <a:xfrm>
            <a:off x="285720" y="2209800"/>
            <a:ext cx="8643998" cy="83099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00CC"/>
                </a:solidFill>
              </a:rPr>
              <a:t>Симметрия относительно точки называется </a:t>
            </a:r>
            <a:r>
              <a:rPr lang="ru-RU" sz="2400" b="1" i="1" dirty="0">
                <a:solidFill>
                  <a:srgbClr val="C00000"/>
                </a:solidFill>
                <a:latin typeface="Arial" pitchFamily="34" charset="0"/>
              </a:rPr>
              <a:t>центральной симметрией</a:t>
            </a:r>
          </a:p>
        </p:txBody>
      </p:sp>
      <p:sp>
        <p:nvSpPr>
          <p:cNvPr id="44" name="Управляющая кнопка: назад 43">
            <a:hlinkClick r:id="rId3" action="ppaction://hlinksldjump" highlightClick="1"/>
          </p:cNvPr>
          <p:cNvSpPr/>
          <p:nvPr/>
        </p:nvSpPr>
        <p:spPr>
          <a:xfrm>
            <a:off x="539552" y="6021288"/>
            <a:ext cx="432048" cy="432048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577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57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577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577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577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6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7459" name="Text Box 3"/>
          <p:cNvSpPr txBox="1">
            <a:spLocks noChangeArrowheads="1"/>
          </p:cNvSpPr>
          <p:nvPr/>
        </p:nvSpPr>
        <p:spPr bwMode="auto">
          <a:xfrm>
            <a:off x="142844" y="142852"/>
            <a:ext cx="87154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CC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Симметрия относительно прямой</a:t>
            </a:r>
            <a:endParaRPr lang="ru-RU" sz="3200" dirty="0">
              <a:solidFill>
                <a:srgbClr val="00CC00"/>
              </a:solidFill>
              <a:latin typeface="+mj-lt"/>
            </a:endParaRPr>
          </a:p>
        </p:txBody>
      </p:sp>
      <p:sp>
        <p:nvSpPr>
          <p:cNvPr id="787475" name="Text Box 19"/>
          <p:cNvSpPr txBox="1">
            <a:spLocks noChangeArrowheads="1"/>
          </p:cNvSpPr>
          <p:nvPr/>
        </p:nvSpPr>
        <p:spPr bwMode="auto">
          <a:xfrm>
            <a:off x="2362200" y="5308600"/>
            <a:ext cx="609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2400" b="1">
                <a:solidFill>
                  <a:srgbClr val="3333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А</a:t>
            </a:r>
            <a:endParaRPr lang="ru-RU" sz="2400">
              <a:solidFill>
                <a:srgbClr val="3333FF"/>
              </a:solidFill>
              <a:latin typeface="Arial" pitchFamily="34" charset="0"/>
            </a:endParaRP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4419600" y="3860800"/>
            <a:ext cx="2133600" cy="952500"/>
            <a:chOff x="1296" y="1176"/>
            <a:chExt cx="1344" cy="600"/>
          </a:xfrm>
        </p:grpSpPr>
        <p:grpSp>
          <p:nvGrpSpPr>
            <p:cNvPr id="3" name="Group 26"/>
            <p:cNvGrpSpPr>
              <a:grpSpLocks/>
            </p:cNvGrpSpPr>
            <p:nvPr/>
          </p:nvGrpSpPr>
          <p:grpSpPr bwMode="auto">
            <a:xfrm flipH="1" flipV="1">
              <a:off x="1296" y="1176"/>
              <a:ext cx="1024" cy="600"/>
              <a:chOff x="240" y="1800"/>
              <a:chExt cx="1024" cy="600"/>
            </a:xfrm>
          </p:grpSpPr>
          <p:sp>
            <p:nvSpPr>
              <p:cNvPr id="787483" name="Freeform 27"/>
              <p:cNvSpPr>
                <a:spLocks/>
              </p:cNvSpPr>
              <p:nvPr/>
            </p:nvSpPr>
            <p:spPr bwMode="auto">
              <a:xfrm>
                <a:off x="284" y="1800"/>
                <a:ext cx="980" cy="560"/>
              </a:xfrm>
              <a:custGeom>
                <a:avLst/>
                <a:gdLst/>
                <a:ahLst/>
                <a:cxnLst>
                  <a:cxn ang="0">
                    <a:pos x="0" y="560"/>
                  </a:cxn>
                  <a:cxn ang="0">
                    <a:pos x="980" y="0"/>
                  </a:cxn>
                </a:cxnLst>
                <a:rect l="0" t="0" r="r" b="b"/>
                <a:pathLst>
                  <a:path w="980" h="560">
                    <a:moveTo>
                      <a:pt x="0" y="560"/>
                    </a:moveTo>
                    <a:lnTo>
                      <a:pt x="980" y="0"/>
                    </a:lnTo>
                  </a:path>
                </a:pathLst>
              </a:custGeom>
              <a:noFill/>
              <a:ln w="12700" cmpd="sng">
                <a:solidFill>
                  <a:schemeClr val="tx1"/>
                </a:solidFill>
                <a:round/>
                <a:headEnd type="none" w="med" len="med"/>
                <a:tailEnd type="none" w="med" len="med"/>
              </a:ln>
              <a:effectLst/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787484" name="Oval 28"/>
              <p:cNvSpPr>
                <a:spLocks noChangeArrowheads="1"/>
              </p:cNvSpPr>
              <p:nvPr/>
            </p:nvSpPr>
            <p:spPr bwMode="auto">
              <a:xfrm>
                <a:off x="240" y="2352"/>
                <a:ext cx="48" cy="48"/>
              </a:xfrm>
              <a:prstGeom prst="ellipse">
                <a:avLst/>
              </a:prstGeom>
              <a:solidFill>
                <a:schemeClr val="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787485" name="Text Box 29"/>
            <p:cNvSpPr txBox="1">
              <a:spLocks noChangeArrowheads="1"/>
            </p:cNvSpPr>
            <p:nvPr/>
          </p:nvSpPr>
          <p:spPr bwMode="auto">
            <a:xfrm>
              <a:off x="2256" y="1200"/>
              <a:ext cx="3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ru-RU" sz="2400" b="1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А</a:t>
              </a:r>
              <a:r>
                <a:rPr lang="ru-RU" sz="2400" b="1" baseline="-25000">
                  <a:solidFill>
                    <a:srgbClr val="3333FF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itchFamily="34" charset="0"/>
                </a:rPr>
                <a:t>1</a:t>
              </a:r>
              <a:endParaRPr lang="ru-RU" sz="2400">
                <a:solidFill>
                  <a:srgbClr val="3333FF"/>
                </a:solidFill>
                <a:latin typeface="Arial" pitchFamily="34" charset="0"/>
              </a:endParaRPr>
            </a:p>
          </p:txBody>
        </p:sp>
      </p:grpSp>
      <p:grpSp>
        <p:nvGrpSpPr>
          <p:cNvPr id="4" name="Group 31"/>
          <p:cNvGrpSpPr>
            <a:grpSpLocks/>
          </p:cNvGrpSpPr>
          <p:nvPr/>
        </p:nvGrpSpPr>
        <p:grpSpPr bwMode="auto">
          <a:xfrm rot="-123875">
            <a:off x="3581400" y="4241800"/>
            <a:ext cx="1752600" cy="1143000"/>
            <a:chOff x="768" y="1440"/>
            <a:chExt cx="1008" cy="720"/>
          </a:xfrm>
        </p:grpSpPr>
        <p:sp>
          <p:nvSpPr>
            <p:cNvPr id="787488" name="Freeform 32"/>
            <p:cNvSpPr>
              <a:spLocks/>
            </p:cNvSpPr>
            <p:nvPr/>
          </p:nvSpPr>
          <p:spPr bwMode="auto">
            <a:xfrm>
              <a:off x="768" y="2000"/>
              <a:ext cx="48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160"/>
                </a:cxn>
              </a:cxnLst>
              <a:rect l="0" t="0" r="r" b="b"/>
              <a:pathLst>
                <a:path w="48" h="160">
                  <a:moveTo>
                    <a:pt x="0" y="0"/>
                  </a:moveTo>
                  <a:lnTo>
                    <a:pt x="48" y="16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87489" name="Freeform 33"/>
            <p:cNvSpPr>
              <a:spLocks/>
            </p:cNvSpPr>
            <p:nvPr/>
          </p:nvSpPr>
          <p:spPr bwMode="auto">
            <a:xfrm>
              <a:off x="1728" y="1440"/>
              <a:ext cx="48" cy="16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48" y="160"/>
                </a:cxn>
              </a:cxnLst>
              <a:rect l="0" t="0" r="r" b="b"/>
              <a:pathLst>
                <a:path w="48" h="160">
                  <a:moveTo>
                    <a:pt x="0" y="0"/>
                  </a:moveTo>
                  <a:lnTo>
                    <a:pt x="48" y="16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3733800" y="3321050"/>
            <a:ext cx="787400" cy="2774950"/>
            <a:chOff x="3456" y="1900"/>
            <a:chExt cx="496" cy="1748"/>
          </a:xfrm>
        </p:grpSpPr>
        <p:sp>
          <p:nvSpPr>
            <p:cNvPr id="787491" name="Freeform 35"/>
            <p:cNvSpPr>
              <a:spLocks/>
            </p:cNvSpPr>
            <p:nvPr/>
          </p:nvSpPr>
          <p:spPr bwMode="auto">
            <a:xfrm rot="-1748669">
              <a:off x="3936" y="2176"/>
              <a:ext cx="16" cy="147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6" y="1472"/>
                </a:cxn>
              </a:cxnLst>
              <a:rect l="0" t="0" r="r" b="b"/>
              <a:pathLst>
                <a:path w="16" h="1472">
                  <a:moveTo>
                    <a:pt x="0" y="0"/>
                  </a:moveTo>
                  <a:lnTo>
                    <a:pt x="16" y="1472"/>
                  </a:lnTo>
                </a:path>
              </a:pathLst>
            </a:custGeom>
            <a:noFill/>
            <a:ln w="12700" cmpd="sng">
              <a:solidFill>
                <a:srgbClr val="FF0000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87492" name="Text Box 36"/>
            <p:cNvSpPr txBox="1">
              <a:spLocks noChangeArrowheads="1"/>
            </p:cNvSpPr>
            <p:nvPr/>
          </p:nvSpPr>
          <p:spPr bwMode="auto">
            <a:xfrm>
              <a:off x="3456" y="1900"/>
              <a:ext cx="3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endParaRPr lang="ru-RU" sz="3600" i="1" dirty="0">
                <a:solidFill>
                  <a:srgbClr val="C00000"/>
                </a:solidFill>
              </a:endParaRPr>
            </a:p>
          </p:txBody>
        </p:sp>
      </p:grpSp>
      <p:grpSp>
        <p:nvGrpSpPr>
          <p:cNvPr id="6" name="Group 37"/>
          <p:cNvGrpSpPr>
            <a:grpSpLocks/>
          </p:cNvGrpSpPr>
          <p:nvPr/>
        </p:nvGrpSpPr>
        <p:grpSpPr bwMode="auto">
          <a:xfrm>
            <a:off x="152400" y="685802"/>
            <a:ext cx="8991600" cy="1598613"/>
            <a:chOff x="48" y="3246"/>
            <a:chExt cx="5712" cy="1007"/>
          </a:xfrm>
        </p:grpSpPr>
        <p:sp>
          <p:nvSpPr>
            <p:cNvPr id="787494" name="Text Box 38"/>
            <p:cNvSpPr txBox="1">
              <a:spLocks noChangeArrowheads="1"/>
            </p:cNvSpPr>
            <p:nvPr/>
          </p:nvSpPr>
          <p:spPr bwMode="auto">
            <a:xfrm>
              <a:off x="48" y="3246"/>
              <a:ext cx="5712" cy="9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just"/>
              <a:r>
                <a:rPr lang="ru-RU" sz="2400" dirty="0" smtClean="0">
                  <a:solidFill>
                    <a:srgbClr val="0000CC"/>
                  </a:solidFill>
                </a:rPr>
                <a:t>Точки А и А</a:t>
              </a:r>
              <a:r>
                <a:rPr lang="ru-RU" sz="2400" baseline="-25000" dirty="0" smtClean="0">
                  <a:solidFill>
                    <a:srgbClr val="0000CC"/>
                  </a:solidFill>
                </a:rPr>
                <a:t>1</a:t>
              </a:r>
              <a:r>
                <a:rPr lang="ru-RU" sz="2400" dirty="0" smtClean="0">
                  <a:solidFill>
                    <a:srgbClr val="0000CC"/>
                  </a:solidFill>
                </a:rPr>
                <a:t> называются симметричными относительно прямой</a:t>
              </a:r>
              <a:r>
                <a:rPr lang="ru-RU" sz="2400" dirty="0" smtClean="0">
                  <a:solidFill>
                    <a:srgbClr val="C00000"/>
                  </a:solidFill>
                </a:rPr>
                <a:t>      </a:t>
              </a:r>
              <a:r>
                <a:rPr lang="ru-RU" sz="2400" dirty="0" smtClean="0">
                  <a:solidFill>
                    <a:srgbClr val="0000CC"/>
                  </a:solidFill>
                </a:rPr>
                <a:t>(ось симметрии), если прямая      проходит через середину отрезка АА</a:t>
              </a:r>
              <a:r>
                <a:rPr lang="ru-RU" sz="2400" baseline="-25000" dirty="0" smtClean="0">
                  <a:solidFill>
                    <a:srgbClr val="0000CC"/>
                  </a:solidFill>
                </a:rPr>
                <a:t>1</a:t>
              </a:r>
              <a:r>
                <a:rPr lang="ru-RU" sz="2400" dirty="0" smtClean="0">
                  <a:solidFill>
                    <a:srgbClr val="0000CC"/>
                  </a:solidFill>
                </a:rPr>
                <a:t> и перпендикулярна к этому отрезку. Каждая точка прямой     считается симметричной самой себе.</a:t>
              </a:r>
              <a:endParaRPr lang="ru-RU" sz="2400" dirty="0">
                <a:solidFill>
                  <a:srgbClr val="0000CC"/>
                </a:solidFill>
              </a:endParaRPr>
            </a:p>
          </p:txBody>
        </p:sp>
        <p:sp>
          <p:nvSpPr>
            <p:cNvPr id="787495" name="Text Box 39"/>
            <p:cNvSpPr txBox="1">
              <a:spLocks noChangeArrowheads="1"/>
            </p:cNvSpPr>
            <p:nvPr/>
          </p:nvSpPr>
          <p:spPr bwMode="auto">
            <a:xfrm>
              <a:off x="768" y="3399"/>
              <a:ext cx="3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3600" b="1" i="1" dirty="0" smtClean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endParaRPr lang="ru-RU" sz="3600" i="1" dirty="0">
                <a:solidFill>
                  <a:srgbClr val="C00000"/>
                </a:solidFill>
              </a:endParaRPr>
            </a:p>
          </p:txBody>
        </p:sp>
        <p:sp>
          <p:nvSpPr>
            <p:cNvPr id="787496" name="Text Box 40"/>
            <p:cNvSpPr txBox="1">
              <a:spLocks noChangeArrowheads="1"/>
            </p:cNvSpPr>
            <p:nvPr/>
          </p:nvSpPr>
          <p:spPr bwMode="auto">
            <a:xfrm>
              <a:off x="3899" y="3399"/>
              <a:ext cx="3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endParaRPr lang="ru-RU" sz="3600" i="1" dirty="0">
                <a:solidFill>
                  <a:srgbClr val="C00000"/>
                </a:solidFill>
              </a:endParaRPr>
            </a:p>
          </p:txBody>
        </p:sp>
        <p:sp>
          <p:nvSpPr>
            <p:cNvPr id="787497" name="Text Box 41"/>
            <p:cNvSpPr txBox="1">
              <a:spLocks noChangeArrowheads="1"/>
            </p:cNvSpPr>
            <p:nvPr/>
          </p:nvSpPr>
          <p:spPr bwMode="auto">
            <a:xfrm>
              <a:off x="2039" y="3849"/>
              <a:ext cx="384" cy="4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en-US" sz="3600" b="1" i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a</a:t>
              </a:r>
              <a:endParaRPr lang="ru-RU" sz="3600" i="1" dirty="0">
                <a:solidFill>
                  <a:srgbClr val="C00000"/>
                </a:solidFill>
              </a:endParaRPr>
            </a:p>
          </p:txBody>
        </p:sp>
      </p:grpSp>
      <p:sp>
        <p:nvSpPr>
          <p:cNvPr id="787478" name="Oval 22"/>
          <p:cNvSpPr>
            <a:spLocks noChangeArrowheads="1"/>
          </p:cNvSpPr>
          <p:nvPr/>
        </p:nvSpPr>
        <p:spPr bwMode="auto">
          <a:xfrm>
            <a:off x="2819400" y="5689600"/>
            <a:ext cx="76200" cy="76200"/>
          </a:xfrm>
          <a:prstGeom prst="ellipse">
            <a:avLst/>
          </a:prstGeom>
          <a:solidFill>
            <a:schemeClr val="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grpSp>
        <p:nvGrpSpPr>
          <p:cNvPr id="7" name="Group 56"/>
          <p:cNvGrpSpPr>
            <a:grpSpLocks/>
          </p:cNvGrpSpPr>
          <p:nvPr/>
        </p:nvGrpSpPr>
        <p:grpSpPr bwMode="auto">
          <a:xfrm>
            <a:off x="2889250" y="4762500"/>
            <a:ext cx="1674813" cy="939800"/>
            <a:chOff x="2924" y="2808"/>
            <a:chExt cx="1055" cy="592"/>
          </a:xfrm>
        </p:grpSpPr>
        <p:sp>
          <p:nvSpPr>
            <p:cNvPr id="787486" name="Freeform 30"/>
            <p:cNvSpPr>
              <a:spLocks/>
            </p:cNvSpPr>
            <p:nvPr/>
          </p:nvSpPr>
          <p:spPr bwMode="auto">
            <a:xfrm>
              <a:off x="3784" y="2912"/>
              <a:ext cx="195" cy="136"/>
            </a:xfrm>
            <a:custGeom>
              <a:avLst/>
              <a:gdLst/>
              <a:ahLst/>
              <a:cxnLst>
                <a:cxn ang="0">
                  <a:pos x="195" y="56"/>
                </a:cxn>
                <a:cxn ang="0">
                  <a:pos x="71" y="136"/>
                </a:cxn>
                <a:cxn ang="0">
                  <a:pos x="0" y="0"/>
                </a:cxn>
              </a:cxnLst>
              <a:rect l="0" t="0" r="r" b="b"/>
              <a:pathLst>
                <a:path w="195" h="136">
                  <a:moveTo>
                    <a:pt x="195" y="56"/>
                  </a:moveTo>
                  <a:lnTo>
                    <a:pt x="71" y="136"/>
                  </a:ln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87477" name="Freeform 21"/>
            <p:cNvSpPr>
              <a:spLocks/>
            </p:cNvSpPr>
            <p:nvPr/>
          </p:nvSpPr>
          <p:spPr bwMode="auto">
            <a:xfrm>
              <a:off x="2924" y="2840"/>
              <a:ext cx="980" cy="560"/>
            </a:xfrm>
            <a:custGeom>
              <a:avLst/>
              <a:gdLst/>
              <a:ahLst/>
              <a:cxnLst>
                <a:cxn ang="0">
                  <a:pos x="0" y="560"/>
                </a:cxn>
                <a:cxn ang="0">
                  <a:pos x="980" y="0"/>
                </a:cxn>
              </a:cxnLst>
              <a:rect l="0" t="0" r="r" b="b"/>
              <a:pathLst>
                <a:path w="980" h="560">
                  <a:moveTo>
                    <a:pt x="0" y="560"/>
                  </a:moveTo>
                  <a:lnTo>
                    <a:pt x="980" y="0"/>
                  </a:lnTo>
                </a:path>
              </a:pathLst>
            </a:custGeom>
            <a:noFill/>
            <a:ln w="12700" cmpd="sng">
              <a:solidFill>
                <a:schemeClr val="tx1"/>
              </a:solidFill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endParaRPr lang="ru-RU"/>
            </a:p>
          </p:txBody>
        </p:sp>
        <p:sp>
          <p:nvSpPr>
            <p:cNvPr id="787479" name="Oval 23"/>
            <p:cNvSpPr>
              <a:spLocks noChangeArrowheads="1"/>
            </p:cNvSpPr>
            <p:nvPr/>
          </p:nvSpPr>
          <p:spPr bwMode="auto">
            <a:xfrm>
              <a:off x="3880" y="2808"/>
              <a:ext cx="48" cy="48"/>
            </a:xfrm>
            <a:prstGeom prst="ellipse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787513" name="Rectangle 57"/>
          <p:cNvSpPr>
            <a:spLocks noChangeArrowheads="1"/>
          </p:cNvSpPr>
          <p:nvPr/>
        </p:nvSpPr>
        <p:spPr bwMode="auto">
          <a:xfrm>
            <a:off x="214282" y="2209800"/>
            <a:ext cx="8715436" cy="830997"/>
          </a:xfrm>
          <a:prstGeom prst="rect">
            <a:avLst/>
          </a:prstGeom>
          <a:noFill/>
          <a:ln w="9525">
            <a:noFill/>
            <a:miter lim="800000"/>
            <a:headEnd type="none" w="lg" len="lg"/>
            <a:tailEnd type="none" w="lg" len="lg"/>
          </a:ln>
          <a:effectLst/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00CC"/>
                </a:solidFill>
              </a:rPr>
              <a:t>Симметрия относительно </a:t>
            </a:r>
            <a:r>
              <a:rPr lang="ru-RU" sz="2400" b="1" i="1" dirty="0" smtClean="0">
                <a:solidFill>
                  <a:srgbClr val="0000CC"/>
                </a:solidFill>
              </a:rPr>
              <a:t>прямой называется </a:t>
            </a:r>
            <a:r>
              <a:rPr lang="ru-RU" sz="2400" b="1" i="1" dirty="0">
                <a:solidFill>
                  <a:srgbClr val="C00000"/>
                </a:solidFill>
              </a:rPr>
              <a:t>осевой симметрией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Открытая">
      <a:dk1>
        <a:sysClr val="windowText" lastClr="000000"/>
      </a:dk1>
      <a:lt1>
        <a:sysClr val="window" lastClr="E1E1E1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E1E1E1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614</TotalTime>
  <Words>773</Words>
  <Application>Microsoft Office PowerPoint</Application>
  <PresentationFormat>Экран (4:3)</PresentationFormat>
  <Paragraphs>140</Paragraphs>
  <Slides>28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Апекс</vt:lpstr>
      <vt:lpstr>Слайд 1</vt:lpstr>
      <vt:lpstr>Движение – это жизнь</vt:lpstr>
      <vt:lpstr>Слайд 3</vt:lpstr>
      <vt:lpstr>  Симметрия в природе</vt:lpstr>
      <vt:lpstr>Центральная симметрия  в природе</vt:lpstr>
      <vt:lpstr>      В архитектуре</vt:lpstr>
      <vt:lpstr>Слайд 7</vt:lpstr>
      <vt:lpstr>Слайд 8</vt:lpstr>
      <vt:lpstr>Слайд 9</vt:lpstr>
      <vt:lpstr>Фигуры, обладающие осевой  симметрией </vt:lpstr>
      <vt:lpstr>Фигуры, обладающие осевой  симметрией </vt:lpstr>
      <vt:lpstr>Фигуры, обладающие осевой  симметрией </vt:lpstr>
      <vt:lpstr>Фигуры, обаладающие центральной симметрией</vt:lpstr>
      <vt:lpstr>Слайд 14</vt:lpstr>
      <vt:lpstr>Слайд 15</vt:lpstr>
      <vt:lpstr>Параллельный перенос на плоскости в системе координат</vt:lpstr>
      <vt:lpstr>Свойства движения</vt:lpstr>
      <vt:lpstr>Слайд 18</vt:lpstr>
      <vt:lpstr>Слайд 19</vt:lpstr>
      <vt:lpstr>В сельскохозяйственных машинах </vt:lpstr>
      <vt:lpstr>Слайд 21</vt:lpstr>
      <vt:lpstr>Задача 1:</vt:lpstr>
      <vt:lpstr>Слайд 23</vt:lpstr>
      <vt:lpstr>Задача 2:</vt:lpstr>
      <vt:lpstr> </vt:lpstr>
      <vt:lpstr>Слайд 26</vt:lpstr>
      <vt:lpstr>Рефлексия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Ludmila</dc:creator>
  <cp:lastModifiedBy>Ludmila</cp:lastModifiedBy>
  <cp:revision>54</cp:revision>
  <dcterms:created xsi:type="dcterms:W3CDTF">2015-03-20T23:18:02Z</dcterms:created>
  <dcterms:modified xsi:type="dcterms:W3CDTF">2015-03-22T07:48:34Z</dcterms:modified>
</cp:coreProperties>
</file>