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9" r:id="rId2"/>
    <p:sldId id="256" r:id="rId3"/>
    <p:sldId id="271" r:id="rId4"/>
    <p:sldId id="267" r:id="rId5"/>
    <p:sldId id="270" r:id="rId6"/>
    <p:sldId id="268" r:id="rId7"/>
    <p:sldId id="274" r:id="rId8"/>
    <p:sldId id="263" r:id="rId9"/>
    <p:sldId id="262" r:id="rId10"/>
    <p:sldId id="265" r:id="rId11"/>
    <p:sldId id="266" r:id="rId12"/>
    <p:sldId id="264" r:id="rId13"/>
    <p:sldId id="286" r:id="rId14"/>
    <p:sldId id="285" r:id="rId15"/>
    <p:sldId id="275" r:id="rId16"/>
    <p:sldId id="276" r:id="rId17"/>
    <p:sldId id="283" r:id="rId18"/>
    <p:sldId id="277" r:id="rId19"/>
    <p:sldId id="287" r:id="rId20"/>
    <p:sldId id="258" r:id="rId21"/>
    <p:sldId id="281" r:id="rId22"/>
    <p:sldId id="288" r:id="rId23"/>
    <p:sldId id="289" r:id="rId24"/>
    <p:sldId id="290" r:id="rId25"/>
    <p:sldId id="291" r:id="rId26"/>
    <p:sldId id="292" r:id="rId27"/>
    <p:sldId id="294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0B53-4AF5-42EE-B403-D9FFDD1DF205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FDA9-02DD-460A-9BE9-6C5DB2745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6587A-7DC3-4A38-9263-0A4DD33998F3}" type="slidenum">
              <a:rPr lang="ru-RU"/>
              <a:pPr/>
              <a:t>3</a:t>
            </a:fld>
            <a:endParaRPr lang="ru-RU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Параллельный перенос.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C30AE-DF7D-440F-9B65-D5F5AF286787}" type="slidenum">
              <a:rPr lang="ru-RU"/>
              <a:pPr/>
              <a:t>7</a:t>
            </a:fld>
            <a:endParaRPr lang="ru-RU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М. Эшер «Бабочки». Поворот. Центральная симметрия. Параллельный перенос.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D205-0C62-4C6F-B939-74A6AF64ABAF}" type="slidenum">
              <a:rPr lang="ru-RU"/>
              <a:pPr/>
              <a:t>8</a:t>
            </a:fld>
            <a:endParaRPr lang="ru-RU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21C0C-EAE7-48EF-86CF-17C11498E4DC}" type="slidenum">
              <a:rPr lang="ru-RU"/>
              <a:pPr/>
              <a:t>9</a:t>
            </a:fld>
            <a:endParaRPr lang="ru-RU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D85C1-A9DE-4278-9EA6-6D2BB966A2B0}" type="slidenum">
              <a:rPr lang="ru-RU"/>
              <a:pPr/>
              <a:t>14</a:t>
            </a:fld>
            <a:endParaRPr lang="ru-RU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М. Эшер. «Рыба, заглатывающая корабль». Параллельный перенос.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F85F-364B-4FC5-81F5-56854B418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B4985-A5E9-479A-B406-F18500145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Переход из одного состояния развития в другое состояние развития – это …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Изменение положения тела или его части – это …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Внутреннее побуждение, вызванное каким-нибудь чувством переживанием – это …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движение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929688" cy="987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Фигуры, обладающие осевой  симметрией 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6443663" y="2492375"/>
            <a:ext cx="1441450" cy="3024188"/>
          </a:xfrm>
          <a:prstGeom prst="diamond">
            <a:avLst/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Line 12"/>
          <p:cNvSpPr>
            <a:spLocks noChangeShapeType="1"/>
          </p:cNvSpPr>
          <p:nvPr/>
        </p:nvSpPr>
        <p:spPr bwMode="auto">
          <a:xfrm>
            <a:off x="7164388" y="2060575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Rectangle 13"/>
          <p:cNvSpPr>
            <a:spLocks noChangeArrowheads="1"/>
          </p:cNvSpPr>
          <p:nvPr/>
        </p:nvSpPr>
        <p:spPr bwMode="auto">
          <a:xfrm>
            <a:off x="2051050" y="2349500"/>
            <a:ext cx="1873250" cy="31670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2987675" y="1989138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15"/>
          <p:cNvSpPr>
            <a:spLocks noChangeShapeType="1"/>
          </p:cNvSpPr>
          <p:nvPr/>
        </p:nvSpPr>
        <p:spPr bwMode="auto">
          <a:xfrm>
            <a:off x="1619250" y="3933825"/>
            <a:ext cx="2736850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6"/>
          <p:cNvSpPr>
            <a:spLocks noChangeShapeType="1"/>
          </p:cNvSpPr>
          <p:nvPr/>
        </p:nvSpPr>
        <p:spPr bwMode="auto">
          <a:xfrm>
            <a:off x="6227763" y="4005263"/>
            <a:ext cx="1944687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1979613" y="6165850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Прямоугольник</a:t>
            </a:r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5867400" y="6237288"/>
            <a:ext cx="2520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Ромб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987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Фигуры, обладающие осевой  симметрией </a:t>
            </a:r>
            <a:endParaRPr lang="ru-RU" dirty="0" smtClean="0"/>
          </a:p>
        </p:txBody>
      </p:sp>
      <p:sp>
        <p:nvSpPr>
          <p:cNvPr id="15363" name="AutoShape 4"/>
          <p:cNvSpPr>
            <a:spLocks noChangeArrowheads="1"/>
          </p:cNvSpPr>
          <p:nvPr/>
        </p:nvSpPr>
        <p:spPr bwMode="auto">
          <a:xfrm>
            <a:off x="1547813" y="2133600"/>
            <a:ext cx="2232025" cy="1800225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31913" y="1628775"/>
            <a:ext cx="2592387" cy="2592388"/>
            <a:chOff x="839" y="1026"/>
            <a:chExt cx="1633" cy="1633"/>
          </a:xfrm>
        </p:grpSpPr>
        <p:sp>
          <p:nvSpPr>
            <p:cNvPr id="15380" name="Line 6"/>
            <p:cNvSpPr>
              <a:spLocks noChangeShapeType="1"/>
            </p:cNvSpPr>
            <p:nvPr/>
          </p:nvSpPr>
          <p:spPr bwMode="auto">
            <a:xfrm>
              <a:off x="1677" y="1026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7"/>
            <p:cNvSpPr>
              <a:spLocks noChangeShapeType="1"/>
            </p:cNvSpPr>
            <p:nvPr/>
          </p:nvSpPr>
          <p:spPr bwMode="auto">
            <a:xfrm flipV="1">
              <a:off x="839" y="1616"/>
              <a:ext cx="1588" cy="952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8"/>
            <p:cNvSpPr>
              <a:spLocks noChangeShapeType="1"/>
            </p:cNvSpPr>
            <p:nvPr/>
          </p:nvSpPr>
          <p:spPr bwMode="auto">
            <a:xfrm flipH="1" flipV="1">
              <a:off x="1066" y="1706"/>
              <a:ext cx="1406" cy="817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5724525" y="2060575"/>
            <a:ext cx="2087563" cy="2016125"/>
          </a:xfrm>
          <a:prstGeom prst="rect">
            <a:avLst/>
          </a:prstGeom>
          <a:solidFill>
            <a:srgbClr val="99CCFF"/>
          </a:solidFill>
          <a:ln w="190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5076825" y="3068638"/>
            <a:ext cx="3455988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64163" y="1628775"/>
            <a:ext cx="2770187" cy="2952750"/>
            <a:chOff x="3357" y="1026"/>
            <a:chExt cx="1745" cy="1860"/>
          </a:xfrm>
        </p:grpSpPr>
        <p:sp>
          <p:nvSpPr>
            <p:cNvPr id="15377" name="Line 11"/>
            <p:cNvSpPr>
              <a:spLocks noChangeShapeType="1"/>
            </p:cNvSpPr>
            <p:nvPr/>
          </p:nvSpPr>
          <p:spPr bwMode="auto">
            <a:xfrm>
              <a:off x="4241" y="1026"/>
              <a:ext cx="0" cy="18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14"/>
            <p:cNvSpPr>
              <a:spLocks noChangeShapeType="1"/>
            </p:cNvSpPr>
            <p:nvPr/>
          </p:nvSpPr>
          <p:spPr bwMode="auto">
            <a:xfrm>
              <a:off x="3357" y="1071"/>
              <a:ext cx="1724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17"/>
            <p:cNvSpPr>
              <a:spLocks noChangeShapeType="1"/>
            </p:cNvSpPr>
            <p:nvPr/>
          </p:nvSpPr>
          <p:spPr bwMode="auto">
            <a:xfrm flipH="1">
              <a:off x="3424" y="1071"/>
              <a:ext cx="1678" cy="1678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8" name="Oval 19"/>
          <p:cNvSpPr>
            <a:spLocks noChangeArrowheads="1"/>
          </p:cNvSpPr>
          <p:nvPr/>
        </p:nvSpPr>
        <p:spPr bwMode="auto">
          <a:xfrm>
            <a:off x="3309938" y="4437063"/>
            <a:ext cx="1944687" cy="1943100"/>
          </a:xfrm>
          <a:prstGeom prst="ellipse">
            <a:avLst/>
          </a:prstGeom>
          <a:solidFill>
            <a:srgbClr val="CCFFFF"/>
          </a:solidFill>
          <a:ln w="1905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21"/>
          <p:cNvSpPr>
            <a:spLocks noChangeShapeType="1"/>
          </p:cNvSpPr>
          <p:nvPr/>
        </p:nvSpPr>
        <p:spPr bwMode="auto">
          <a:xfrm>
            <a:off x="3059113" y="5445125"/>
            <a:ext cx="2665412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03575" y="4076700"/>
            <a:ext cx="2160588" cy="2592388"/>
            <a:chOff x="2018" y="2568"/>
            <a:chExt cx="1361" cy="1633"/>
          </a:xfrm>
        </p:grpSpPr>
        <p:sp>
          <p:nvSpPr>
            <p:cNvPr id="15374" name="Line 20"/>
            <p:cNvSpPr>
              <a:spLocks noChangeShapeType="1"/>
            </p:cNvSpPr>
            <p:nvPr/>
          </p:nvSpPr>
          <p:spPr bwMode="auto">
            <a:xfrm>
              <a:off x="2699" y="2568"/>
              <a:ext cx="0" cy="1633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24"/>
            <p:cNvSpPr>
              <a:spLocks noChangeShapeType="1"/>
            </p:cNvSpPr>
            <p:nvPr/>
          </p:nvSpPr>
          <p:spPr bwMode="auto">
            <a:xfrm flipV="1">
              <a:off x="2064" y="2750"/>
              <a:ext cx="1315" cy="1315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25"/>
            <p:cNvSpPr>
              <a:spLocks noChangeShapeType="1"/>
            </p:cNvSpPr>
            <p:nvPr/>
          </p:nvSpPr>
          <p:spPr bwMode="auto">
            <a:xfrm>
              <a:off x="2018" y="2750"/>
              <a:ext cx="1361" cy="1360"/>
            </a:xfrm>
            <a:prstGeom prst="line">
              <a:avLst/>
            </a:prstGeom>
            <a:noFill/>
            <a:ln w="19050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1" name="Text Box 28"/>
          <p:cNvSpPr txBox="1">
            <a:spLocks noChangeArrowheads="1"/>
          </p:cNvSpPr>
          <p:nvPr/>
        </p:nvSpPr>
        <p:spPr bwMode="auto">
          <a:xfrm>
            <a:off x="323850" y="1628775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Равносторонний треугольник</a:t>
            </a:r>
          </a:p>
        </p:txBody>
      </p:sp>
      <p:sp>
        <p:nvSpPr>
          <p:cNvPr id="15372" name="Text Box 29"/>
          <p:cNvSpPr txBox="1">
            <a:spLocks noChangeArrowheads="1"/>
          </p:cNvSpPr>
          <p:nvPr/>
        </p:nvSpPr>
        <p:spPr bwMode="auto">
          <a:xfrm>
            <a:off x="7596188" y="1484313"/>
            <a:ext cx="1547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Квадрат</a:t>
            </a:r>
          </a:p>
        </p:txBody>
      </p:sp>
      <p:sp>
        <p:nvSpPr>
          <p:cNvPr id="15373" name="Text Box 30"/>
          <p:cNvSpPr txBox="1">
            <a:spLocks noChangeArrowheads="1"/>
          </p:cNvSpPr>
          <p:nvPr/>
        </p:nvSpPr>
        <p:spPr bwMode="auto">
          <a:xfrm>
            <a:off x="4932363" y="5876925"/>
            <a:ext cx="1944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Круг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987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Фигуры, обладающие осевой  симметрией </a:t>
            </a:r>
            <a:endParaRPr lang="ru-RU" dirty="0" smtClean="0">
              <a:solidFill>
                <a:schemeClr val="bg1"/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258888" y="1916113"/>
            <a:ext cx="2089150" cy="1441450"/>
            <a:chOff x="793" y="1207"/>
            <a:chExt cx="1316" cy="908"/>
          </a:xfrm>
        </p:grpSpPr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 flipV="1">
              <a:off x="793" y="1207"/>
              <a:ext cx="1270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16"/>
            <p:cNvSpPr>
              <a:spLocks noChangeShapeType="1"/>
            </p:cNvSpPr>
            <p:nvPr/>
          </p:nvSpPr>
          <p:spPr bwMode="auto">
            <a:xfrm>
              <a:off x="793" y="1661"/>
              <a:ext cx="1316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6" name="Line 18"/>
          <p:cNvSpPr>
            <a:spLocks noChangeShapeType="1"/>
          </p:cNvSpPr>
          <p:nvPr/>
        </p:nvSpPr>
        <p:spPr bwMode="auto">
          <a:xfrm>
            <a:off x="1258888" y="2636838"/>
            <a:ext cx="2087562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AutoShape 25"/>
          <p:cNvSpPr>
            <a:spLocks noChangeArrowheads="1"/>
          </p:cNvSpPr>
          <p:nvPr/>
        </p:nvSpPr>
        <p:spPr bwMode="auto">
          <a:xfrm>
            <a:off x="5940425" y="2133600"/>
            <a:ext cx="1727200" cy="22320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Line 26"/>
          <p:cNvSpPr>
            <a:spLocks noChangeShapeType="1"/>
          </p:cNvSpPr>
          <p:nvPr/>
        </p:nvSpPr>
        <p:spPr bwMode="auto">
          <a:xfrm>
            <a:off x="6804025" y="1700213"/>
            <a:ext cx="0" cy="345757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AutoShape 28"/>
          <p:cNvSpPr>
            <a:spLocks noChangeArrowheads="1"/>
          </p:cNvSpPr>
          <p:nvPr/>
        </p:nvSpPr>
        <p:spPr bwMode="auto">
          <a:xfrm>
            <a:off x="2411413" y="4365625"/>
            <a:ext cx="2808287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Line 37"/>
          <p:cNvSpPr>
            <a:spLocks noChangeShapeType="1"/>
          </p:cNvSpPr>
          <p:nvPr/>
        </p:nvSpPr>
        <p:spPr bwMode="auto">
          <a:xfrm>
            <a:off x="3851275" y="3789363"/>
            <a:ext cx="0" cy="252095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40"/>
          <p:cNvSpPr>
            <a:spLocks noChangeShapeType="1"/>
          </p:cNvSpPr>
          <p:nvPr/>
        </p:nvSpPr>
        <p:spPr bwMode="auto">
          <a:xfrm>
            <a:off x="6227763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Line 42"/>
          <p:cNvSpPr>
            <a:spLocks noChangeShapeType="1"/>
          </p:cNvSpPr>
          <p:nvPr/>
        </p:nvSpPr>
        <p:spPr bwMode="auto">
          <a:xfrm flipH="1">
            <a:off x="7164388" y="3141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Line 48"/>
          <p:cNvSpPr>
            <a:spLocks noChangeShapeType="1"/>
          </p:cNvSpPr>
          <p:nvPr/>
        </p:nvSpPr>
        <p:spPr bwMode="auto">
          <a:xfrm>
            <a:off x="4716463" y="515778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Line 50"/>
          <p:cNvSpPr>
            <a:spLocks noChangeShapeType="1"/>
          </p:cNvSpPr>
          <p:nvPr/>
        </p:nvSpPr>
        <p:spPr bwMode="auto">
          <a:xfrm flipH="1">
            <a:off x="2700338" y="53006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Text Box 52"/>
          <p:cNvSpPr txBox="1">
            <a:spLocks noChangeArrowheads="1"/>
          </p:cNvSpPr>
          <p:nvPr/>
        </p:nvSpPr>
        <p:spPr bwMode="auto">
          <a:xfrm>
            <a:off x="1187450" y="3357563"/>
            <a:ext cx="12969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Угол</a:t>
            </a:r>
          </a:p>
        </p:txBody>
      </p:sp>
      <p:sp>
        <p:nvSpPr>
          <p:cNvPr id="13326" name="Text Box 53"/>
          <p:cNvSpPr txBox="1">
            <a:spLocks noChangeArrowheads="1"/>
          </p:cNvSpPr>
          <p:nvPr/>
        </p:nvSpPr>
        <p:spPr bwMode="auto">
          <a:xfrm>
            <a:off x="6865938" y="4652963"/>
            <a:ext cx="24034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Равнобедренный </a:t>
            </a:r>
          </a:p>
          <a:p>
            <a:pPr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треугольник</a:t>
            </a:r>
          </a:p>
        </p:txBody>
      </p:sp>
      <p:sp>
        <p:nvSpPr>
          <p:cNvPr id="13327" name="Text Box 55"/>
          <p:cNvSpPr txBox="1">
            <a:spLocks noChangeArrowheads="1"/>
          </p:cNvSpPr>
          <p:nvPr/>
        </p:nvSpPr>
        <p:spPr bwMode="auto">
          <a:xfrm>
            <a:off x="2195513" y="6308725"/>
            <a:ext cx="410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Равнобедренная трапеция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Фигуры, </a:t>
            </a:r>
            <a:r>
              <a:rPr lang="ru-RU" dirty="0" err="1" smtClean="0">
                <a:solidFill>
                  <a:srgbClr val="0070C0"/>
                </a:solidFill>
              </a:rPr>
              <a:t>обаладающие</a:t>
            </a:r>
            <a:r>
              <a:rPr lang="ru-RU" dirty="0" smtClean="0">
                <a:solidFill>
                  <a:srgbClr val="0070C0"/>
                </a:solidFill>
              </a:rPr>
              <a:t> центральной симметрией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683568" y="1844824"/>
            <a:ext cx="1215752" cy="1215752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ru-RU" sz="400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2339752" y="2996952"/>
            <a:ext cx="1656184" cy="1368152"/>
          </a:xfrm>
          <a:prstGeom prst="hexagon">
            <a:avLst>
              <a:gd name="adj" fmla="val 29509"/>
              <a:gd name="vf" fmla="val 11547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683568" y="4941168"/>
            <a:ext cx="2880320" cy="1152128"/>
          </a:xfrm>
          <a:prstGeom prst="parallelogram">
            <a:avLst>
              <a:gd name="adj" fmla="val 67689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52"/>
          <p:cNvSpPr>
            <a:spLocks noChangeArrowheads="1"/>
          </p:cNvSpPr>
          <p:nvPr/>
        </p:nvSpPr>
        <p:spPr bwMode="auto">
          <a:xfrm>
            <a:off x="4644008" y="1916832"/>
            <a:ext cx="1582787" cy="2520280"/>
          </a:xfrm>
          <a:prstGeom prst="diamond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 rot="5400000">
            <a:off x="5796898" y="4351926"/>
            <a:ext cx="1308560" cy="2318195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660232" y="2204864"/>
            <a:ext cx="1944216" cy="187220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2575" y="-12700"/>
            <a:ext cx="8575705" cy="6656410"/>
            <a:chOff x="0" y="-8"/>
            <a:chExt cx="5486" cy="4328"/>
          </a:xfrm>
        </p:grpSpPr>
        <p:pic>
          <p:nvPicPr>
            <p:cNvPr id="837647" name="Picture 15" descr="слайд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02" cy="4320"/>
            </a:xfrm>
            <a:prstGeom prst="rect">
              <a:avLst/>
            </a:prstGeom>
            <a:noFill/>
          </p:spPr>
        </p:pic>
        <p:pic>
          <p:nvPicPr>
            <p:cNvPr id="837648" name="Picture 16" descr="слайд 11"/>
            <p:cNvPicPr>
              <a:picLocks noChangeAspect="1" noChangeArrowheads="1"/>
            </p:cNvPicPr>
            <p:nvPr/>
          </p:nvPicPr>
          <p:blipFill>
            <a:blip r:embed="rId3" cstate="print"/>
            <a:srcRect l="2907"/>
            <a:stretch>
              <a:fillRect/>
            </a:stretch>
          </p:blipFill>
          <p:spPr bwMode="auto">
            <a:xfrm>
              <a:off x="2280" y="-8"/>
              <a:ext cx="3206" cy="4320"/>
            </a:xfrm>
            <a:prstGeom prst="rect">
              <a:avLst/>
            </a:prstGeom>
            <a:noFill/>
          </p:spPr>
        </p:pic>
      </p:grpSp>
      <p:sp>
        <p:nvSpPr>
          <p:cNvPr id="837651" name="Freeform 19"/>
          <p:cNvSpPr>
            <a:spLocks/>
          </p:cNvSpPr>
          <p:nvPr/>
        </p:nvSpPr>
        <p:spPr bwMode="auto">
          <a:xfrm>
            <a:off x="3214678" y="2071678"/>
            <a:ext cx="2505075" cy="1993900"/>
          </a:xfrm>
          <a:custGeom>
            <a:avLst/>
            <a:gdLst/>
            <a:ahLst/>
            <a:cxnLst>
              <a:cxn ang="0">
                <a:pos x="364" y="1120"/>
              </a:cxn>
              <a:cxn ang="0">
                <a:pos x="454" y="1130"/>
              </a:cxn>
              <a:cxn ang="0">
                <a:pos x="550" y="1156"/>
              </a:cxn>
              <a:cxn ang="0">
                <a:pos x="642" y="1190"/>
              </a:cxn>
              <a:cxn ang="0">
                <a:pos x="752" y="1226"/>
              </a:cxn>
              <a:cxn ang="0">
                <a:pos x="838" y="1252"/>
              </a:cxn>
              <a:cxn ang="0">
                <a:pos x="940" y="1256"/>
              </a:cxn>
              <a:cxn ang="0">
                <a:pos x="1040" y="1226"/>
              </a:cxn>
              <a:cxn ang="0">
                <a:pos x="1132" y="1194"/>
              </a:cxn>
              <a:cxn ang="0">
                <a:pos x="1210" y="1158"/>
              </a:cxn>
              <a:cxn ang="0">
                <a:pos x="1332" y="1144"/>
              </a:cxn>
              <a:cxn ang="0">
                <a:pos x="1366" y="1090"/>
              </a:cxn>
              <a:cxn ang="0">
                <a:pos x="1408" y="1028"/>
              </a:cxn>
              <a:cxn ang="0">
                <a:pos x="1450" y="984"/>
              </a:cxn>
              <a:cxn ang="0">
                <a:pos x="1520" y="948"/>
              </a:cxn>
              <a:cxn ang="0">
                <a:pos x="1562" y="912"/>
              </a:cxn>
              <a:cxn ang="0">
                <a:pos x="1578" y="888"/>
              </a:cxn>
              <a:cxn ang="0">
                <a:pos x="1566" y="862"/>
              </a:cxn>
              <a:cxn ang="0">
                <a:pos x="1515" y="843"/>
              </a:cxn>
              <a:cxn ang="0">
                <a:pos x="1436" y="840"/>
              </a:cxn>
              <a:cxn ang="0">
                <a:pos x="1353" y="864"/>
              </a:cxn>
              <a:cxn ang="0">
                <a:pos x="1294" y="878"/>
              </a:cxn>
              <a:cxn ang="0">
                <a:pos x="1218" y="891"/>
              </a:cxn>
              <a:cxn ang="0">
                <a:pos x="1107" y="903"/>
              </a:cxn>
              <a:cxn ang="0">
                <a:pos x="1092" y="870"/>
              </a:cxn>
              <a:cxn ang="0">
                <a:pos x="1092" y="750"/>
              </a:cxn>
              <a:cxn ang="0">
                <a:pos x="1125" y="576"/>
              </a:cxn>
              <a:cxn ang="0">
                <a:pos x="1206" y="375"/>
              </a:cxn>
              <a:cxn ang="0">
                <a:pos x="1323" y="195"/>
              </a:cxn>
              <a:cxn ang="0">
                <a:pos x="1500" y="0"/>
              </a:cxn>
              <a:cxn ang="0">
                <a:pos x="891" y="171"/>
              </a:cxn>
              <a:cxn ang="0">
                <a:pos x="519" y="312"/>
              </a:cxn>
              <a:cxn ang="0">
                <a:pos x="507" y="507"/>
              </a:cxn>
              <a:cxn ang="0">
                <a:pos x="528" y="678"/>
              </a:cxn>
              <a:cxn ang="0">
                <a:pos x="604" y="876"/>
              </a:cxn>
              <a:cxn ang="0">
                <a:pos x="500" y="794"/>
              </a:cxn>
              <a:cxn ang="0">
                <a:pos x="388" y="702"/>
              </a:cxn>
              <a:cxn ang="0">
                <a:pos x="318" y="650"/>
              </a:cxn>
              <a:cxn ang="0">
                <a:pos x="240" y="618"/>
              </a:cxn>
              <a:cxn ang="0">
                <a:pos x="171" y="603"/>
              </a:cxn>
              <a:cxn ang="0">
                <a:pos x="60" y="609"/>
              </a:cxn>
              <a:cxn ang="0">
                <a:pos x="0" y="642"/>
              </a:cxn>
              <a:cxn ang="0">
                <a:pos x="123" y="699"/>
              </a:cxn>
              <a:cxn ang="0">
                <a:pos x="228" y="798"/>
              </a:cxn>
              <a:cxn ang="0">
                <a:pos x="300" y="909"/>
              </a:cxn>
              <a:cxn ang="0">
                <a:pos x="339" y="1020"/>
              </a:cxn>
              <a:cxn ang="0">
                <a:pos x="364" y="1120"/>
              </a:cxn>
            </a:cxnLst>
            <a:rect l="0" t="0" r="r" b="b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7652" name="Freeform 20"/>
          <p:cNvSpPr>
            <a:spLocks/>
          </p:cNvSpPr>
          <p:nvPr/>
        </p:nvSpPr>
        <p:spPr bwMode="auto">
          <a:xfrm>
            <a:off x="6638925" y="2071678"/>
            <a:ext cx="2505075" cy="1993900"/>
          </a:xfrm>
          <a:custGeom>
            <a:avLst/>
            <a:gdLst/>
            <a:ahLst/>
            <a:cxnLst>
              <a:cxn ang="0">
                <a:pos x="364" y="1120"/>
              </a:cxn>
              <a:cxn ang="0">
                <a:pos x="454" y="1130"/>
              </a:cxn>
              <a:cxn ang="0">
                <a:pos x="550" y="1156"/>
              </a:cxn>
              <a:cxn ang="0">
                <a:pos x="642" y="1190"/>
              </a:cxn>
              <a:cxn ang="0">
                <a:pos x="752" y="1226"/>
              </a:cxn>
              <a:cxn ang="0">
                <a:pos x="838" y="1252"/>
              </a:cxn>
              <a:cxn ang="0">
                <a:pos x="940" y="1256"/>
              </a:cxn>
              <a:cxn ang="0">
                <a:pos x="1040" y="1226"/>
              </a:cxn>
              <a:cxn ang="0">
                <a:pos x="1132" y="1194"/>
              </a:cxn>
              <a:cxn ang="0">
                <a:pos x="1210" y="1158"/>
              </a:cxn>
              <a:cxn ang="0">
                <a:pos x="1332" y="1144"/>
              </a:cxn>
              <a:cxn ang="0">
                <a:pos x="1366" y="1090"/>
              </a:cxn>
              <a:cxn ang="0">
                <a:pos x="1408" y="1028"/>
              </a:cxn>
              <a:cxn ang="0">
                <a:pos x="1450" y="984"/>
              </a:cxn>
              <a:cxn ang="0">
                <a:pos x="1520" y="948"/>
              </a:cxn>
              <a:cxn ang="0">
                <a:pos x="1562" y="912"/>
              </a:cxn>
              <a:cxn ang="0">
                <a:pos x="1578" y="888"/>
              </a:cxn>
              <a:cxn ang="0">
                <a:pos x="1566" y="862"/>
              </a:cxn>
              <a:cxn ang="0">
                <a:pos x="1515" y="843"/>
              </a:cxn>
              <a:cxn ang="0">
                <a:pos x="1436" y="840"/>
              </a:cxn>
              <a:cxn ang="0">
                <a:pos x="1353" y="864"/>
              </a:cxn>
              <a:cxn ang="0">
                <a:pos x="1294" y="878"/>
              </a:cxn>
              <a:cxn ang="0">
                <a:pos x="1218" y="891"/>
              </a:cxn>
              <a:cxn ang="0">
                <a:pos x="1107" y="903"/>
              </a:cxn>
              <a:cxn ang="0">
                <a:pos x="1092" y="870"/>
              </a:cxn>
              <a:cxn ang="0">
                <a:pos x="1092" y="750"/>
              </a:cxn>
              <a:cxn ang="0">
                <a:pos x="1125" y="576"/>
              </a:cxn>
              <a:cxn ang="0">
                <a:pos x="1206" y="375"/>
              </a:cxn>
              <a:cxn ang="0">
                <a:pos x="1323" y="195"/>
              </a:cxn>
              <a:cxn ang="0">
                <a:pos x="1500" y="0"/>
              </a:cxn>
              <a:cxn ang="0">
                <a:pos x="891" y="171"/>
              </a:cxn>
              <a:cxn ang="0">
                <a:pos x="519" y="312"/>
              </a:cxn>
              <a:cxn ang="0">
                <a:pos x="507" y="507"/>
              </a:cxn>
              <a:cxn ang="0">
                <a:pos x="528" y="678"/>
              </a:cxn>
              <a:cxn ang="0">
                <a:pos x="604" y="876"/>
              </a:cxn>
              <a:cxn ang="0">
                <a:pos x="500" y="794"/>
              </a:cxn>
              <a:cxn ang="0">
                <a:pos x="388" y="702"/>
              </a:cxn>
              <a:cxn ang="0">
                <a:pos x="318" y="650"/>
              </a:cxn>
              <a:cxn ang="0">
                <a:pos x="240" y="618"/>
              </a:cxn>
              <a:cxn ang="0">
                <a:pos x="171" y="603"/>
              </a:cxn>
              <a:cxn ang="0">
                <a:pos x="60" y="609"/>
              </a:cxn>
              <a:cxn ang="0">
                <a:pos x="0" y="642"/>
              </a:cxn>
              <a:cxn ang="0">
                <a:pos x="123" y="699"/>
              </a:cxn>
              <a:cxn ang="0">
                <a:pos x="228" y="798"/>
              </a:cxn>
              <a:cxn ang="0">
                <a:pos x="300" y="909"/>
              </a:cxn>
              <a:cxn ang="0">
                <a:pos x="339" y="1020"/>
              </a:cxn>
              <a:cxn ang="0">
                <a:pos x="364" y="1120"/>
              </a:cxn>
            </a:cxnLst>
            <a:rect l="0" t="0" r="r" b="b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2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7653" name="Freeform 21"/>
          <p:cNvSpPr>
            <a:spLocks/>
          </p:cNvSpPr>
          <p:nvPr/>
        </p:nvSpPr>
        <p:spPr bwMode="auto">
          <a:xfrm>
            <a:off x="5000628" y="2071678"/>
            <a:ext cx="2535237" cy="1841500"/>
          </a:xfrm>
          <a:custGeom>
            <a:avLst/>
            <a:gdLst/>
            <a:ahLst/>
            <a:cxnLst>
              <a:cxn ang="0">
                <a:pos x="269" y="1160"/>
              </a:cxn>
              <a:cxn ang="0">
                <a:pos x="313" y="1138"/>
              </a:cxn>
              <a:cxn ang="0">
                <a:pos x="499" y="1076"/>
              </a:cxn>
              <a:cxn ang="0">
                <a:pos x="723" y="994"/>
              </a:cxn>
              <a:cxn ang="0">
                <a:pos x="1017" y="920"/>
              </a:cxn>
              <a:cxn ang="0">
                <a:pos x="1225" y="870"/>
              </a:cxn>
              <a:cxn ang="0">
                <a:pos x="1283" y="858"/>
              </a:cxn>
              <a:cxn ang="0">
                <a:pos x="1267" y="818"/>
              </a:cxn>
              <a:cxn ang="0">
                <a:pos x="1131" y="704"/>
              </a:cxn>
              <a:cxn ang="0">
                <a:pos x="1037" y="670"/>
              </a:cxn>
              <a:cxn ang="0">
                <a:pos x="993" y="660"/>
              </a:cxn>
              <a:cxn ang="0">
                <a:pos x="1075" y="596"/>
              </a:cxn>
              <a:cxn ang="0">
                <a:pos x="1219" y="558"/>
              </a:cxn>
              <a:cxn ang="0">
                <a:pos x="1397" y="614"/>
              </a:cxn>
              <a:cxn ang="0">
                <a:pos x="1563" y="734"/>
              </a:cxn>
              <a:cxn ang="0">
                <a:pos x="1593" y="758"/>
              </a:cxn>
              <a:cxn ang="0">
                <a:pos x="1589" y="728"/>
              </a:cxn>
              <a:cxn ang="0">
                <a:pos x="1555" y="644"/>
              </a:cxn>
              <a:cxn ang="0">
                <a:pos x="1535" y="458"/>
              </a:cxn>
              <a:cxn ang="0">
                <a:pos x="1543" y="360"/>
              </a:cxn>
              <a:cxn ang="0">
                <a:pos x="1555" y="308"/>
              </a:cxn>
              <a:cxn ang="0">
                <a:pos x="1531" y="296"/>
              </a:cxn>
              <a:cxn ang="0">
                <a:pos x="1411" y="308"/>
              </a:cxn>
              <a:cxn ang="0">
                <a:pos x="1171" y="404"/>
              </a:cxn>
              <a:cxn ang="0">
                <a:pos x="931" y="356"/>
              </a:cxn>
              <a:cxn ang="0">
                <a:pos x="723" y="280"/>
              </a:cxn>
              <a:cxn ang="0">
                <a:pos x="595" y="260"/>
              </a:cxn>
              <a:cxn ang="0">
                <a:pos x="547" y="260"/>
              </a:cxn>
              <a:cxn ang="0">
                <a:pos x="555" y="254"/>
              </a:cxn>
              <a:cxn ang="0">
                <a:pos x="547" y="164"/>
              </a:cxn>
              <a:cxn ang="0">
                <a:pos x="505" y="52"/>
              </a:cxn>
              <a:cxn ang="0">
                <a:pos x="481" y="4"/>
              </a:cxn>
              <a:cxn ang="0">
                <a:pos x="445" y="26"/>
              </a:cxn>
              <a:cxn ang="0">
                <a:pos x="387" y="64"/>
              </a:cxn>
              <a:cxn ang="0">
                <a:pos x="247" y="214"/>
              </a:cxn>
              <a:cxn ang="0">
                <a:pos x="119" y="422"/>
              </a:cxn>
              <a:cxn ang="0">
                <a:pos x="19" y="692"/>
              </a:cxn>
              <a:cxn ang="0">
                <a:pos x="7" y="822"/>
              </a:cxn>
              <a:cxn ang="0">
                <a:pos x="9" y="844"/>
              </a:cxn>
              <a:cxn ang="0">
                <a:pos x="19" y="864"/>
              </a:cxn>
              <a:cxn ang="0">
                <a:pos x="75" y="862"/>
              </a:cxn>
              <a:cxn ang="0">
                <a:pos x="217" y="842"/>
              </a:cxn>
              <a:cxn ang="0">
                <a:pos x="331" y="822"/>
              </a:cxn>
              <a:cxn ang="0">
                <a:pos x="423" y="816"/>
              </a:cxn>
              <a:cxn ang="0">
                <a:pos x="485" y="848"/>
              </a:cxn>
              <a:cxn ang="0">
                <a:pos x="499" y="884"/>
              </a:cxn>
              <a:cxn ang="0">
                <a:pos x="455" y="956"/>
              </a:cxn>
              <a:cxn ang="0">
                <a:pos x="301" y="1074"/>
              </a:cxn>
              <a:cxn ang="0">
                <a:pos x="265" y="1140"/>
              </a:cxn>
              <a:cxn ang="0">
                <a:pos x="269" y="1160"/>
              </a:cxn>
            </a:cxnLst>
            <a:rect l="0" t="0" r="r" b="b"/>
            <a:pathLst>
              <a:path w="1597" h="1160">
                <a:moveTo>
                  <a:pt x="269" y="1160"/>
                </a:moveTo>
                <a:cubicBezTo>
                  <a:pt x="277" y="1160"/>
                  <a:pt x="275" y="1152"/>
                  <a:pt x="313" y="1138"/>
                </a:cubicBezTo>
                <a:cubicBezTo>
                  <a:pt x="351" y="1124"/>
                  <a:pt x="431" y="1100"/>
                  <a:pt x="499" y="1076"/>
                </a:cubicBezTo>
                <a:cubicBezTo>
                  <a:pt x="567" y="1052"/>
                  <a:pt x="637" y="1020"/>
                  <a:pt x="723" y="994"/>
                </a:cubicBezTo>
                <a:cubicBezTo>
                  <a:pt x="809" y="968"/>
                  <a:pt x="933" y="941"/>
                  <a:pt x="1017" y="920"/>
                </a:cubicBezTo>
                <a:cubicBezTo>
                  <a:pt x="1101" y="899"/>
                  <a:pt x="1181" y="880"/>
                  <a:pt x="1225" y="870"/>
                </a:cubicBezTo>
                <a:cubicBezTo>
                  <a:pt x="1269" y="860"/>
                  <a:pt x="1276" y="867"/>
                  <a:pt x="1283" y="858"/>
                </a:cubicBezTo>
                <a:cubicBezTo>
                  <a:pt x="1290" y="849"/>
                  <a:pt x="1292" y="844"/>
                  <a:pt x="1267" y="818"/>
                </a:cubicBezTo>
                <a:cubicBezTo>
                  <a:pt x="1242" y="792"/>
                  <a:pt x="1169" y="729"/>
                  <a:pt x="1131" y="704"/>
                </a:cubicBezTo>
                <a:cubicBezTo>
                  <a:pt x="1093" y="679"/>
                  <a:pt x="1060" y="677"/>
                  <a:pt x="1037" y="670"/>
                </a:cubicBezTo>
                <a:cubicBezTo>
                  <a:pt x="1014" y="663"/>
                  <a:pt x="987" y="672"/>
                  <a:pt x="993" y="660"/>
                </a:cubicBezTo>
                <a:cubicBezTo>
                  <a:pt x="999" y="648"/>
                  <a:pt x="1037" y="613"/>
                  <a:pt x="1075" y="596"/>
                </a:cubicBezTo>
                <a:cubicBezTo>
                  <a:pt x="1113" y="579"/>
                  <a:pt x="1165" y="555"/>
                  <a:pt x="1219" y="558"/>
                </a:cubicBezTo>
                <a:cubicBezTo>
                  <a:pt x="1273" y="561"/>
                  <a:pt x="1340" y="585"/>
                  <a:pt x="1397" y="614"/>
                </a:cubicBezTo>
                <a:cubicBezTo>
                  <a:pt x="1454" y="643"/>
                  <a:pt x="1530" y="710"/>
                  <a:pt x="1563" y="734"/>
                </a:cubicBezTo>
                <a:cubicBezTo>
                  <a:pt x="1596" y="758"/>
                  <a:pt x="1589" y="759"/>
                  <a:pt x="1593" y="758"/>
                </a:cubicBezTo>
                <a:cubicBezTo>
                  <a:pt x="1597" y="757"/>
                  <a:pt x="1595" y="747"/>
                  <a:pt x="1589" y="728"/>
                </a:cubicBezTo>
                <a:cubicBezTo>
                  <a:pt x="1583" y="709"/>
                  <a:pt x="1564" y="689"/>
                  <a:pt x="1555" y="644"/>
                </a:cubicBezTo>
                <a:cubicBezTo>
                  <a:pt x="1546" y="599"/>
                  <a:pt x="1537" y="505"/>
                  <a:pt x="1535" y="458"/>
                </a:cubicBezTo>
                <a:cubicBezTo>
                  <a:pt x="1533" y="411"/>
                  <a:pt x="1540" y="385"/>
                  <a:pt x="1543" y="360"/>
                </a:cubicBezTo>
                <a:cubicBezTo>
                  <a:pt x="1546" y="335"/>
                  <a:pt x="1557" y="319"/>
                  <a:pt x="1555" y="308"/>
                </a:cubicBezTo>
                <a:cubicBezTo>
                  <a:pt x="1553" y="297"/>
                  <a:pt x="1555" y="296"/>
                  <a:pt x="1531" y="296"/>
                </a:cubicBezTo>
                <a:cubicBezTo>
                  <a:pt x="1507" y="296"/>
                  <a:pt x="1471" y="290"/>
                  <a:pt x="1411" y="308"/>
                </a:cubicBezTo>
                <a:cubicBezTo>
                  <a:pt x="1351" y="326"/>
                  <a:pt x="1251" y="396"/>
                  <a:pt x="1171" y="404"/>
                </a:cubicBezTo>
                <a:cubicBezTo>
                  <a:pt x="1091" y="412"/>
                  <a:pt x="1006" y="377"/>
                  <a:pt x="931" y="356"/>
                </a:cubicBezTo>
                <a:cubicBezTo>
                  <a:pt x="856" y="335"/>
                  <a:pt x="779" y="296"/>
                  <a:pt x="723" y="280"/>
                </a:cubicBezTo>
                <a:cubicBezTo>
                  <a:pt x="667" y="264"/>
                  <a:pt x="624" y="263"/>
                  <a:pt x="595" y="260"/>
                </a:cubicBezTo>
                <a:cubicBezTo>
                  <a:pt x="566" y="257"/>
                  <a:pt x="554" y="261"/>
                  <a:pt x="547" y="260"/>
                </a:cubicBezTo>
                <a:cubicBezTo>
                  <a:pt x="540" y="259"/>
                  <a:pt x="555" y="270"/>
                  <a:pt x="555" y="254"/>
                </a:cubicBezTo>
                <a:cubicBezTo>
                  <a:pt x="555" y="238"/>
                  <a:pt x="555" y="198"/>
                  <a:pt x="547" y="164"/>
                </a:cubicBezTo>
                <a:cubicBezTo>
                  <a:pt x="539" y="130"/>
                  <a:pt x="516" y="79"/>
                  <a:pt x="505" y="52"/>
                </a:cubicBezTo>
                <a:cubicBezTo>
                  <a:pt x="494" y="25"/>
                  <a:pt x="491" y="8"/>
                  <a:pt x="481" y="4"/>
                </a:cubicBezTo>
                <a:cubicBezTo>
                  <a:pt x="471" y="0"/>
                  <a:pt x="461" y="16"/>
                  <a:pt x="445" y="26"/>
                </a:cubicBezTo>
                <a:cubicBezTo>
                  <a:pt x="429" y="36"/>
                  <a:pt x="420" y="33"/>
                  <a:pt x="387" y="64"/>
                </a:cubicBezTo>
                <a:cubicBezTo>
                  <a:pt x="354" y="95"/>
                  <a:pt x="292" y="154"/>
                  <a:pt x="247" y="214"/>
                </a:cubicBezTo>
                <a:cubicBezTo>
                  <a:pt x="202" y="274"/>
                  <a:pt x="157" y="342"/>
                  <a:pt x="119" y="422"/>
                </a:cubicBezTo>
                <a:cubicBezTo>
                  <a:pt x="81" y="502"/>
                  <a:pt x="38" y="625"/>
                  <a:pt x="19" y="692"/>
                </a:cubicBezTo>
                <a:cubicBezTo>
                  <a:pt x="0" y="759"/>
                  <a:pt x="9" y="797"/>
                  <a:pt x="7" y="822"/>
                </a:cubicBezTo>
                <a:cubicBezTo>
                  <a:pt x="5" y="847"/>
                  <a:pt x="7" y="837"/>
                  <a:pt x="9" y="844"/>
                </a:cubicBezTo>
                <a:cubicBezTo>
                  <a:pt x="11" y="851"/>
                  <a:pt x="8" y="861"/>
                  <a:pt x="19" y="864"/>
                </a:cubicBezTo>
                <a:cubicBezTo>
                  <a:pt x="30" y="867"/>
                  <a:pt x="42" y="866"/>
                  <a:pt x="75" y="862"/>
                </a:cubicBezTo>
                <a:cubicBezTo>
                  <a:pt x="108" y="858"/>
                  <a:pt x="174" y="849"/>
                  <a:pt x="217" y="842"/>
                </a:cubicBezTo>
                <a:cubicBezTo>
                  <a:pt x="260" y="835"/>
                  <a:pt x="297" y="826"/>
                  <a:pt x="331" y="822"/>
                </a:cubicBezTo>
                <a:cubicBezTo>
                  <a:pt x="365" y="818"/>
                  <a:pt x="397" y="812"/>
                  <a:pt x="423" y="816"/>
                </a:cubicBezTo>
                <a:cubicBezTo>
                  <a:pt x="449" y="820"/>
                  <a:pt x="472" y="837"/>
                  <a:pt x="485" y="848"/>
                </a:cubicBezTo>
                <a:cubicBezTo>
                  <a:pt x="498" y="859"/>
                  <a:pt x="504" y="866"/>
                  <a:pt x="499" y="884"/>
                </a:cubicBezTo>
                <a:cubicBezTo>
                  <a:pt x="494" y="902"/>
                  <a:pt x="488" y="924"/>
                  <a:pt x="455" y="956"/>
                </a:cubicBezTo>
                <a:cubicBezTo>
                  <a:pt x="422" y="988"/>
                  <a:pt x="332" y="1044"/>
                  <a:pt x="301" y="1074"/>
                </a:cubicBezTo>
                <a:cubicBezTo>
                  <a:pt x="270" y="1104"/>
                  <a:pt x="270" y="1126"/>
                  <a:pt x="265" y="1140"/>
                </a:cubicBezTo>
                <a:cubicBezTo>
                  <a:pt x="260" y="1154"/>
                  <a:pt x="264" y="1158"/>
                  <a:pt x="269" y="1160"/>
                </a:cubicBezTo>
                <a:close/>
              </a:path>
            </a:pathLst>
          </a:custGeom>
          <a:solidFill>
            <a:srgbClr val="0066FF">
              <a:alpha val="57001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717 0.00092 L -0.38003 0.00092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275 -1.85185E-6 L -0.37968 0.00185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1666 0.15555 L 0.14635 0.20648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83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51" grpId="0" animBg="1"/>
      <p:bldP spid="837651" grpId="1" animBg="1"/>
      <p:bldP spid="837652" grpId="0" animBg="1"/>
      <p:bldP spid="837652" grpId="1" animBg="1"/>
      <p:bldP spid="837653" grpId="0" animBg="1"/>
      <p:bldP spid="8376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546" name="Rectangle 58"/>
          <p:cNvSpPr>
            <a:spLocks noChangeArrowheads="1"/>
          </p:cNvSpPr>
          <p:nvPr/>
        </p:nvSpPr>
        <p:spPr bwMode="auto">
          <a:xfrm>
            <a:off x="2057400" y="4267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latin typeface="Arial" pitchFamily="34" charset="0"/>
              </a:rPr>
              <a:t>М</a:t>
            </a:r>
            <a:endParaRPr lang="ru-RU" sz="2400" b="1" baseline="-25000">
              <a:latin typeface="Arial" pitchFamily="34" charset="0"/>
            </a:endParaRPr>
          </a:p>
        </p:txBody>
      </p:sp>
      <p:sp>
        <p:nvSpPr>
          <p:cNvPr id="831492" name="Freeform 4"/>
          <p:cNvSpPr>
            <a:spLocks/>
          </p:cNvSpPr>
          <p:nvPr/>
        </p:nvSpPr>
        <p:spPr bwMode="auto">
          <a:xfrm>
            <a:off x="5334000" y="3835400"/>
            <a:ext cx="1230313" cy="1193800"/>
          </a:xfrm>
          <a:custGeom>
            <a:avLst/>
            <a:gdLst/>
            <a:ahLst/>
            <a:cxnLst>
              <a:cxn ang="0">
                <a:pos x="775" y="0"/>
              </a:cxn>
              <a:cxn ang="0">
                <a:pos x="0" y="752"/>
              </a:cxn>
            </a:cxnLst>
            <a:rect l="0" t="0" r="r" b="b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57189" y="1196975"/>
            <a:ext cx="8382000" cy="1793876"/>
            <a:chOff x="225" y="754"/>
            <a:chExt cx="5280" cy="1130"/>
          </a:xfrm>
        </p:grpSpPr>
        <p:sp>
          <p:nvSpPr>
            <p:cNvPr id="831521" name="Text Box 33"/>
            <p:cNvSpPr txBox="1">
              <a:spLocks noChangeArrowheads="1"/>
            </p:cNvSpPr>
            <p:nvPr/>
          </p:nvSpPr>
          <p:spPr bwMode="auto">
            <a:xfrm>
              <a:off x="225" y="765"/>
              <a:ext cx="5280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177800" indent="-177800">
                <a:tabLst>
                  <a:tab pos="177800" algn="l"/>
                </a:tabLst>
              </a:pPr>
              <a:r>
                <a:rPr lang="ru-RU" sz="2000" dirty="0">
                  <a:latin typeface="Arial" pitchFamily="34" charset="0"/>
                </a:rPr>
                <a:t> </a:t>
              </a:r>
              <a:r>
                <a:rPr lang="ru-RU" sz="2000" dirty="0" smtClean="0">
                  <a:latin typeface="Arial" pitchFamily="34" charset="0"/>
                </a:rPr>
                <a:t>  </a:t>
              </a: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Параллельным переносом</a:t>
              </a:r>
              <a:r>
                <a:rPr lang="ru-RU" sz="2400" dirty="0">
                  <a:solidFill>
                    <a:srgbClr val="C00000"/>
                  </a:solidFill>
                </a:rPr>
                <a:t> </a:t>
              </a:r>
              <a:r>
                <a:rPr lang="ru-RU" sz="2400" dirty="0" smtClean="0">
                  <a:solidFill>
                    <a:srgbClr val="C00000"/>
                  </a:solidFill>
                </a:rPr>
                <a:t>  </a:t>
              </a:r>
              <a:r>
                <a:rPr lang="ru-RU" sz="2400" dirty="0" smtClean="0">
                  <a:solidFill>
                    <a:srgbClr val="0000CC"/>
                  </a:solidFill>
                </a:rPr>
                <a:t>на </a:t>
              </a:r>
              <a:r>
                <a:rPr lang="ru-RU" sz="2400" dirty="0">
                  <a:solidFill>
                    <a:srgbClr val="0000CC"/>
                  </a:solidFill>
                </a:rPr>
                <a:t>вектор        называется отображение плоскости на себя, при котором каждая точка М </a:t>
              </a:r>
              <a:r>
                <a:rPr lang="ru-RU" sz="2400" dirty="0" smtClean="0">
                  <a:solidFill>
                    <a:srgbClr val="0000CC"/>
                  </a:solidFill>
                </a:rPr>
                <a:t>отображается </a:t>
              </a:r>
              <a:r>
                <a:rPr lang="ru-RU" sz="2400" dirty="0">
                  <a:solidFill>
                    <a:srgbClr val="0000CC"/>
                  </a:solidFill>
                </a:rPr>
                <a:t>в такую точку М</a:t>
              </a:r>
              <a:r>
                <a:rPr lang="ru-RU" sz="2400" baseline="-25000" dirty="0">
                  <a:solidFill>
                    <a:srgbClr val="0000CC"/>
                  </a:solidFill>
                </a:rPr>
                <a:t>1</a:t>
              </a:r>
              <a:r>
                <a:rPr lang="ru-RU" sz="2400" dirty="0">
                  <a:solidFill>
                    <a:srgbClr val="0000CC"/>
                  </a:solidFill>
                </a:rPr>
                <a:t>, что вектор </a:t>
              </a:r>
              <a:r>
                <a:rPr lang="ru-RU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ММ</a:t>
              </a:r>
              <a:r>
                <a:rPr lang="ru-RU" sz="2400" b="1" baseline="-250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ru-RU" sz="2400" dirty="0">
                  <a:solidFill>
                    <a:srgbClr val="0000CC"/>
                  </a:solidFill>
                </a:rPr>
                <a:t> равен вектору </a:t>
              </a:r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606" y="754"/>
              <a:ext cx="384" cy="404"/>
              <a:chOff x="3862" y="1642"/>
              <a:chExt cx="384" cy="404"/>
            </a:xfrm>
          </p:grpSpPr>
          <p:sp>
            <p:nvSpPr>
              <p:cNvPr id="831524" name="Text Box 36"/>
              <p:cNvSpPr txBox="1">
                <a:spLocks noChangeArrowheads="1"/>
              </p:cNvSpPr>
              <p:nvPr/>
            </p:nvSpPr>
            <p:spPr bwMode="auto">
              <a:xfrm>
                <a:off x="3862" y="164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sz="36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1525" name="Line 37"/>
              <p:cNvSpPr>
                <a:spLocks noChangeShapeType="1"/>
              </p:cNvSpPr>
              <p:nvPr/>
            </p:nvSpPr>
            <p:spPr bwMode="auto">
              <a:xfrm>
                <a:off x="3952" y="1733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lg" len="lg"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39"/>
            <p:cNvGrpSpPr>
              <a:grpSpLocks/>
            </p:cNvGrpSpPr>
            <p:nvPr/>
          </p:nvGrpSpPr>
          <p:grpSpPr bwMode="auto">
            <a:xfrm>
              <a:off x="1156" y="1480"/>
              <a:ext cx="384" cy="404"/>
              <a:chOff x="-100" y="1932"/>
              <a:chExt cx="384" cy="404"/>
            </a:xfrm>
          </p:grpSpPr>
          <p:sp>
            <p:nvSpPr>
              <p:cNvPr id="831528" name="Text Box 40"/>
              <p:cNvSpPr txBox="1">
                <a:spLocks noChangeArrowheads="1"/>
              </p:cNvSpPr>
              <p:nvPr/>
            </p:nvSpPr>
            <p:spPr bwMode="auto">
              <a:xfrm>
                <a:off x="-100" y="1932"/>
                <a:ext cx="3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ru-RU" sz="3600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1529" name="Line 41"/>
              <p:cNvSpPr>
                <a:spLocks noChangeShapeType="1"/>
              </p:cNvSpPr>
              <p:nvPr/>
            </p:nvSpPr>
            <p:spPr bwMode="auto">
              <a:xfrm>
                <a:off x="36" y="202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lg" len="lg"/>
                <a:tailEnd type="stealth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533" name="Freeform 45"/>
            <p:cNvSpPr>
              <a:spLocks/>
            </p:cNvSpPr>
            <p:nvPr/>
          </p:nvSpPr>
          <p:spPr bwMode="auto">
            <a:xfrm>
              <a:off x="3969" y="1253"/>
              <a:ext cx="28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0" y="0"/>
                </a:cxn>
              </a:cxnLst>
              <a:rect l="0" t="0" r="r" b="b"/>
              <a:pathLst>
                <a:path w="280" h="1">
                  <a:moveTo>
                    <a:pt x="0" y="0"/>
                  </a:move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019800" y="4216400"/>
            <a:ext cx="609600" cy="641350"/>
            <a:chOff x="3696" y="912"/>
            <a:chExt cx="384" cy="404"/>
          </a:xfrm>
        </p:grpSpPr>
        <p:sp>
          <p:nvSpPr>
            <p:cNvPr id="831536" name="Text Box 48"/>
            <p:cNvSpPr txBox="1">
              <a:spLocks noChangeArrowheads="1"/>
            </p:cNvSpPr>
            <p:nvPr/>
          </p:nvSpPr>
          <p:spPr bwMode="auto">
            <a:xfrm>
              <a:off x="3696" y="912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>
                <a:solidFill>
                  <a:srgbClr val="FF0000"/>
                </a:solidFill>
              </a:endParaRPr>
            </a:p>
          </p:txBody>
        </p:sp>
        <p:sp>
          <p:nvSpPr>
            <p:cNvPr id="831537" name="Line 49"/>
            <p:cNvSpPr>
              <a:spLocks noChangeShapeType="1"/>
            </p:cNvSpPr>
            <p:nvPr/>
          </p:nvSpPr>
          <p:spPr bwMode="auto">
            <a:xfrm>
              <a:off x="3792" y="1008"/>
              <a:ext cx="24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31543" name="Freeform 55"/>
          <p:cNvSpPr>
            <a:spLocks/>
          </p:cNvSpPr>
          <p:nvPr/>
        </p:nvSpPr>
        <p:spPr bwMode="auto">
          <a:xfrm>
            <a:off x="5334000" y="3835400"/>
            <a:ext cx="1230313" cy="1193800"/>
          </a:xfrm>
          <a:custGeom>
            <a:avLst/>
            <a:gdLst/>
            <a:ahLst/>
            <a:cxnLst>
              <a:cxn ang="0">
                <a:pos x="775" y="0"/>
              </a:cxn>
              <a:cxn ang="0">
                <a:pos x="0" y="752"/>
              </a:cxn>
            </a:cxnLst>
            <a:rect l="0" t="0" r="r" b="b"/>
            <a:pathLst>
              <a:path w="775" h="752">
                <a:moveTo>
                  <a:pt x="775" y="0"/>
                </a:moveTo>
                <a:lnTo>
                  <a:pt x="0" y="75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31542" name="Oval 54"/>
          <p:cNvSpPr>
            <a:spLocks noChangeArrowheads="1"/>
          </p:cNvSpPr>
          <p:nvPr/>
        </p:nvSpPr>
        <p:spPr bwMode="auto">
          <a:xfrm>
            <a:off x="2438400" y="429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438400" y="3924300"/>
            <a:ext cx="601663" cy="457200"/>
            <a:chOff x="1552" y="1344"/>
            <a:chExt cx="379" cy="313"/>
          </a:xfrm>
        </p:grpSpPr>
        <p:sp>
          <p:nvSpPr>
            <p:cNvPr id="831549" name="Oval 61"/>
            <p:cNvSpPr>
              <a:spLocks noChangeArrowheads="1"/>
            </p:cNvSpPr>
            <p:nvPr/>
          </p:nvSpPr>
          <p:spPr bwMode="auto">
            <a:xfrm>
              <a:off x="1552" y="1592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1550" name="Rectangle 62"/>
            <p:cNvSpPr>
              <a:spLocks noChangeArrowheads="1"/>
            </p:cNvSpPr>
            <p:nvPr/>
          </p:nvSpPr>
          <p:spPr bwMode="auto">
            <a:xfrm>
              <a:off x="1584" y="1344"/>
              <a:ext cx="347" cy="313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" pitchFamily="34" charset="0"/>
                </a:rPr>
                <a:t>М</a:t>
              </a:r>
              <a:r>
                <a:rPr lang="ru-RU" sz="2400" b="1" baseline="-25000"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42910" y="35716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Параллельный перенос</a:t>
            </a:r>
            <a:endParaRPr lang="ru-RU" sz="3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22969 -0.07407 L -0.31163 -0.1037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3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1302 -0.1463 L 0.1368 -0.17639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3" y="0"/>
            <a:ext cx="8715435" cy="14128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Параллельный перенос на плоскости в системе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координат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8133" name="Picture 5" descr="1200301"/>
          <p:cNvPicPr>
            <a:picLocks noChangeAspect="1" noChangeArrowheads="1"/>
          </p:cNvPicPr>
          <p:nvPr/>
        </p:nvPicPr>
        <p:blipFill>
          <a:blip r:embed="rId2" cstate="print"/>
          <a:srcRect l="3702" t="5499" r="4953" b="6885"/>
          <a:stretch>
            <a:fillRect/>
          </a:stretch>
        </p:blipFill>
        <p:spPr bwMode="auto">
          <a:xfrm>
            <a:off x="2411760" y="3284984"/>
            <a:ext cx="5327650" cy="33131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85720" y="1214422"/>
            <a:ext cx="857256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Введем на плоскости систему координат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</a:rPr>
              <a:t>Преобразование фигуры F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, при котором произвольная ее точка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 (</a:t>
            </a:r>
            <a:r>
              <a:rPr lang="ru-RU" sz="2500" b="1" i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; </a:t>
            </a:r>
            <a:r>
              <a:rPr lang="ru-RU" sz="2500" b="1" i="1" dirty="0" err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) переходит в точку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 M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'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sz="2500" b="1" dirty="0" err="1">
                <a:solidFill>
                  <a:schemeClr val="accent5">
                    <a:lumMod val="75000"/>
                  </a:schemeClr>
                </a:solidFill>
              </a:rPr>
              <a:t>x+a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  <a:r>
              <a:rPr lang="en-US" sz="2500" b="1" dirty="0" err="1">
                <a:solidFill>
                  <a:schemeClr val="accent5">
                    <a:lumMod val="75000"/>
                  </a:schemeClr>
                </a:solidFill>
              </a:rPr>
              <a:t>y+b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 , где </a:t>
            </a:r>
            <a:r>
              <a:rPr lang="ru-RU" sz="2500" b="1" i="1" dirty="0" err="1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sz="2500" b="1" i="1" dirty="0" err="1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 – одни и те же для всех точек (</a:t>
            </a:r>
            <a:r>
              <a:rPr lang="ru-RU" sz="2500" b="1" i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; </a:t>
            </a:r>
            <a:r>
              <a:rPr lang="ru-RU" sz="2500" b="1" i="1" dirty="0" err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</a:rPr>
              <a:t>), называется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</a:rPr>
              <a:t>параллельным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</a:rPr>
              <a:t>переносом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2D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Свойства движения</a:t>
            </a:r>
            <a:endParaRPr lang="ru-RU" sz="32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539750" y="1341438"/>
            <a:ext cx="1512888" cy="2065337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2627313" y="1341438"/>
            <a:ext cx="1512887" cy="2065337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1619250" y="2708275"/>
            <a:ext cx="1439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4716463" y="1196975"/>
            <a:ext cx="2376487" cy="1295400"/>
          </a:xfrm>
          <a:prstGeom prst="line">
            <a:avLst/>
          </a:prstGeom>
          <a:noFill/>
          <a:ln w="41275">
            <a:solidFill>
              <a:srgbClr val="3366FF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940425" y="1484313"/>
            <a:ext cx="2376488" cy="1295400"/>
          </a:xfrm>
          <a:prstGeom prst="line">
            <a:avLst/>
          </a:prstGeom>
          <a:noFill/>
          <a:ln w="41275">
            <a:solidFill>
              <a:schemeClr val="tx2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4787900" y="2492375"/>
            <a:ext cx="10795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611188" y="3573463"/>
            <a:ext cx="1873250" cy="177958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2843213" y="3500438"/>
            <a:ext cx="1873250" cy="177958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2051050" y="4365625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5435600" y="3860800"/>
            <a:ext cx="2663825" cy="1223963"/>
          </a:xfrm>
          <a:prstGeom prst="pentagon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6480175" y="2420938"/>
            <a:ext cx="2663825" cy="1223962"/>
          </a:xfrm>
          <a:prstGeom prst="pentagon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7740650" y="30686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H="1" flipV="1">
            <a:off x="5651500" y="5157788"/>
            <a:ext cx="2592388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5094288" y="6169025"/>
            <a:ext cx="3135312" cy="1588"/>
          </a:xfrm>
          <a:custGeom>
            <a:avLst/>
            <a:gdLst/>
            <a:ahLst/>
            <a:cxnLst>
              <a:cxn ang="0">
                <a:pos x="1975" y="0"/>
              </a:cxn>
              <a:cxn ang="0">
                <a:pos x="0" y="0"/>
              </a:cxn>
            </a:cxnLst>
            <a:rect l="0" t="0" r="r" b="b"/>
            <a:pathLst>
              <a:path w="1975" h="1">
                <a:moveTo>
                  <a:pt x="1975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 flipH="1" flipV="1">
            <a:off x="2339975" y="5300663"/>
            <a:ext cx="2232025" cy="865187"/>
          </a:xfrm>
          <a:prstGeom prst="line">
            <a:avLst/>
          </a:prstGeom>
          <a:noFill/>
          <a:ln w="38100">
            <a:solidFill>
              <a:srgbClr val="8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0" name="Freeform 28"/>
          <p:cNvSpPr>
            <a:spLocks/>
          </p:cNvSpPr>
          <p:nvPr/>
        </p:nvSpPr>
        <p:spPr bwMode="auto">
          <a:xfrm>
            <a:off x="1625600" y="6154738"/>
            <a:ext cx="2932113" cy="14287"/>
          </a:xfrm>
          <a:custGeom>
            <a:avLst/>
            <a:gdLst/>
            <a:ahLst/>
            <a:cxnLst>
              <a:cxn ang="0">
                <a:pos x="1847" y="9"/>
              </a:cxn>
              <a:cxn ang="0">
                <a:pos x="0" y="0"/>
              </a:cxn>
            </a:cxnLst>
            <a:rect l="0" t="0" r="r" b="b"/>
            <a:pathLst>
              <a:path w="1847" h="9">
                <a:moveTo>
                  <a:pt x="1847" y="9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808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81" name="AutoShape 29"/>
          <p:cNvSpPr>
            <a:spLocks noChangeArrowheads="1"/>
          </p:cNvSpPr>
          <p:nvPr/>
        </p:nvSpPr>
        <p:spPr bwMode="auto">
          <a:xfrm flipH="1">
            <a:off x="3924300" y="6381750"/>
            <a:ext cx="1800225" cy="333375"/>
          </a:xfrm>
          <a:prstGeom prst="curvedUpArrow">
            <a:avLst>
              <a:gd name="adj1" fmla="val 108000"/>
              <a:gd name="adj2" fmla="val 216000"/>
              <a:gd name="adj3" fmla="val 3917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61" grpId="0" animBg="1"/>
      <p:bldP spid="49162" grpId="0" animBg="1"/>
      <p:bldP spid="49164" grpId="0" animBg="1"/>
      <p:bldP spid="49165" grpId="0" animBg="1"/>
      <p:bldP spid="49166" grpId="0" animBg="1"/>
      <p:bldP spid="49168" grpId="0" animBg="1"/>
      <p:bldP spid="49170" grpId="0" animBg="1"/>
      <p:bldP spid="49171" grpId="0" animBg="1"/>
      <p:bldP spid="49173" grpId="0" animBg="1"/>
      <p:bldP spid="49174" grpId="0" animBg="1"/>
      <p:bldP spid="49175" grpId="0" animBg="1"/>
      <p:bldP spid="49177" grpId="0" animBg="1"/>
      <p:bldP spid="49178" grpId="0" animBg="1"/>
      <p:bldP spid="49179" grpId="0" animBg="1"/>
      <p:bldP spid="49180" grpId="0" animBg="1"/>
      <p:bldP spid="491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250825" y="1268413"/>
            <a:ext cx="3673475" cy="1439862"/>
          </a:xfrm>
          <a:custGeom>
            <a:avLst/>
            <a:gdLst>
              <a:gd name="G0" fmla="+- 4611 0 0"/>
              <a:gd name="G1" fmla="+- 21600 0 4611"/>
              <a:gd name="G2" fmla="*/ 4611 1 2"/>
              <a:gd name="G3" fmla="+- 21600 0 G2"/>
              <a:gd name="G4" fmla="+/ 4611 21600 2"/>
              <a:gd name="G5" fmla="+/ G1 0 2"/>
              <a:gd name="G6" fmla="*/ 21600 21600 4611"/>
              <a:gd name="G7" fmla="*/ G6 1 2"/>
              <a:gd name="G8" fmla="+- 21600 0 G7"/>
              <a:gd name="G9" fmla="*/ 21600 1 2"/>
              <a:gd name="G10" fmla="+- 4611 0 G9"/>
              <a:gd name="G11" fmla="?: G10 G8 0"/>
              <a:gd name="G12" fmla="?: G10 G7 21600"/>
              <a:gd name="T0" fmla="*/ 19294 w 21600"/>
              <a:gd name="T1" fmla="*/ 10800 h 21600"/>
              <a:gd name="T2" fmla="*/ 10800 w 21600"/>
              <a:gd name="T3" fmla="*/ 21600 h 21600"/>
              <a:gd name="T4" fmla="*/ 2306 w 21600"/>
              <a:gd name="T5" fmla="*/ 10800 h 21600"/>
              <a:gd name="T6" fmla="*/ 10800 w 21600"/>
              <a:gd name="T7" fmla="*/ 0 h 21600"/>
              <a:gd name="T8" fmla="*/ 4106 w 21600"/>
              <a:gd name="T9" fmla="*/ 4106 h 21600"/>
              <a:gd name="T10" fmla="*/ 17494 w 21600"/>
              <a:gd name="T11" fmla="*/ 174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11" y="21600"/>
                </a:lnTo>
                <a:lnTo>
                  <a:pt x="16989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250825" y="1268413"/>
            <a:ext cx="3673475" cy="1439862"/>
          </a:xfrm>
          <a:custGeom>
            <a:avLst/>
            <a:gdLst>
              <a:gd name="G0" fmla="+- 4611 0 0"/>
              <a:gd name="G1" fmla="+- 21600 0 4611"/>
              <a:gd name="G2" fmla="*/ 4611 1 2"/>
              <a:gd name="G3" fmla="+- 21600 0 G2"/>
              <a:gd name="G4" fmla="+/ 4611 21600 2"/>
              <a:gd name="G5" fmla="+/ G1 0 2"/>
              <a:gd name="G6" fmla="*/ 21600 21600 4611"/>
              <a:gd name="G7" fmla="*/ G6 1 2"/>
              <a:gd name="G8" fmla="+- 21600 0 G7"/>
              <a:gd name="G9" fmla="*/ 21600 1 2"/>
              <a:gd name="G10" fmla="+- 4611 0 G9"/>
              <a:gd name="G11" fmla="?: G10 G8 0"/>
              <a:gd name="G12" fmla="?: G10 G7 21600"/>
              <a:gd name="T0" fmla="*/ 19294 w 21600"/>
              <a:gd name="T1" fmla="*/ 10800 h 21600"/>
              <a:gd name="T2" fmla="*/ 10800 w 21600"/>
              <a:gd name="T3" fmla="*/ 21600 h 21600"/>
              <a:gd name="T4" fmla="*/ 2306 w 21600"/>
              <a:gd name="T5" fmla="*/ 10800 h 21600"/>
              <a:gd name="T6" fmla="*/ 10800 w 21600"/>
              <a:gd name="T7" fmla="*/ 0 h 21600"/>
              <a:gd name="T8" fmla="*/ 4106 w 21600"/>
              <a:gd name="T9" fmla="*/ 4106 h 21600"/>
              <a:gd name="T10" fmla="*/ 17494 w 21600"/>
              <a:gd name="T11" fmla="*/ 174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11" y="21600"/>
                </a:lnTo>
                <a:lnTo>
                  <a:pt x="16989" y="21600"/>
                </a:lnTo>
                <a:lnTo>
                  <a:pt x="21600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467850" cy="6858000"/>
            <a:chOff x="0" y="0"/>
            <a:chExt cx="5964" cy="4320"/>
          </a:xfrm>
        </p:grpSpPr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 flipV="1">
              <a:off x="2880" y="164"/>
              <a:ext cx="0" cy="4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8" y="0"/>
              <a:ext cx="5444" cy="4320"/>
              <a:chOff x="158" y="0"/>
              <a:chExt cx="5444" cy="4320"/>
            </a:xfrm>
          </p:grpSpPr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5148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>
                <a:off x="2426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79" name="Line 11"/>
              <p:cNvSpPr>
                <a:spLocks noChangeShapeType="1"/>
              </p:cNvSpPr>
              <p:nvPr/>
            </p:nvSpPr>
            <p:spPr bwMode="auto">
              <a:xfrm>
                <a:off x="4694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>
                <a:off x="4241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1" name="Line 13"/>
              <p:cNvSpPr>
                <a:spLocks noChangeShapeType="1"/>
              </p:cNvSpPr>
              <p:nvPr/>
            </p:nvSpPr>
            <p:spPr bwMode="auto">
              <a:xfrm>
                <a:off x="3787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2" name="Line 14"/>
              <p:cNvSpPr>
                <a:spLocks noChangeShapeType="1"/>
              </p:cNvSpPr>
              <p:nvPr/>
            </p:nvSpPr>
            <p:spPr bwMode="auto">
              <a:xfrm>
                <a:off x="3334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3" name="Line 15"/>
              <p:cNvSpPr>
                <a:spLocks noChangeShapeType="1"/>
              </p:cNvSpPr>
              <p:nvPr/>
            </p:nvSpPr>
            <p:spPr bwMode="auto">
              <a:xfrm>
                <a:off x="1973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4" name="Line 16"/>
              <p:cNvSpPr>
                <a:spLocks noChangeShapeType="1"/>
              </p:cNvSpPr>
              <p:nvPr/>
            </p:nvSpPr>
            <p:spPr bwMode="auto">
              <a:xfrm>
                <a:off x="1519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>
                <a:off x="1066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6" name="Line 18"/>
              <p:cNvSpPr>
                <a:spLocks noChangeShapeType="1"/>
              </p:cNvSpPr>
              <p:nvPr/>
            </p:nvSpPr>
            <p:spPr bwMode="auto">
              <a:xfrm>
                <a:off x="612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7" name="Line 19"/>
              <p:cNvSpPr>
                <a:spLocks noChangeShapeType="1"/>
              </p:cNvSpPr>
              <p:nvPr/>
            </p:nvSpPr>
            <p:spPr bwMode="auto">
              <a:xfrm>
                <a:off x="5602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158" y="0"/>
                <a:ext cx="0" cy="4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>
              <a:off x="0" y="3974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>
              <a:off x="0" y="2614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>
              <a:off x="0" y="3067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>
              <a:off x="0" y="3521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>
              <a:off x="204" y="1253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5" name="Line 27"/>
            <p:cNvSpPr>
              <a:spLocks noChangeShapeType="1"/>
            </p:cNvSpPr>
            <p:nvPr/>
          </p:nvSpPr>
          <p:spPr bwMode="auto">
            <a:xfrm>
              <a:off x="0" y="799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6" name="Line 28"/>
            <p:cNvSpPr>
              <a:spLocks noChangeShapeType="1"/>
            </p:cNvSpPr>
            <p:nvPr/>
          </p:nvSpPr>
          <p:spPr bwMode="auto">
            <a:xfrm>
              <a:off x="0" y="346"/>
              <a:ext cx="57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2789" y="261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>
              <a:off x="2744" y="3067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3999" name="Line 31"/>
            <p:cNvSpPr>
              <a:spLocks noChangeShapeType="1"/>
            </p:cNvSpPr>
            <p:nvPr/>
          </p:nvSpPr>
          <p:spPr bwMode="auto">
            <a:xfrm>
              <a:off x="2744" y="261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0" name="Line 32"/>
            <p:cNvSpPr>
              <a:spLocks noChangeShapeType="1"/>
            </p:cNvSpPr>
            <p:nvPr/>
          </p:nvSpPr>
          <p:spPr bwMode="auto">
            <a:xfrm>
              <a:off x="2789" y="1253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1" name="Line 33"/>
            <p:cNvSpPr>
              <a:spLocks noChangeShapeType="1"/>
            </p:cNvSpPr>
            <p:nvPr/>
          </p:nvSpPr>
          <p:spPr bwMode="auto">
            <a:xfrm>
              <a:off x="2789" y="799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2" name="Line 34"/>
            <p:cNvSpPr>
              <a:spLocks noChangeShapeType="1"/>
            </p:cNvSpPr>
            <p:nvPr/>
          </p:nvSpPr>
          <p:spPr bwMode="auto">
            <a:xfrm>
              <a:off x="2789" y="1706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3" name="Line 35"/>
            <p:cNvSpPr>
              <a:spLocks noChangeShapeType="1"/>
            </p:cNvSpPr>
            <p:nvPr/>
          </p:nvSpPr>
          <p:spPr bwMode="auto">
            <a:xfrm>
              <a:off x="2789" y="2614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4" name="Line 36"/>
            <p:cNvSpPr>
              <a:spLocks noChangeShapeType="1"/>
            </p:cNvSpPr>
            <p:nvPr/>
          </p:nvSpPr>
          <p:spPr bwMode="auto">
            <a:xfrm>
              <a:off x="2789" y="3067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5" name="Line 37"/>
            <p:cNvSpPr>
              <a:spLocks noChangeShapeType="1"/>
            </p:cNvSpPr>
            <p:nvPr/>
          </p:nvSpPr>
          <p:spPr bwMode="auto">
            <a:xfrm>
              <a:off x="2789" y="3521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6" name="Line 38"/>
            <p:cNvSpPr>
              <a:spLocks noChangeShapeType="1"/>
            </p:cNvSpPr>
            <p:nvPr/>
          </p:nvSpPr>
          <p:spPr bwMode="auto">
            <a:xfrm>
              <a:off x="2789" y="3974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7" name="Line 39"/>
            <p:cNvSpPr>
              <a:spLocks noChangeShapeType="1"/>
            </p:cNvSpPr>
            <p:nvPr/>
          </p:nvSpPr>
          <p:spPr bwMode="auto">
            <a:xfrm>
              <a:off x="3154" y="2162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8" name="Line 40"/>
            <p:cNvSpPr>
              <a:spLocks noChangeShapeType="1"/>
            </p:cNvSpPr>
            <p:nvPr/>
          </p:nvSpPr>
          <p:spPr bwMode="auto">
            <a:xfrm>
              <a:off x="2789" y="346"/>
              <a:ext cx="1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>
              <a:off x="1066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1519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1" name="Line 43"/>
            <p:cNvSpPr>
              <a:spLocks noChangeShapeType="1"/>
            </p:cNvSpPr>
            <p:nvPr/>
          </p:nvSpPr>
          <p:spPr bwMode="auto">
            <a:xfrm>
              <a:off x="612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2" name="Line 44"/>
            <p:cNvSpPr>
              <a:spLocks noChangeShapeType="1"/>
            </p:cNvSpPr>
            <p:nvPr/>
          </p:nvSpPr>
          <p:spPr bwMode="auto">
            <a:xfrm>
              <a:off x="1974" y="2070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3" name="Line 45"/>
            <p:cNvSpPr>
              <a:spLocks noChangeShapeType="1"/>
            </p:cNvSpPr>
            <p:nvPr/>
          </p:nvSpPr>
          <p:spPr bwMode="auto">
            <a:xfrm>
              <a:off x="2426" y="206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4" name="Line 46"/>
            <p:cNvSpPr>
              <a:spLocks noChangeShapeType="1"/>
            </p:cNvSpPr>
            <p:nvPr/>
          </p:nvSpPr>
          <p:spPr bwMode="auto">
            <a:xfrm>
              <a:off x="3334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5" name="Line 47"/>
            <p:cNvSpPr>
              <a:spLocks noChangeShapeType="1"/>
            </p:cNvSpPr>
            <p:nvPr/>
          </p:nvSpPr>
          <p:spPr bwMode="auto">
            <a:xfrm>
              <a:off x="3787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6" name="Line 48"/>
            <p:cNvSpPr>
              <a:spLocks noChangeShapeType="1"/>
            </p:cNvSpPr>
            <p:nvPr/>
          </p:nvSpPr>
          <p:spPr bwMode="auto">
            <a:xfrm>
              <a:off x="4241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>
              <a:off x="5148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8" name="Line 50"/>
            <p:cNvSpPr>
              <a:spLocks noChangeShapeType="1"/>
            </p:cNvSpPr>
            <p:nvPr/>
          </p:nvSpPr>
          <p:spPr bwMode="auto">
            <a:xfrm>
              <a:off x="4694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19" name="Line 51"/>
            <p:cNvSpPr>
              <a:spLocks noChangeShapeType="1"/>
            </p:cNvSpPr>
            <p:nvPr/>
          </p:nvSpPr>
          <p:spPr bwMode="auto">
            <a:xfrm>
              <a:off x="5602" y="2115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20" name="Line 52"/>
            <p:cNvSpPr>
              <a:spLocks noChangeShapeType="1"/>
            </p:cNvSpPr>
            <p:nvPr/>
          </p:nvSpPr>
          <p:spPr bwMode="auto">
            <a:xfrm>
              <a:off x="0" y="2069"/>
              <a:ext cx="0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21" name="Text Box 53"/>
            <p:cNvSpPr txBox="1">
              <a:spLocks noChangeArrowheads="1"/>
            </p:cNvSpPr>
            <p:nvPr/>
          </p:nvSpPr>
          <p:spPr bwMode="auto">
            <a:xfrm>
              <a:off x="3424" y="229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1800"/>
            </a:p>
          </p:txBody>
        </p:sp>
        <p:sp>
          <p:nvSpPr>
            <p:cNvPr id="84022" name="Text Box 54"/>
            <p:cNvSpPr txBox="1">
              <a:spLocks noChangeArrowheads="1"/>
            </p:cNvSpPr>
            <p:nvPr/>
          </p:nvSpPr>
          <p:spPr bwMode="auto">
            <a:xfrm>
              <a:off x="3243" y="1888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</a:t>
              </a:r>
            </a:p>
          </p:txBody>
        </p:sp>
        <p:sp>
          <p:nvSpPr>
            <p:cNvPr id="84023" name="Text Box 55"/>
            <p:cNvSpPr txBox="1">
              <a:spLocks noChangeArrowheads="1"/>
            </p:cNvSpPr>
            <p:nvPr/>
          </p:nvSpPr>
          <p:spPr bwMode="auto">
            <a:xfrm>
              <a:off x="2925" y="1525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1</a:t>
              </a:r>
              <a:endParaRPr lang="ru-RU" sz="1800"/>
            </a:p>
          </p:txBody>
        </p:sp>
        <p:sp>
          <p:nvSpPr>
            <p:cNvPr id="84024" name="Text Box 56"/>
            <p:cNvSpPr txBox="1">
              <a:spLocks noChangeArrowheads="1"/>
            </p:cNvSpPr>
            <p:nvPr/>
          </p:nvSpPr>
          <p:spPr bwMode="auto">
            <a:xfrm>
              <a:off x="5375" y="2296"/>
              <a:ext cx="38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/>
                <a:t>X</a:t>
              </a:r>
              <a:endParaRPr lang="ru-RU" sz="3200" b="1" i="1"/>
            </a:p>
          </p:txBody>
        </p:sp>
        <p:sp>
          <p:nvSpPr>
            <p:cNvPr id="84025" name="Text Box 57"/>
            <p:cNvSpPr txBox="1">
              <a:spLocks noChangeArrowheads="1"/>
            </p:cNvSpPr>
            <p:nvPr/>
          </p:nvSpPr>
          <p:spPr bwMode="auto">
            <a:xfrm>
              <a:off x="2971" y="0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/>
                <a:t>Y</a:t>
              </a:r>
              <a:endParaRPr lang="ru-RU" sz="2400" b="1" i="1"/>
            </a:p>
          </p:txBody>
        </p:sp>
        <p:sp>
          <p:nvSpPr>
            <p:cNvPr id="84026" name="Text Box 58"/>
            <p:cNvSpPr txBox="1">
              <a:spLocks noChangeArrowheads="1"/>
            </p:cNvSpPr>
            <p:nvPr/>
          </p:nvSpPr>
          <p:spPr bwMode="auto">
            <a:xfrm>
              <a:off x="2835" y="18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0</a:t>
              </a:r>
              <a:endParaRPr lang="ru-RU" sz="2400" b="1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0825" y="1268413"/>
            <a:ext cx="6553200" cy="4321175"/>
            <a:chOff x="158" y="799"/>
            <a:chExt cx="4128" cy="2722"/>
          </a:xfrm>
        </p:grpSpPr>
        <p:sp>
          <p:nvSpPr>
            <p:cNvPr id="84027" name="Line 59"/>
            <p:cNvSpPr>
              <a:spLocks noChangeShapeType="1"/>
            </p:cNvSpPr>
            <p:nvPr/>
          </p:nvSpPr>
          <p:spPr bwMode="auto">
            <a:xfrm>
              <a:off x="612" y="1706"/>
              <a:ext cx="1859" cy="1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28" name="Line 60"/>
            <p:cNvSpPr>
              <a:spLocks noChangeShapeType="1"/>
            </p:cNvSpPr>
            <p:nvPr/>
          </p:nvSpPr>
          <p:spPr bwMode="auto">
            <a:xfrm>
              <a:off x="2426" y="799"/>
              <a:ext cx="1860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29" name="Line 61"/>
            <p:cNvSpPr>
              <a:spLocks noChangeShapeType="1"/>
            </p:cNvSpPr>
            <p:nvPr/>
          </p:nvSpPr>
          <p:spPr bwMode="auto">
            <a:xfrm>
              <a:off x="158" y="799"/>
              <a:ext cx="1814" cy="18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4030" name="Line 62"/>
            <p:cNvSpPr>
              <a:spLocks noChangeShapeType="1"/>
            </p:cNvSpPr>
            <p:nvPr/>
          </p:nvSpPr>
          <p:spPr bwMode="auto">
            <a:xfrm>
              <a:off x="1973" y="1706"/>
              <a:ext cx="1814" cy="1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648" name="Text Box 0"/>
          <p:cNvSpPr txBox="1">
            <a:spLocks noChangeArrowheads="1"/>
          </p:cNvSpPr>
          <p:nvPr/>
        </p:nvSpPr>
        <p:spPr bwMode="auto">
          <a:xfrm>
            <a:off x="0" y="765175"/>
            <a:ext cx="1366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А(-6:3)</a:t>
            </a:r>
          </a:p>
        </p:txBody>
      </p:sp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3276600" y="476250"/>
            <a:ext cx="1582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В(-1;3)</a:t>
            </a:r>
          </a:p>
        </p:txBody>
      </p:sp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2916238" y="2708275"/>
            <a:ext cx="16557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С(-2;1)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85720" y="2708274"/>
            <a:ext cx="1765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</a:t>
            </a:r>
            <a:r>
              <a:rPr lang="ru-RU" sz="3200" b="1" dirty="0" smtClean="0"/>
              <a:t>(-5;1</a:t>
            </a:r>
            <a:r>
              <a:rPr lang="ru-RU" sz="3200" b="1" dirty="0"/>
              <a:t>)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715008" y="857232"/>
            <a:ext cx="3428992" cy="21852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Построить трапецию, которая получится из данной трапеции параллельным переносом на вектор </a:t>
            </a:r>
            <a:endParaRPr lang="ru-RU" sz="2000" b="1" dirty="0" smtClean="0"/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/>
                </a:solidFill>
              </a:rPr>
              <a:t>                    </a:t>
            </a:r>
            <a:r>
              <a:rPr lang="ru-RU" sz="2400" b="1" dirty="0" smtClean="0">
                <a:solidFill>
                  <a:schemeClr val="accent2"/>
                </a:solidFill>
              </a:rPr>
              <a:t>а</a:t>
            </a:r>
            <a:r>
              <a:rPr lang="en-US" sz="2400" b="1" dirty="0">
                <a:solidFill>
                  <a:schemeClr val="accent2"/>
                </a:solidFill>
                <a:cs typeface="Arial" pitchFamily="34" charset="0"/>
              </a:rPr>
              <a:t>{</a:t>
            </a:r>
            <a:r>
              <a:rPr lang="ru-RU" sz="2400" b="1" dirty="0">
                <a:solidFill>
                  <a:schemeClr val="accent2"/>
                </a:solidFill>
                <a:cs typeface="Arial" pitchFamily="34" charset="0"/>
              </a:rPr>
              <a:t> 4;-4</a:t>
            </a:r>
            <a:r>
              <a:rPr lang="en-US" sz="2400" b="1" dirty="0">
                <a:solidFill>
                  <a:schemeClr val="accent2"/>
                </a:solidFill>
                <a:cs typeface="Arial" pitchFamily="34" charset="0"/>
              </a:rPr>
              <a:t>}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5940425" y="0"/>
            <a:ext cx="32035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</a:rPr>
              <a:t>Задача: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500563" y="1268413"/>
            <a:ext cx="2951162" cy="2881312"/>
            <a:chOff x="2835" y="799"/>
            <a:chExt cx="1859" cy="1815"/>
          </a:xfrm>
        </p:grpSpPr>
        <p:sp>
          <p:nvSpPr>
            <p:cNvPr id="155655" name="Line 7"/>
            <p:cNvSpPr>
              <a:spLocks noChangeShapeType="1"/>
            </p:cNvSpPr>
            <p:nvPr/>
          </p:nvSpPr>
          <p:spPr bwMode="auto">
            <a:xfrm>
              <a:off x="2835" y="799"/>
              <a:ext cx="1859" cy="181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5656" name="Text Box 8"/>
            <p:cNvSpPr txBox="1">
              <a:spLocks noChangeArrowheads="1"/>
            </p:cNvSpPr>
            <p:nvPr/>
          </p:nvSpPr>
          <p:spPr bwMode="auto">
            <a:xfrm>
              <a:off x="4059" y="1706"/>
              <a:ext cx="49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i="1">
                  <a:solidFill>
                    <a:schemeClr val="accent2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55657" name="Line 9"/>
            <p:cNvSpPr>
              <a:spLocks noChangeShapeType="1"/>
            </p:cNvSpPr>
            <p:nvPr/>
          </p:nvSpPr>
          <p:spPr bwMode="auto">
            <a:xfrm>
              <a:off x="4150" y="1797"/>
              <a:ext cx="18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0" y="4868863"/>
            <a:ext cx="3132138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Построение: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3059112" y="3933825"/>
            <a:ext cx="1798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B32D86"/>
                </a:solidFill>
              </a:rPr>
              <a:t>А`(-2:-1</a:t>
            </a:r>
            <a:r>
              <a:rPr lang="ru-RU" sz="2800" b="1" dirty="0">
                <a:solidFill>
                  <a:srgbClr val="B32D86"/>
                </a:solidFill>
              </a:rPr>
              <a:t>)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6715140" y="4214818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B32D86"/>
                </a:solidFill>
              </a:rPr>
              <a:t>В`(3</a:t>
            </a:r>
            <a:r>
              <a:rPr lang="ru-RU" sz="2800" b="1" dirty="0">
                <a:solidFill>
                  <a:srgbClr val="B32D86"/>
                </a:solidFill>
              </a:rPr>
              <a:t>;-1)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5940424" y="5589588"/>
            <a:ext cx="1631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B32D86"/>
                </a:solidFill>
              </a:rPr>
              <a:t>С`(2</a:t>
            </a:r>
            <a:r>
              <a:rPr lang="ru-RU" sz="2800" b="1" dirty="0">
                <a:solidFill>
                  <a:srgbClr val="B32D86"/>
                </a:solidFill>
              </a:rPr>
              <a:t>;-3)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3214678" y="5734050"/>
            <a:ext cx="164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B32D86"/>
                </a:solidFill>
              </a:rPr>
              <a:t>D</a:t>
            </a:r>
            <a:r>
              <a:rPr lang="ru-RU" sz="2400" b="1" dirty="0" smtClean="0">
                <a:solidFill>
                  <a:srgbClr val="B32D86"/>
                </a:solidFill>
              </a:rPr>
              <a:t>`</a:t>
            </a:r>
            <a:r>
              <a:rPr lang="ru-RU" sz="2800" b="1" dirty="0" smtClean="0">
                <a:solidFill>
                  <a:srgbClr val="B32D86"/>
                </a:solidFill>
              </a:rPr>
              <a:t>1</a:t>
            </a:r>
            <a:r>
              <a:rPr lang="ru-RU" sz="2800" b="1" dirty="0">
                <a:solidFill>
                  <a:srgbClr val="B32D86"/>
                </a:solidFill>
              </a:rPr>
              <a:t>;-3)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08426 L 0.31701 0.4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32D8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nimBg="1"/>
      <p:bldP spid="83972" grpId="0" animBg="1"/>
      <p:bldP spid="83972" grpId="1" animBg="1"/>
      <p:bldP spid="155652" grpId="0" animBg="1"/>
      <p:bldP spid="155653" grpId="0" animBg="1"/>
      <p:bldP spid="155661" grpId="0" animBg="1"/>
      <p:bldP spid="155664" grpId="0"/>
      <p:bldP spid="155665" grpId="0"/>
      <p:bldP spid="155667" grpId="0"/>
      <p:bldP spid="1556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Найдите величины а и </a:t>
            </a:r>
            <a:r>
              <a:rPr lang="en-US" b="1" dirty="0" smtClean="0">
                <a:solidFill>
                  <a:srgbClr val="0070C0"/>
                </a:solidFill>
              </a:rPr>
              <a:t>b</a:t>
            </a:r>
            <a:r>
              <a:rPr lang="ru-RU" b="1" dirty="0" smtClean="0">
                <a:solidFill>
                  <a:srgbClr val="0070C0"/>
                </a:solidFill>
              </a:rPr>
              <a:t> в формулах параллельного переноса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‘ = x + a,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‘ = y + b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   если известно,  что: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3861048"/>
            <a:ext cx="4495800" cy="276490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точка (1;2) переходит в точку (3;4);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точка (2;-3) переходит в точку (-1;5);</a:t>
            </a: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точка (-1; -3) переходит в точку (0; -2)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Движение – это жизнь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 descr="C:\Users\Ludmila\Pictures\300px-Sowing_machine_Nords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2858581" cy="1791574"/>
          </a:xfrm>
          <a:prstGeom prst="rect">
            <a:avLst/>
          </a:prstGeom>
          <a:noFill/>
        </p:spPr>
      </p:pic>
      <p:pic>
        <p:nvPicPr>
          <p:cNvPr id="9224" name="Picture 8" descr="C:\Users\Ludmila\Pictures\275px-Estirpatore_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2520280" cy="21995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smtClean="0">
                <a:solidFill>
                  <a:srgbClr val="002060"/>
                </a:solidFill>
              </a:rPr>
              <a:t>сельскохозяйственных машинах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Культиватор машина для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окучивания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https://upload.wikimedia.org/wikipedia/commons/thumb/5/5e/P%C3%B6ttinger_plough%2C_Werktuigendagen_2005.jpg/275px-P%C3%B6ttinger_plough%2C_Werktuigendagen_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2619375" cy="1743076"/>
          </a:xfrm>
          <a:prstGeom prst="rect">
            <a:avLst/>
          </a:prstGeom>
          <a:noFill/>
        </p:spPr>
      </p:pic>
      <p:sp>
        <p:nvSpPr>
          <p:cNvPr id="9221" name="AutoShape 5" descr="https://upload.wikimedia.org/wikipedia/commons/thumb/9/94/Kverneland_harrow.jpg/275px-Kverneland_harrow.jpg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12160" y="270892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Плуг – оборудование для вспашки земли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23" name="AutoShape 7" descr="https://upload.wikimedia.org/wikipedia/commons/thumb/9/94/Kverneland_harrow.jpg/275px-Kverneland_harrow.jpg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upload.wikimedia.org/wikipedia/commons/thumb/5/52/Furrow_press_near_Barwick_Hall_Farm_-_geograph.org.uk_-_440037.jpg/275px-Furrow_press_near_Barwick_Hall_Farm_-_geograph.org.uk_-_440037.jpg"/>
          <p:cNvSpPr>
            <a:spLocks noChangeAspect="1" noChangeArrowheads="1"/>
          </p:cNvSpPr>
          <p:nvPr/>
        </p:nvSpPr>
        <p:spPr bwMode="auto">
          <a:xfrm>
            <a:off x="155575" y="-936625"/>
            <a:ext cx="2619375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 descr="C:\Users\Ludmila\Pictures\275px-Furrow_press_near_Barwick_Hall_Farm_-_geograph.org.uk_-_44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7" y="3933056"/>
            <a:ext cx="2691561" cy="20162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580112" y="60212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Окучник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28" name="Picture 12" descr="C:\Users\Ludmila\Pictures\275px-Kverneland_harr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861048"/>
            <a:ext cx="3240360" cy="21563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3568" y="587727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Борона – оборудование для обработки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почвы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24928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Сеялка – машина для посева семян в почву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042792" cy="750887"/>
          </a:xfrm>
        </p:spPr>
        <p:txBody>
          <a:bodyPr/>
          <a:lstStyle/>
          <a:p>
            <a:pPr algn="ctr"/>
            <a:r>
              <a:rPr lang="ru-RU" dirty="0" err="1" smtClean="0"/>
              <a:t>бороздомер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udmila\Pictures\281891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6111" r="15640"/>
          <a:stretch>
            <a:fillRect/>
          </a:stretch>
        </p:blipFill>
        <p:spPr bwMode="auto">
          <a:xfrm>
            <a:off x="395536" y="1340768"/>
            <a:ext cx="3692272" cy="428291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3707904" y="992485"/>
            <a:ext cx="4978897" cy="586551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/>
              <a:t>      Проверку глубины вспашки наиболее быстро и надежно</a:t>
            </a:r>
            <a:r>
              <a:rPr lang="en-US" sz="3800" dirty="0" smtClean="0"/>
              <a:t> </a:t>
            </a:r>
            <a:r>
              <a:rPr lang="ru-RU" sz="3800" dirty="0" smtClean="0"/>
              <a:t> можно производить с помощью </a:t>
            </a:r>
            <a:r>
              <a:rPr lang="ru-RU" sz="3800" dirty="0" err="1" smtClean="0"/>
              <a:t>бороздомера</a:t>
            </a:r>
            <a:r>
              <a:rPr lang="ru-RU" sz="3800" dirty="0" smtClean="0"/>
              <a:t>, который состоит из двух линеек одинаковой длины: неподвижной </a:t>
            </a:r>
            <a:r>
              <a:rPr lang="ru-RU" sz="3800" dirty="0" err="1" smtClean="0"/>
              <a:t>l</a:t>
            </a:r>
            <a:r>
              <a:rPr lang="ru-RU" sz="3800" dirty="0" smtClean="0"/>
              <a:t>, оканчивающейся угольником, и подвижной </a:t>
            </a:r>
            <a:r>
              <a:rPr lang="en-US" sz="3800" dirty="0" smtClean="0"/>
              <a:t>m</a:t>
            </a:r>
            <a:r>
              <a:rPr lang="ru-RU" sz="3800" dirty="0" smtClean="0"/>
              <a:t>. Для замера глубины пахоты </a:t>
            </a:r>
            <a:r>
              <a:rPr lang="ru-RU" sz="3800" dirty="0" err="1" smtClean="0"/>
              <a:t>бороздомер</a:t>
            </a:r>
            <a:r>
              <a:rPr lang="ru-RU" sz="3800" dirty="0" smtClean="0"/>
              <a:t> устанавливают вертикально угольником на непаханую поверхность поля, а подвижную линейку опускают на расчищенное  дно борозды. Верхний конец подвижной линейки показывает глубину борозды по шкале, нанесенной от верхнего конца неподвижной линейки.</a:t>
            </a:r>
          </a:p>
          <a:p>
            <a:endParaRPr lang="ru-RU" sz="3400" dirty="0" smtClean="0"/>
          </a:p>
          <a:p>
            <a:pPr>
              <a:buNone/>
            </a:pP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 1: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/>
              <a:t>На берегу канала требуется построить водонапорную башню для орошения полей. Выбрать место для строительства башни с таким расчетом, чтобы общая длина труб от водонапорной башни до двух полей была наименьшей.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979613" y="3284538"/>
            <a:ext cx="518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643438" y="1916113"/>
            <a:ext cx="79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В</a:t>
            </a:r>
            <a:r>
              <a:rPr lang="ru-RU" sz="3600" baseline="-25000"/>
              <a:t>1</a:t>
            </a:r>
            <a:r>
              <a:rPr lang="ru-RU" baseline="-25000">
                <a:cs typeface="Arial" charset="0"/>
              </a:rPr>
              <a:t>●</a:t>
            </a:r>
            <a:r>
              <a:rPr lang="ru-RU" sz="1600"/>
              <a:t> 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979613" y="2716213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/>
              <a:t>M</a:t>
            </a:r>
            <a:r>
              <a:rPr lang="ru-RU"/>
              <a:t> 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804025" y="2716213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/>
              <a:t>N</a:t>
            </a:r>
            <a:r>
              <a:rPr lang="ru-RU" sz="3600"/>
              <a:t> 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5148263" y="3933825"/>
            <a:ext cx="615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cs typeface="Arial" charset="0"/>
              </a:rPr>
              <a:t>●</a:t>
            </a:r>
          </a:p>
          <a:p>
            <a:r>
              <a:rPr lang="ru-RU" sz="3600"/>
              <a:t>В 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2771775" y="5251450"/>
            <a:ext cx="615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cs typeface="Arial" charset="0"/>
              </a:rPr>
              <a:t>●</a:t>
            </a:r>
          </a:p>
          <a:p>
            <a:r>
              <a:rPr lang="ru-RU" sz="3600"/>
              <a:t>А 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4500563" y="2492375"/>
            <a:ext cx="7191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3600"/>
              <a:t>C</a:t>
            </a:r>
            <a:endParaRPr lang="ru-RU" sz="3600"/>
          </a:p>
          <a:p>
            <a:pPr algn="just"/>
            <a:r>
              <a:rPr lang="en-US" sz="1600">
                <a:cs typeface="Arial" charset="0"/>
              </a:rPr>
              <a:t>●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5292725" y="24209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2916238" y="2420938"/>
            <a:ext cx="2376487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8" grpId="0"/>
      <p:bldP spid="25619" grpId="0" animBg="1"/>
      <p:bldP spid="256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 2: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800"/>
              <a:t>Два поля (</a:t>
            </a:r>
            <a:r>
              <a:rPr lang="ru-RU" sz="2800" i="1"/>
              <a:t>А, Д</a:t>
            </a:r>
            <a:r>
              <a:rPr lang="ru-RU" sz="2800"/>
              <a:t>) находятся на одном берегу реки, а третье поле (</a:t>
            </a:r>
            <a:r>
              <a:rPr lang="ru-RU" sz="2800" i="1"/>
              <a:t>В</a:t>
            </a:r>
            <a:r>
              <a:rPr lang="ru-RU" sz="2800"/>
              <a:t>) находится на другом берегу, причем поля </a:t>
            </a:r>
            <a:r>
              <a:rPr lang="ru-RU" sz="2800" i="1"/>
              <a:t>В </a:t>
            </a:r>
            <a:r>
              <a:rPr lang="ru-RU" sz="2800"/>
              <a:t>и</a:t>
            </a:r>
            <a:r>
              <a:rPr lang="ru-RU" sz="2800" i="1"/>
              <a:t> Д</a:t>
            </a:r>
            <a:r>
              <a:rPr lang="ru-RU" sz="2800"/>
              <a:t> расположены на одинаковом расстоянии от реки на одной прямой, перпендикулярной </a:t>
            </a:r>
            <a:r>
              <a:rPr lang="en-US" sz="2800" i="1"/>
              <a:t>MN</a:t>
            </a:r>
            <a:r>
              <a:rPr lang="ru-RU" sz="2800"/>
              <a:t>. Где на берегу реки нужно поставить водонапорную башню, чтобы общая длина труб от полей </a:t>
            </a:r>
            <a:r>
              <a:rPr lang="ru-RU" sz="2800" i="1"/>
              <a:t>А</a:t>
            </a:r>
            <a:r>
              <a:rPr lang="ru-RU" sz="2800"/>
              <a:t> и</a:t>
            </a:r>
            <a:r>
              <a:rPr lang="ru-RU" sz="2800" i="1"/>
              <a:t> В</a:t>
            </a:r>
            <a:r>
              <a:rPr lang="ru-RU" sz="2800"/>
              <a:t> до башни была равна общей длине труб от полей </a:t>
            </a:r>
            <a:r>
              <a:rPr lang="ru-RU" sz="2800" i="1"/>
              <a:t>А</a:t>
            </a:r>
            <a:r>
              <a:rPr lang="ru-RU" sz="2800"/>
              <a:t> и</a:t>
            </a:r>
            <a:r>
              <a:rPr lang="ru-RU" sz="2800" i="1"/>
              <a:t> Д</a:t>
            </a:r>
            <a:r>
              <a:rPr lang="ru-RU" sz="2800"/>
              <a:t> до башни.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08025"/>
          </a:xfrm>
        </p:spPr>
        <p:txBody>
          <a:bodyPr/>
          <a:lstStyle/>
          <a:p>
            <a:r>
              <a:rPr lang="ru-RU" sz="400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924175"/>
            <a:ext cx="8226425" cy="3600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/>
              <a:t>      СД=СВ</a:t>
            </a:r>
            <a:r>
              <a:rPr lang="ru-RU" sz="2400"/>
              <a:t> и </a:t>
            </a:r>
            <a:r>
              <a:rPr lang="ru-RU" sz="2400" i="1"/>
              <a:t>АС+СД=АС+СВ=АВ</a:t>
            </a: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Длина </a:t>
            </a:r>
            <a:r>
              <a:rPr lang="ru-RU" sz="2400" i="1"/>
              <a:t>АВ</a:t>
            </a:r>
            <a:r>
              <a:rPr lang="ru-RU" sz="2400"/>
              <a:t> – наименьшее значение суммы </a:t>
            </a:r>
            <a:r>
              <a:rPr lang="ru-RU" sz="2400" i="1"/>
              <a:t>АС+СД</a:t>
            </a:r>
            <a:r>
              <a:rPr lang="ru-RU" sz="24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                      </a:t>
            </a:r>
            <a:r>
              <a:rPr lang="ru-RU" sz="2400">
                <a:solidFill>
                  <a:schemeClr val="hlink"/>
                </a:solidFill>
              </a:rPr>
              <a:t>Ответ:</a:t>
            </a:r>
            <a:r>
              <a:rPr lang="ru-RU" sz="2400"/>
              <a:t> В точке пересечения </a:t>
            </a:r>
            <a:r>
              <a:rPr lang="ru-RU" sz="2400" i="1"/>
              <a:t>АВ</a:t>
            </a:r>
            <a:r>
              <a:rPr lang="ru-RU" sz="2400"/>
              <a:t> и </a:t>
            </a:r>
            <a:r>
              <a:rPr lang="en-US" sz="2400" i="1"/>
              <a:t>MN</a:t>
            </a:r>
            <a:r>
              <a:rPr lang="ru-RU" sz="24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    </a:t>
            </a:r>
            <a:r>
              <a:rPr lang="ru-RU" sz="2400">
                <a:solidFill>
                  <a:schemeClr val="hlink"/>
                </a:solidFill>
              </a:rPr>
              <a:t>Замечание:</a:t>
            </a:r>
            <a:r>
              <a:rPr lang="ru-RU" sz="2400"/>
              <a:t> Искомая точка </a:t>
            </a:r>
            <a:r>
              <a:rPr lang="ru-RU" sz="2400" i="1"/>
              <a:t>С</a:t>
            </a:r>
            <a:r>
              <a:rPr lang="ru-RU" sz="2400"/>
              <a:t> в данной задаче удовлетворяет двум условиям: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1. </a:t>
            </a:r>
            <a:r>
              <a:rPr lang="ru-RU" sz="2400" i="1"/>
              <a:t>АС+СД=АС+СВ</a:t>
            </a:r>
            <a:r>
              <a:rPr lang="ru-RU" sz="2400"/>
              <a:t> 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    2. </a:t>
            </a:r>
            <a:r>
              <a:rPr lang="ru-RU" sz="2400" i="1"/>
              <a:t>АС+СД</a:t>
            </a:r>
            <a:r>
              <a:rPr lang="ru-RU" sz="2400"/>
              <a:t>  принимает наименьшее значение. </a:t>
            </a:r>
          </a:p>
          <a:p>
            <a:pPr>
              <a:lnSpc>
                <a:spcPct val="80000"/>
              </a:lnSpc>
            </a:pPr>
            <a:r>
              <a:rPr lang="ru-RU" sz="2400"/>
              <a:t>Условию 1. удовлетворяют все точки прямой </a:t>
            </a:r>
            <a:r>
              <a:rPr lang="en-US" sz="2400"/>
              <a:t>MN </a:t>
            </a:r>
            <a:r>
              <a:rPr lang="ru-RU" sz="2400"/>
              <a:t>(например, точка </a:t>
            </a:r>
            <a:r>
              <a:rPr lang="ru-RU" sz="2400" i="1"/>
              <a:t>С</a:t>
            </a:r>
            <a:r>
              <a:rPr lang="ru-RU" sz="2400" i="1" baseline="-25000"/>
              <a:t>1</a:t>
            </a:r>
            <a:r>
              <a:rPr lang="ru-RU" sz="2400"/>
              <a:t>), а условию 2. только точка </a:t>
            </a:r>
            <a:r>
              <a:rPr lang="ru-RU" sz="2400" i="1"/>
              <a:t>С</a:t>
            </a:r>
            <a:r>
              <a:rPr lang="ru-RU" sz="2400"/>
              <a:t> этой прямой, так как </a:t>
            </a:r>
            <a:r>
              <a:rPr lang="ru-RU" sz="2400" i="1"/>
              <a:t>АС+СД=АВ&lt;АС</a:t>
            </a:r>
            <a:r>
              <a:rPr lang="ru-RU" sz="2400" i="1" baseline="-25000"/>
              <a:t>1</a:t>
            </a:r>
            <a:r>
              <a:rPr lang="ru-RU" sz="2400" i="1"/>
              <a:t>+С</a:t>
            </a:r>
            <a:r>
              <a:rPr lang="ru-RU" sz="2400" i="1" baseline="-25000"/>
              <a:t>1</a:t>
            </a:r>
            <a:r>
              <a:rPr lang="ru-RU" sz="2400" i="1"/>
              <a:t>В=АС</a:t>
            </a:r>
            <a:r>
              <a:rPr lang="ru-RU" sz="2400" i="1" baseline="-25000"/>
              <a:t>1</a:t>
            </a:r>
            <a:r>
              <a:rPr lang="ru-RU" sz="2400" i="1"/>
              <a:t>+С</a:t>
            </a:r>
            <a:r>
              <a:rPr lang="ru-RU" sz="2400" i="1" baseline="-25000"/>
              <a:t>1</a:t>
            </a:r>
            <a:r>
              <a:rPr lang="ru-RU" sz="2400" i="1"/>
              <a:t>Д</a:t>
            </a:r>
            <a:r>
              <a:rPr lang="ru-RU" sz="2400"/>
              <a:t>.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763713" y="1484313"/>
            <a:ext cx="575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32138" y="0"/>
            <a:ext cx="387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/>
              <a:t>А</a:t>
            </a:r>
          </a:p>
          <a:p>
            <a:r>
              <a:rPr lang="ru-RU"/>
              <a:t> </a:t>
            </a:r>
            <a:r>
              <a:rPr lang="ru-RU" sz="1600">
                <a:cs typeface="Arial" charset="0"/>
              </a:rPr>
              <a:t>●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35600" y="2205038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cs typeface="Arial" charset="0"/>
              </a:rPr>
              <a:t>●</a:t>
            </a:r>
          </a:p>
          <a:p>
            <a:r>
              <a:rPr lang="ru-RU" sz="2400"/>
              <a:t>В</a:t>
            </a:r>
            <a:r>
              <a:rPr lang="ru-RU" sz="2000"/>
              <a:t>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164388" y="10080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N</a:t>
            </a:r>
            <a:r>
              <a:rPr lang="ru-RU" sz="2400"/>
              <a:t>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692275" y="1081088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M</a:t>
            </a:r>
            <a:r>
              <a:rPr lang="ru-RU" sz="2400"/>
              <a:t>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284663" y="1274763"/>
            <a:ext cx="503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1600">
                <a:cs typeface="Arial" charset="0"/>
              </a:rPr>
              <a:t>●</a:t>
            </a:r>
            <a:endParaRPr lang="ru-RU" sz="1600"/>
          </a:p>
          <a:p>
            <a:pPr algn="just"/>
            <a:r>
              <a:rPr lang="en-US" sz="2400"/>
              <a:t>C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435600" y="23813"/>
            <a:ext cx="40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D</a:t>
            </a:r>
            <a:endParaRPr lang="ru-RU" sz="2400"/>
          </a:p>
          <a:p>
            <a:r>
              <a:rPr lang="en-US" sz="1600">
                <a:cs typeface="Arial" charset="0"/>
              </a:rPr>
              <a:t>●</a:t>
            </a:r>
            <a:r>
              <a:rPr lang="ru-RU" sz="1600"/>
              <a:t>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843213" y="1268413"/>
            <a:ext cx="601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cs typeface="Arial" charset="0"/>
              </a:rPr>
              <a:t>●</a:t>
            </a:r>
          </a:p>
          <a:p>
            <a:r>
              <a:rPr lang="en-US" sz="2400"/>
              <a:t>C</a:t>
            </a:r>
            <a:r>
              <a:rPr lang="en-US" sz="2400" baseline="-25000"/>
              <a:t>1</a:t>
            </a:r>
            <a:r>
              <a:rPr lang="ru-RU" sz="2400"/>
              <a:t> 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580063" y="549275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3348038" y="549275"/>
            <a:ext cx="223202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4427538" y="549275"/>
            <a:ext cx="11525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60" grpId="0"/>
      <p:bldP spid="27662" grpId="0" animBg="1"/>
      <p:bldP spid="276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Рассмотренные отображения плоскости на себя: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4313" y="849313"/>
            <a:ext cx="37513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</a:rPr>
              <a:t>С</a:t>
            </a:r>
            <a:r>
              <a:rPr lang="ru-RU" sz="2000" b="1" dirty="0" smtClean="0">
                <a:solidFill>
                  <a:srgbClr val="FF0066"/>
                </a:solidFill>
              </a:rPr>
              <a:t>имметрия </a:t>
            </a:r>
            <a:r>
              <a:rPr lang="ru-RU" sz="2000" b="1" dirty="0">
                <a:solidFill>
                  <a:srgbClr val="FF0066"/>
                </a:solidFill>
              </a:rPr>
              <a:t>относительно</a:t>
            </a:r>
            <a:br>
              <a:rPr lang="ru-RU" sz="2000" b="1" dirty="0">
                <a:solidFill>
                  <a:srgbClr val="FF0066"/>
                </a:solidFill>
              </a:rPr>
            </a:br>
            <a:r>
              <a:rPr lang="ru-RU" sz="2000" b="1" dirty="0">
                <a:solidFill>
                  <a:srgbClr val="FF0066"/>
                </a:solidFill>
              </a:rPr>
              <a:t>прямой</a:t>
            </a:r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4267200" y="1295400"/>
            <a:ext cx="2286000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flipV="1">
            <a:off x="4495800" y="762000"/>
            <a:ext cx="9144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495800" y="1676400"/>
            <a:ext cx="9144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6172200" y="889000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FF"/>
                </a:solidFill>
              </a:rPr>
              <a:t>а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495800" y="990600"/>
            <a:ext cx="0" cy="685800"/>
          </a:xfrm>
          <a:prstGeom prst="line">
            <a:avLst/>
          </a:prstGeom>
          <a:noFill/>
          <a:ln w="28575">
            <a:solidFill>
              <a:srgbClr val="B10F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5410200" y="762000"/>
            <a:ext cx="0" cy="1143000"/>
          </a:xfrm>
          <a:prstGeom prst="line">
            <a:avLst/>
          </a:prstGeom>
          <a:noFill/>
          <a:ln w="28575">
            <a:solidFill>
              <a:srgbClr val="B10F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214313" y="2068513"/>
            <a:ext cx="3817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</a:rPr>
              <a:t>С</a:t>
            </a:r>
            <a:r>
              <a:rPr lang="ru-RU" sz="2000" b="1" dirty="0" smtClean="0">
                <a:solidFill>
                  <a:srgbClr val="0000CC"/>
                </a:solidFill>
              </a:rPr>
              <a:t>имметрия </a:t>
            </a:r>
            <a:r>
              <a:rPr lang="ru-RU" sz="2000" b="1" dirty="0">
                <a:solidFill>
                  <a:srgbClr val="0000CC"/>
                </a:solidFill>
              </a:rPr>
              <a:t>относительно </a:t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2000" b="1" dirty="0">
                <a:solidFill>
                  <a:srgbClr val="0000CC"/>
                </a:solidFill>
              </a:rPr>
              <a:t>точки</a:t>
            </a:r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flipV="1">
            <a:off x="4419600" y="2209800"/>
            <a:ext cx="3124200" cy="533400"/>
          </a:xfrm>
          <a:prstGeom prst="line">
            <a:avLst/>
          </a:prstGeom>
          <a:noFill/>
          <a:ln w="28575">
            <a:solidFill>
              <a:srgbClr val="B10F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>
            <a:off x="5181600" y="2209800"/>
            <a:ext cx="1600200" cy="533400"/>
          </a:xfrm>
          <a:prstGeom prst="line">
            <a:avLst/>
          </a:prstGeom>
          <a:noFill/>
          <a:ln w="28575">
            <a:solidFill>
              <a:srgbClr val="B10F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>
            <a:off x="5867400" y="2438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4419600" y="2209800"/>
            <a:ext cx="7620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 flipH="1">
            <a:off x="6781800" y="2209800"/>
            <a:ext cx="7620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867400" y="2057400"/>
            <a:ext cx="30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304800" y="3352800"/>
            <a:ext cx="348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9900CC"/>
                </a:solidFill>
              </a:rPr>
              <a:t>П</a:t>
            </a:r>
            <a:r>
              <a:rPr lang="ru-RU" sz="2000" b="1" dirty="0" smtClean="0">
                <a:solidFill>
                  <a:srgbClr val="9900CC"/>
                </a:solidFill>
              </a:rPr>
              <a:t>араллельный </a:t>
            </a:r>
            <a:r>
              <a:rPr lang="ru-RU" sz="2000" b="1" dirty="0">
                <a:solidFill>
                  <a:srgbClr val="9900CC"/>
                </a:solidFill>
              </a:rPr>
              <a:t>перенос</a:t>
            </a:r>
            <a:br>
              <a:rPr lang="ru-RU" sz="2000" b="1" dirty="0">
                <a:solidFill>
                  <a:srgbClr val="9900CC"/>
                </a:solidFill>
              </a:rPr>
            </a:br>
            <a:r>
              <a:rPr lang="ru-RU" sz="2000" b="1" dirty="0">
                <a:solidFill>
                  <a:srgbClr val="9900CC"/>
                </a:solidFill>
              </a:rPr>
              <a:t>на вектор а</a:t>
            </a:r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1785918" y="3714752"/>
            <a:ext cx="152400" cy="0"/>
          </a:xfrm>
          <a:prstGeom prst="line">
            <a:avLst/>
          </a:prstGeom>
          <a:noFill/>
          <a:ln w="9525">
            <a:solidFill>
              <a:srgbClr val="99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 flipV="1">
            <a:off x="3581400" y="3581400"/>
            <a:ext cx="1066800" cy="53340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95" name="Line 51"/>
          <p:cNvSpPr>
            <a:spLocks noChangeShapeType="1"/>
          </p:cNvSpPr>
          <p:nvPr/>
        </p:nvSpPr>
        <p:spPr bwMode="auto">
          <a:xfrm>
            <a:off x="4876800" y="4419600"/>
            <a:ext cx="1447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 flipV="1">
            <a:off x="6324600" y="3886200"/>
            <a:ext cx="1066800" cy="533400"/>
          </a:xfrm>
          <a:prstGeom prst="line">
            <a:avLst/>
          </a:prstGeom>
          <a:noFill/>
          <a:ln w="38100">
            <a:solidFill>
              <a:srgbClr val="B10FB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 flipV="1">
            <a:off x="4876800" y="3886200"/>
            <a:ext cx="1066800" cy="533400"/>
          </a:xfrm>
          <a:prstGeom prst="line">
            <a:avLst/>
          </a:prstGeom>
          <a:noFill/>
          <a:ln w="38100">
            <a:solidFill>
              <a:srgbClr val="B10FB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5867400" y="3886200"/>
            <a:ext cx="1447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2195736" y="5373216"/>
            <a:ext cx="4456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являются </a:t>
            </a:r>
            <a:r>
              <a:rPr lang="ru-RU" sz="3200" b="1" dirty="0" smtClean="0">
                <a:solidFill>
                  <a:srgbClr val="0070C0"/>
                </a:solidFill>
              </a:rPr>
              <a:t>движениями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1824" name="Text Box 80"/>
          <p:cNvSpPr txBox="1">
            <a:spLocks noChangeArrowheads="1"/>
          </p:cNvSpPr>
          <p:nvPr/>
        </p:nvSpPr>
        <p:spPr bwMode="auto">
          <a:xfrm>
            <a:off x="4024313" y="3363913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31825" name="Line 81"/>
          <p:cNvSpPr>
            <a:spLocks noChangeShapeType="1"/>
          </p:cNvSpPr>
          <p:nvPr/>
        </p:nvSpPr>
        <p:spPr bwMode="auto">
          <a:xfrm>
            <a:off x="4114800" y="3429000"/>
            <a:ext cx="1524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71" grpId="0" animBg="1"/>
      <p:bldP spid="31775" grpId="0" animBg="1"/>
      <p:bldP spid="31776" grpId="0" animBg="1"/>
      <p:bldP spid="31777" grpId="0"/>
      <p:bldP spid="31778" grpId="0" animBg="1"/>
      <p:bldP spid="31779" grpId="0" animBg="1"/>
      <p:bldP spid="31784" grpId="0" animBg="1"/>
      <p:bldP spid="31785" grpId="0" animBg="1"/>
      <p:bldP spid="31786" grpId="0" animBg="1"/>
      <p:bldP spid="31787" grpId="0" animBg="1"/>
      <p:bldP spid="31788" grpId="0" animBg="1"/>
      <p:bldP spid="31791" grpId="0"/>
      <p:bldP spid="31793" grpId="0" animBg="1"/>
      <p:bldP spid="31794" grpId="0" animBg="1"/>
      <p:bldP spid="31795" grpId="0" animBg="1"/>
      <p:bldP spid="31796" grpId="0" animBg="1"/>
      <p:bldP spid="31797" grpId="0" animBg="1"/>
      <p:bldP spid="31798" grpId="0" animBg="1"/>
      <p:bldP spid="318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3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на уроке 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интересно…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трудно…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понял, что…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работой на уроке я: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Доволен…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совсем доволен…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доволен, потому что…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 descr="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2138" y="152400"/>
            <a:ext cx="2024062" cy="1981200"/>
          </a:xfrm>
          <a:prstGeom prst="rect">
            <a:avLst/>
          </a:prstGeom>
          <a:noFill/>
        </p:spPr>
      </p:pic>
      <p:pic>
        <p:nvPicPr>
          <p:cNvPr id="22" name="Picture 17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83636"/>
            <a:ext cx="4104456" cy="3199727"/>
          </a:xfrm>
          <a:prstGeom prst="rect">
            <a:avLst/>
          </a:prstGeom>
          <a:noFill/>
        </p:spPr>
      </p:pic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82575" y="3356992"/>
            <a:ext cx="4289425" cy="3286718"/>
            <a:chOff x="0" y="-8"/>
            <a:chExt cx="5486" cy="4328"/>
          </a:xfrm>
        </p:grpSpPr>
        <p:pic>
          <p:nvPicPr>
            <p:cNvPr id="24" name="Picture 15" descr="слайд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302" cy="4320"/>
            </a:xfrm>
            <a:prstGeom prst="rect">
              <a:avLst/>
            </a:prstGeom>
            <a:noFill/>
          </p:spPr>
        </p:pic>
        <p:pic>
          <p:nvPicPr>
            <p:cNvPr id="25" name="Picture 16" descr="слайд 11"/>
            <p:cNvPicPr>
              <a:picLocks noChangeAspect="1" noChangeArrowheads="1"/>
            </p:cNvPicPr>
            <p:nvPr/>
          </p:nvPicPr>
          <p:blipFill>
            <a:blip r:embed="rId5" cstate="print"/>
            <a:srcRect l="2907"/>
            <a:stretch>
              <a:fillRect/>
            </a:stretch>
          </p:blipFill>
          <p:spPr bwMode="auto">
            <a:xfrm>
              <a:off x="2280" y="-8"/>
              <a:ext cx="3206" cy="4320"/>
            </a:xfrm>
            <a:prstGeom prst="rect">
              <a:avLst/>
            </a:prstGeom>
            <a:noFill/>
          </p:spPr>
        </p:pic>
      </p:grpSp>
      <p:pic>
        <p:nvPicPr>
          <p:cNvPr id="26" name="Picture 5" descr="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8640"/>
            <a:ext cx="3153544" cy="3091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14" descr="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88640"/>
            <a:ext cx="3213000" cy="3012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Симметрия в природе</a:t>
            </a:r>
          </a:p>
        </p:txBody>
      </p:sp>
      <p:pic>
        <p:nvPicPr>
          <p:cNvPr id="129049" name="Picture 25" descr="S3157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9713" y="1600200"/>
            <a:ext cx="1933575" cy="2151063"/>
          </a:xfrm>
          <a:noFill/>
        </p:spPr>
      </p:pic>
      <p:pic>
        <p:nvPicPr>
          <p:cNvPr id="129050" name="Picture 26" descr="S00024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9550" y="1646238"/>
            <a:ext cx="2755900" cy="2057400"/>
          </a:xfrm>
          <a:noFill/>
        </p:spPr>
      </p:pic>
      <p:pic>
        <p:nvPicPr>
          <p:cNvPr id="129052" name="Picture 28" descr="C_009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90675" y="3994150"/>
            <a:ext cx="1771650" cy="1971675"/>
          </a:xfrm>
          <a:noFill/>
        </p:spPr>
      </p:pic>
      <p:pic>
        <p:nvPicPr>
          <p:cNvPr id="129054" name="Picture 30" descr="SP42_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476375" y="3933825"/>
            <a:ext cx="2870200" cy="215265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142853"/>
            <a:ext cx="7793037" cy="164307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Центральная симметрия</a:t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 природе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48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5" name="Picture 2" descr="C:\Users\Волшебник\Downloads\200px-Si4.JPG"/>
          <p:cNvPicPr>
            <a:picLocks noChangeAspect="1" noChangeArrowheads="1"/>
          </p:cNvPicPr>
          <p:nvPr/>
        </p:nvPicPr>
        <p:blipFill>
          <a:blip r:embed="rId2" cstate="print"/>
          <a:srcRect t="8711" b="8824"/>
          <a:stretch>
            <a:fillRect/>
          </a:stretch>
        </p:blipFill>
        <p:spPr bwMode="auto">
          <a:xfrm>
            <a:off x="1115616" y="2060848"/>
            <a:ext cx="281739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Волшебник\Desktop\28141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86857"/>
            <a:ext cx="3930230" cy="30854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0"/>
            <a:ext cx="7272163" cy="1314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     В архитектуре</a:t>
            </a:r>
          </a:p>
        </p:txBody>
      </p:sp>
      <p:pic>
        <p:nvPicPr>
          <p:cNvPr id="185352" name="Picture 8" descr="R10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571625"/>
            <a:ext cx="3140075" cy="2151063"/>
          </a:xfrm>
          <a:noFill/>
        </p:spPr>
      </p:pic>
      <p:pic>
        <p:nvPicPr>
          <p:cNvPr id="185353" name="Picture 9" descr="V5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1556792"/>
            <a:ext cx="4895850" cy="3111500"/>
          </a:xfrm>
          <a:noFill/>
        </p:spPr>
      </p:pic>
      <p:pic>
        <p:nvPicPr>
          <p:cNvPr id="185355" name="Picture 11" descr="G000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23728" y="1412776"/>
            <a:ext cx="4895850" cy="3270250"/>
          </a:xfrm>
          <a:noFill/>
        </p:spPr>
      </p:pic>
      <p:pic>
        <p:nvPicPr>
          <p:cNvPr id="185357" name="Picture 13" descr="S_048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79712" y="1268760"/>
            <a:ext cx="5142506" cy="49831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274" name="Picture 2" descr="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"/>
            <a:ext cx="6813550" cy="6753225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28700" y="2471738"/>
            <a:ext cx="3619500" cy="1893887"/>
            <a:chOff x="648" y="1557"/>
            <a:chExt cx="2280" cy="1193"/>
          </a:xfrm>
        </p:grpSpPr>
        <p:sp>
          <p:nvSpPr>
            <p:cNvPr id="822285" name="Freeform 13"/>
            <p:cNvSpPr>
              <a:spLocks/>
            </p:cNvSpPr>
            <p:nvPr/>
          </p:nvSpPr>
          <p:spPr bwMode="auto">
            <a:xfrm>
              <a:off x="1776" y="1557"/>
              <a:ext cx="1152" cy="1086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240" y="555"/>
                </a:cxn>
                <a:cxn ang="0">
                  <a:pos x="408" y="525"/>
                </a:cxn>
                <a:cxn ang="0">
                  <a:pos x="522" y="522"/>
                </a:cxn>
                <a:cxn ang="0">
                  <a:pos x="498" y="492"/>
                </a:cxn>
                <a:cxn ang="0">
                  <a:pos x="495" y="441"/>
                </a:cxn>
                <a:cxn ang="0">
                  <a:pos x="480" y="363"/>
                </a:cxn>
                <a:cxn ang="0">
                  <a:pos x="630" y="417"/>
                </a:cxn>
                <a:cxn ang="0">
                  <a:pos x="672" y="459"/>
                </a:cxn>
                <a:cxn ang="0">
                  <a:pos x="693" y="360"/>
                </a:cxn>
                <a:cxn ang="0">
                  <a:pos x="750" y="234"/>
                </a:cxn>
                <a:cxn ang="0">
                  <a:pos x="933" y="0"/>
                </a:cxn>
                <a:cxn ang="0">
                  <a:pos x="954" y="51"/>
                </a:cxn>
                <a:cxn ang="0">
                  <a:pos x="1008" y="123"/>
                </a:cxn>
                <a:cxn ang="0">
                  <a:pos x="1125" y="231"/>
                </a:cxn>
                <a:cxn ang="0">
                  <a:pos x="1002" y="330"/>
                </a:cxn>
                <a:cxn ang="0">
                  <a:pos x="1056" y="363"/>
                </a:cxn>
                <a:cxn ang="0">
                  <a:pos x="1152" y="375"/>
                </a:cxn>
                <a:cxn ang="0">
                  <a:pos x="1104" y="459"/>
                </a:cxn>
                <a:cxn ang="0">
                  <a:pos x="1086" y="540"/>
                </a:cxn>
                <a:cxn ang="0">
                  <a:pos x="1089" y="615"/>
                </a:cxn>
                <a:cxn ang="0">
                  <a:pos x="1053" y="642"/>
                </a:cxn>
                <a:cxn ang="0">
                  <a:pos x="969" y="669"/>
                </a:cxn>
                <a:cxn ang="0">
                  <a:pos x="885" y="678"/>
                </a:cxn>
                <a:cxn ang="0">
                  <a:pos x="906" y="762"/>
                </a:cxn>
                <a:cxn ang="0">
                  <a:pos x="912" y="843"/>
                </a:cxn>
                <a:cxn ang="0">
                  <a:pos x="804" y="810"/>
                </a:cxn>
                <a:cxn ang="0">
                  <a:pos x="750" y="771"/>
                </a:cxn>
                <a:cxn ang="0">
                  <a:pos x="729" y="864"/>
                </a:cxn>
                <a:cxn ang="0">
                  <a:pos x="681" y="984"/>
                </a:cxn>
                <a:cxn ang="0">
                  <a:pos x="651" y="1038"/>
                </a:cxn>
                <a:cxn ang="0">
                  <a:pos x="540" y="1056"/>
                </a:cxn>
                <a:cxn ang="0">
                  <a:pos x="468" y="1086"/>
                </a:cxn>
                <a:cxn ang="0">
                  <a:pos x="465" y="963"/>
                </a:cxn>
                <a:cxn ang="0">
                  <a:pos x="432" y="891"/>
                </a:cxn>
                <a:cxn ang="0">
                  <a:pos x="378" y="936"/>
                </a:cxn>
                <a:cxn ang="0">
                  <a:pos x="336" y="987"/>
                </a:cxn>
                <a:cxn ang="0">
                  <a:pos x="309" y="993"/>
                </a:cxn>
                <a:cxn ang="0">
                  <a:pos x="228" y="852"/>
                </a:cxn>
                <a:cxn ang="0">
                  <a:pos x="189" y="807"/>
                </a:cxn>
                <a:cxn ang="0">
                  <a:pos x="96" y="717"/>
                </a:cxn>
                <a:cxn ang="0">
                  <a:pos x="0" y="603"/>
                </a:cxn>
              </a:cxnLst>
              <a:rect l="0" t="0" r="r" b="b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chemeClr val="tx2">
                <a:alpha val="53999"/>
              </a:scheme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286" name="Freeform 14"/>
            <p:cNvSpPr>
              <a:spLocks/>
            </p:cNvSpPr>
            <p:nvPr/>
          </p:nvSpPr>
          <p:spPr bwMode="auto">
            <a:xfrm flipH="1" flipV="1">
              <a:off x="648" y="1664"/>
              <a:ext cx="1152" cy="1086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240" y="555"/>
                </a:cxn>
                <a:cxn ang="0">
                  <a:pos x="408" y="525"/>
                </a:cxn>
                <a:cxn ang="0">
                  <a:pos x="522" y="522"/>
                </a:cxn>
                <a:cxn ang="0">
                  <a:pos x="498" y="492"/>
                </a:cxn>
                <a:cxn ang="0">
                  <a:pos x="495" y="441"/>
                </a:cxn>
                <a:cxn ang="0">
                  <a:pos x="480" y="363"/>
                </a:cxn>
                <a:cxn ang="0">
                  <a:pos x="630" y="417"/>
                </a:cxn>
                <a:cxn ang="0">
                  <a:pos x="672" y="459"/>
                </a:cxn>
                <a:cxn ang="0">
                  <a:pos x="693" y="360"/>
                </a:cxn>
                <a:cxn ang="0">
                  <a:pos x="750" y="234"/>
                </a:cxn>
                <a:cxn ang="0">
                  <a:pos x="933" y="0"/>
                </a:cxn>
                <a:cxn ang="0">
                  <a:pos x="954" y="51"/>
                </a:cxn>
                <a:cxn ang="0">
                  <a:pos x="1008" y="123"/>
                </a:cxn>
                <a:cxn ang="0">
                  <a:pos x="1125" y="231"/>
                </a:cxn>
                <a:cxn ang="0">
                  <a:pos x="1002" y="330"/>
                </a:cxn>
                <a:cxn ang="0">
                  <a:pos x="1056" y="363"/>
                </a:cxn>
                <a:cxn ang="0">
                  <a:pos x="1152" y="375"/>
                </a:cxn>
                <a:cxn ang="0">
                  <a:pos x="1104" y="459"/>
                </a:cxn>
                <a:cxn ang="0">
                  <a:pos x="1086" y="540"/>
                </a:cxn>
                <a:cxn ang="0">
                  <a:pos x="1089" y="615"/>
                </a:cxn>
                <a:cxn ang="0">
                  <a:pos x="1053" y="642"/>
                </a:cxn>
                <a:cxn ang="0">
                  <a:pos x="969" y="669"/>
                </a:cxn>
                <a:cxn ang="0">
                  <a:pos x="885" y="678"/>
                </a:cxn>
                <a:cxn ang="0">
                  <a:pos x="906" y="762"/>
                </a:cxn>
                <a:cxn ang="0">
                  <a:pos x="912" y="843"/>
                </a:cxn>
                <a:cxn ang="0">
                  <a:pos x="804" y="810"/>
                </a:cxn>
                <a:cxn ang="0">
                  <a:pos x="750" y="771"/>
                </a:cxn>
                <a:cxn ang="0">
                  <a:pos x="729" y="864"/>
                </a:cxn>
                <a:cxn ang="0">
                  <a:pos x="681" y="984"/>
                </a:cxn>
                <a:cxn ang="0">
                  <a:pos x="651" y="1038"/>
                </a:cxn>
                <a:cxn ang="0">
                  <a:pos x="540" y="1056"/>
                </a:cxn>
                <a:cxn ang="0">
                  <a:pos x="468" y="1086"/>
                </a:cxn>
                <a:cxn ang="0">
                  <a:pos x="465" y="963"/>
                </a:cxn>
                <a:cxn ang="0">
                  <a:pos x="432" y="891"/>
                </a:cxn>
                <a:cxn ang="0">
                  <a:pos x="378" y="936"/>
                </a:cxn>
                <a:cxn ang="0">
                  <a:pos x="336" y="987"/>
                </a:cxn>
                <a:cxn ang="0">
                  <a:pos x="309" y="993"/>
                </a:cxn>
                <a:cxn ang="0">
                  <a:pos x="228" y="852"/>
                </a:cxn>
                <a:cxn ang="0">
                  <a:pos x="189" y="807"/>
                </a:cxn>
                <a:cxn ang="0">
                  <a:pos x="96" y="717"/>
                </a:cxn>
                <a:cxn ang="0">
                  <a:pos x="0" y="603"/>
                </a:cxn>
              </a:cxnLst>
              <a:rect l="0" t="0" r="r" b="b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606800" y="1219200"/>
            <a:ext cx="3581400" cy="4479925"/>
            <a:chOff x="2272" y="768"/>
            <a:chExt cx="2256" cy="2822"/>
          </a:xfrm>
        </p:grpSpPr>
        <p:sp>
          <p:nvSpPr>
            <p:cNvPr id="822289" name="Freeform 17"/>
            <p:cNvSpPr>
              <a:spLocks/>
            </p:cNvSpPr>
            <p:nvPr/>
          </p:nvSpPr>
          <p:spPr bwMode="auto">
            <a:xfrm>
              <a:off x="3376" y="2504"/>
              <a:ext cx="1152" cy="1086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240" y="555"/>
                </a:cxn>
                <a:cxn ang="0">
                  <a:pos x="408" y="525"/>
                </a:cxn>
                <a:cxn ang="0">
                  <a:pos x="522" y="522"/>
                </a:cxn>
                <a:cxn ang="0">
                  <a:pos x="498" y="492"/>
                </a:cxn>
                <a:cxn ang="0">
                  <a:pos x="495" y="441"/>
                </a:cxn>
                <a:cxn ang="0">
                  <a:pos x="480" y="363"/>
                </a:cxn>
                <a:cxn ang="0">
                  <a:pos x="630" y="417"/>
                </a:cxn>
                <a:cxn ang="0">
                  <a:pos x="672" y="459"/>
                </a:cxn>
                <a:cxn ang="0">
                  <a:pos x="693" y="360"/>
                </a:cxn>
                <a:cxn ang="0">
                  <a:pos x="750" y="234"/>
                </a:cxn>
                <a:cxn ang="0">
                  <a:pos x="933" y="0"/>
                </a:cxn>
                <a:cxn ang="0">
                  <a:pos x="954" y="51"/>
                </a:cxn>
                <a:cxn ang="0">
                  <a:pos x="1008" y="123"/>
                </a:cxn>
                <a:cxn ang="0">
                  <a:pos x="1125" y="231"/>
                </a:cxn>
                <a:cxn ang="0">
                  <a:pos x="1002" y="330"/>
                </a:cxn>
                <a:cxn ang="0">
                  <a:pos x="1056" y="363"/>
                </a:cxn>
                <a:cxn ang="0">
                  <a:pos x="1152" y="375"/>
                </a:cxn>
                <a:cxn ang="0">
                  <a:pos x="1104" y="459"/>
                </a:cxn>
                <a:cxn ang="0">
                  <a:pos x="1086" y="540"/>
                </a:cxn>
                <a:cxn ang="0">
                  <a:pos x="1089" y="615"/>
                </a:cxn>
                <a:cxn ang="0">
                  <a:pos x="1053" y="642"/>
                </a:cxn>
                <a:cxn ang="0">
                  <a:pos x="969" y="669"/>
                </a:cxn>
                <a:cxn ang="0">
                  <a:pos x="885" y="678"/>
                </a:cxn>
                <a:cxn ang="0">
                  <a:pos x="906" y="762"/>
                </a:cxn>
                <a:cxn ang="0">
                  <a:pos x="912" y="843"/>
                </a:cxn>
                <a:cxn ang="0">
                  <a:pos x="804" y="810"/>
                </a:cxn>
                <a:cxn ang="0">
                  <a:pos x="750" y="771"/>
                </a:cxn>
                <a:cxn ang="0">
                  <a:pos x="729" y="864"/>
                </a:cxn>
                <a:cxn ang="0">
                  <a:pos x="681" y="984"/>
                </a:cxn>
                <a:cxn ang="0">
                  <a:pos x="651" y="1038"/>
                </a:cxn>
                <a:cxn ang="0">
                  <a:pos x="540" y="1056"/>
                </a:cxn>
                <a:cxn ang="0">
                  <a:pos x="468" y="1086"/>
                </a:cxn>
                <a:cxn ang="0">
                  <a:pos x="465" y="963"/>
                </a:cxn>
                <a:cxn ang="0">
                  <a:pos x="432" y="891"/>
                </a:cxn>
                <a:cxn ang="0">
                  <a:pos x="378" y="936"/>
                </a:cxn>
                <a:cxn ang="0">
                  <a:pos x="336" y="987"/>
                </a:cxn>
                <a:cxn ang="0">
                  <a:pos x="309" y="993"/>
                </a:cxn>
                <a:cxn ang="0">
                  <a:pos x="228" y="852"/>
                </a:cxn>
                <a:cxn ang="0">
                  <a:pos x="189" y="807"/>
                </a:cxn>
                <a:cxn ang="0">
                  <a:pos x="96" y="717"/>
                </a:cxn>
                <a:cxn ang="0">
                  <a:pos x="0" y="603"/>
                </a:cxn>
              </a:cxnLst>
              <a:rect l="0" t="0" r="r" b="b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600CC">
                <a:alpha val="80000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291" name="Freeform 19"/>
            <p:cNvSpPr>
              <a:spLocks/>
            </p:cNvSpPr>
            <p:nvPr/>
          </p:nvSpPr>
          <p:spPr bwMode="auto">
            <a:xfrm flipH="1" flipV="1">
              <a:off x="2272" y="768"/>
              <a:ext cx="1152" cy="1086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240" y="555"/>
                </a:cxn>
                <a:cxn ang="0">
                  <a:pos x="408" y="525"/>
                </a:cxn>
                <a:cxn ang="0">
                  <a:pos x="522" y="522"/>
                </a:cxn>
                <a:cxn ang="0">
                  <a:pos x="498" y="492"/>
                </a:cxn>
                <a:cxn ang="0">
                  <a:pos x="495" y="441"/>
                </a:cxn>
                <a:cxn ang="0">
                  <a:pos x="480" y="363"/>
                </a:cxn>
                <a:cxn ang="0">
                  <a:pos x="630" y="417"/>
                </a:cxn>
                <a:cxn ang="0">
                  <a:pos x="672" y="459"/>
                </a:cxn>
                <a:cxn ang="0">
                  <a:pos x="693" y="360"/>
                </a:cxn>
                <a:cxn ang="0">
                  <a:pos x="750" y="234"/>
                </a:cxn>
                <a:cxn ang="0">
                  <a:pos x="933" y="0"/>
                </a:cxn>
                <a:cxn ang="0">
                  <a:pos x="954" y="51"/>
                </a:cxn>
                <a:cxn ang="0">
                  <a:pos x="1008" y="123"/>
                </a:cxn>
                <a:cxn ang="0">
                  <a:pos x="1125" y="231"/>
                </a:cxn>
                <a:cxn ang="0">
                  <a:pos x="1002" y="330"/>
                </a:cxn>
                <a:cxn ang="0">
                  <a:pos x="1056" y="363"/>
                </a:cxn>
                <a:cxn ang="0">
                  <a:pos x="1152" y="375"/>
                </a:cxn>
                <a:cxn ang="0">
                  <a:pos x="1104" y="459"/>
                </a:cxn>
                <a:cxn ang="0">
                  <a:pos x="1086" y="540"/>
                </a:cxn>
                <a:cxn ang="0">
                  <a:pos x="1089" y="615"/>
                </a:cxn>
                <a:cxn ang="0">
                  <a:pos x="1053" y="642"/>
                </a:cxn>
                <a:cxn ang="0">
                  <a:pos x="969" y="669"/>
                </a:cxn>
                <a:cxn ang="0">
                  <a:pos x="885" y="678"/>
                </a:cxn>
                <a:cxn ang="0">
                  <a:pos x="906" y="762"/>
                </a:cxn>
                <a:cxn ang="0">
                  <a:pos x="912" y="843"/>
                </a:cxn>
                <a:cxn ang="0">
                  <a:pos x="804" y="810"/>
                </a:cxn>
                <a:cxn ang="0">
                  <a:pos x="750" y="771"/>
                </a:cxn>
                <a:cxn ang="0">
                  <a:pos x="729" y="864"/>
                </a:cxn>
                <a:cxn ang="0">
                  <a:pos x="681" y="984"/>
                </a:cxn>
                <a:cxn ang="0">
                  <a:pos x="651" y="1038"/>
                </a:cxn>
                <a:cxn ang="0">
                  <a:pos x="540" y="1056"/>
                </a:cxn>
                <a:cxn ang="0">
                  <a:pos x="468" y="1086"/>
                </a:cxn>
                <a:cxn ang="0">
                  <a:pos x="465" y="963"/>
                </a:cxn>
                <a:cxn ang="0">
                  <a:pos x="432" y="891"/>
                </a:cxn>
                <a:cxn ang="0">
                  <a:pos x="378" y="936"/>
                </a:cxn>
                <a:cxn ang="0">
                  <a:pos x="336" y="987"/>
                </a:cxn>
                <a:cxn ang="0">
                  <a:pos x="309" y="993"/>
                </a:cxn>
                <a:cxn ang="0">
                  <a:pos x="228" y="852"/>
                </a:cxn>
                <a:cxn ang="0">
                  <a:pos x="189" y="807"/>
                </a:cxn>
                <a:cxn ang="0">
                  <a:pos x="96" y="717"/>
                </a:cxn>
                <a:cxn ang="0">
                  <a:pos x="0" y="603"/>
                </a:cxn>
              </a:cxnLst>
              <a:rect l="0" t="0" r="r" b="b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600CC">
                <a:alpha val="80000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292" name="Line 20"/>
          <p:cNvSpPr>
            <a:spLocks noChangeShapeType="1"/>
          </p:cNvSpPr>
          <p:nvPr/>
        </p:nvSpPr>
        <p:spPr bwMode="auto">
          <a:xfrm>
            <a:off x="3962400" y="2895600"/>
            <a:ext cx="2819400" cy="1066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293" name="Line 21"/>
          <p:cNvSpPr>
            <a:spLocks noChangeShapeType="1"/>
          </p:cNvSpPr>
          <p:nvPr/>
        </p:nvSpPr>
        <p:spPr bwMode="auto">
          <a:xfrm flipH="1">
            <a:off x="5334000" y="1981200"/>
            <a:ext cx="76200" cy="2971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648200" y="1219200"/>
            <a:ext cx="1460500" cy="4432300"/>
            <a:chOff x="2928" y="768"/>
            <a:chExt cx="920" cy="2792"/>
          </a:xfrm>
        </p:grpSpPr>
        <p:sp>
          <p:nvSpPr>
            <p:cNvPr id="822294" name="Freeform 22"/>
            <p:cNvSpPr>
              <a:spLocks/>
            </p:cNvSpPr>
            <p:nvPr/>
          </p:nvSpPr>
          <p:spPr bwMode="auto">
            <a:xfrm>
              <a:off x="2928" y="768"/>
              <a:ext cx="456" cy="1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1400"/>
                </a:cxn>
              </a:cxnLst>
              <a:rect l="0" t="0" r="r" b="b"/>
              <a:pathLst>
                <a:path w="456" h="1400">
                  <a:moveTo>
                    <a:pt x="0" y="0"/>
                  </a:moveTo>
                  <a:lnTo>
                    <a:pt x="456" y="140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295" name="Freeform 23"/>
            <p:cNvSpPr>
              <a:spLocks/>
            </p:cNvSpPr>
            <p:nvPr/>
          </p:nvSpPr>
          <p:spPr bwMode="auto">
            <a:xfrm>
              <a:off x="3392" y="2160"/>
              <a:ext cx="456" cy="1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6" y="1400"/>
                </a:cxn>
              </a:cxnLst>
              <a:rect l="0" t="0" r="r" b="b"/>
              <a:pathLst>
                <a:path w="456" h="1400">
                  <a:moveTo>
                    <a:pt x="0" y="0"/>
                  </a:moveTo>
                  <a:lnTo>
                    <a:pt x="456" y="140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733800" y="1981200"/>
            <a:ext cx="3352800" cy="2895600"/>
            <a:chOff x="2352" y="1248"/>
            <a:chExt cx="2112" cy="1824"/>
          </a:xfrm>
        </p:grpSpPr>
        <p:sp>
          <p:nvSpPr>
            <p:cNvPr id="822296" name="Line 24"/>
            <p:cNvSpPr>
              <a:spLocks noChangeShapeType="1"/>
            </p:cNvSpPr>
            <p:nvPr/>
          </p:nvSpPr>
          <p:spPr bwMode="auto">
            <a:xfrm>
              <a:off x="2352" y="1248"/>
              <a:ext cx="1056" cy="9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297" name="Line 25"/>
            <p:cNvSpPr>
              <a:spLocks noChangeShapeType="1"/>
            </p:cNvSpPr>
            <p:nvPr/>
          </p:nvSpPr>
          <p:spPr bwMode="auto">
            <a:xfrm>
              <a:off x="3408" y="2160"/>
              <a:ext cx="1056" cy="9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298" name="Oval 26"/>
          <p:cNvSpPr>
            <a:spLocks noChangeArrowheads="1"/>
          </p:cNvSpPr>
          <p:nvPr/>
        </p:nvSpPr>
        <p:spPr bwMode="auto">
          <a:xfrm>
            <a:off x="5334000" y="33782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38100" y="1739900"/>
            <a:ext cx="5775325" cy="3365500"/>
            <a:chOff x="-24" y="1096"/>
            <a:chExt cx="3638" cy="2120"/>
          </a:xfrm>
        </p:grpSpPr>
        <p:sp>
          <p:nvSpPr>
            <p:cNvPr id="822303" name="Freeform 31"/>
            <p:cNvSpPr>
              <a:spLocks/>
            </p:cNvSpPr>
            <p:nvPr/>
          </p:nvSpPr>
          <p:spPr bwMode="auto">
            <a:xfrm rot="-50396133">
              <a:off x="2495" y="2097"/>
              <a:ext cx="1152" cy="1086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240" y="555"/>
                </a:cxn>
                <a:cxn ang="0">
                  <a:pos x="408" y="525"/>
                </a:cxn>
                <a:cxn ang="0">
                  <a:pos x="522" y="522"/>
                </a:cxn>
                <a:cxn ang="0">
                  <a:pos x="498" y="492"/>
                </a:cxn>
                <a:cxn ang="0">
                  <a:pos x="495" y="441"/>
                </a:cxn>
                <a:cxn ang="0">
                  <a:pos x="480" y="363"/>
                </a:cxn>
                <a:cxn ang="0">
                  <a:pos x="630" y="417"/>
                </a:cxn>
                <a:cxn ang="0">
                  <a:pos x="672" y="459"/>
                </a:cxn>
                <a:cxn ang="0">
                  <a:pos x="693" y="360"/>
                </a:cxn>
                <a:cxn ang="0">
                  <a:pos x="750" y="234"/>
                </a:cxn>
                <a:cxn ang="0">
                  <a:pos x="933" y="0"/>
                </a:cxn>
                <a:cxn ang="0">
                  <a:pos x="954" y="51"/>
                </a:cxn>
                <a:cxn ang="0">
                  <a:pos x="1008" y="123"/>
                </a:cxn>
                <a:cxn ang="0">
                  <a:pos x="1125" y="231"/>
                </a:cxn>
                <a:cxn ang="0">
                  <a:pos x="1002" y="330"/>
                </a:cxn>
                <a:cxn ang="0">
                  <a:pos x="1056" y="363"/>
                </a:cxn>
                <a:cxn ang="0">
                  <a:pos x="1152" y="375"/>
                </a:cxn>
                <a:cxn ang="0">
                  <a:pos x="1104" y="459"/>
                </a:cxn>
                <a:cxn ang="0">
                  <a:pos x="1086" y="540"/>
                </a:cxn>
                <a:cxn ang="0">
                  <a:pos x="1089" y="615"/>
                </a:cxn>
                <a:cxn ang="0">
                  <a:pos x="1053" y="642"/>
                </a:cxn>
                <a:cxn ang="0">
                  <a:pos x="969" y="669"/>
                </a:cxn>
                <a:cxn ang="0">
                  <a:pos x="885" y="678"/>
                </a:cxn>
                <a:cxn ang="0">
                  <a:pos x="906" y="762"/>
                </a:cxn>
                <a:cxn ang="0">
                  <a:pos x="912" y="843"/>
                </a:cxn>
                <a:cxn ang="0">
                  <a:pos x="804" y="810"/>
                </a:cxn>
                <a:cxn ang="0">
                  <a:pos x="750" y="771"/>
                </a:cxn>
                <a:cxn ang="0">
                  <a:pos x="729" y="864"/>
                </a:cxn>
                <a:cxn ang="0">
                  <a:pos x="681" y="984"/>
                </a:cxn>
                <a:cxn ang="0">
                  <a:pos x="651" y="1038"/>
                </a:cxn>
                <a:cxn ang="0">
                  <a:pos x="540" y="1056"/>
                </a:cxn>
                <a:cxn ang="0">
                  <a:pos x="468" y="1086"/>
                </a:cxn>
                <a:cxn ang="0">
                  <a:pos x="465" y="963"/>
                </a:cxn>
                <a:cxn ang="0">
                  <a:pos x="432" y="891"/>
                </a:cxn>
                <a:cxn ang="0">
                  <a:pos x="378" y="936"/>
                </a:cxn>
                <a:cxn ang="0">
                  <a:pos x="336" y="987"/>
                </a:cxn>
                <a:cxn ang="0">
                  <a:pos x="309" y="993"/>
                </a:cxn>
                <a:cxn ang="0">
                  <a:pos x="228" y="852"/>
                </a:cxn>
                <a:cxn ang="0">
                  <a:pos x="189" y="807"/>
                </a:cxn>
                <a:cxn ang="0">
                  <a:pos x="96" y="717"/>
                </a:cxn>
                <a:cxn ang="0">
                  <a:pos x="0" y="603"/>
                </a:cxn>
              </a:cxnLst>
              <a:rect l="0" t="0" r="r" b="b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0000">
                <a:alpha val="80000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2305" name="Freeform 33"/>
            <p:cNvSpPr>
              <a:spLocks/>
            </p:cNvSpPr>
            <p:nvPr/>
          </p:nvSpPr>
          <p:spPr bwMode="auto">
            <a:xfrm rot="-50396133" flipH="1" flipV="1">
              <a:off x="-57" y="1129"/>
              <a:ext cx="1152" cy="1086"/>
            </a:xfrm>
            <a:custGeom>
              <a:avLst/>
              <a:gdLst/>
              <a:ahLst/>
              <a:cxnLst>
                <a:cxn ang="0">
                  <a:pos x="0" y="603"/>
                </a:cxn>
                <a:cxn ang="0">
                  <a:pos x="240" y="555"/>
                </a:cxn>
                <a:cxn ang="0">
                  <a:pos x="408" y="525"/>
                </a:cxn>
                <a:cxn ang="0">
                  <a:pos x="522" y="522"/>
                </a:cxn>
                <a:cxn ang="0">
                  <a:pos x="498" y="492"/>
                </a:cxn>
                <a:cxn ang="0">
                  <a:pos x="495" y="441"/>
                </a:cxn>
                <a:cxn ang="0">
                  <a:pos x="480" y="363"/>
                </a:cxn>
                <a:cxn ang="0">
                  <a:pos x="630" y="417"/>
                </a:cxn>
                <a:cxn ang="0">
                  <a:pos x="672" y="459"/>
                </a:cxn>
                <a:cxn ang="0">
                  <a:pos x="693" y="360"/>
                </a:cxn>
                <a:cxn ang="0">
                  <a:pos x="750" y="234"/>
                </a:cxn>
                <a:cxn ang="0">
                  <a:pos x="933" y="0"/>
                </a:cxn>
                <a:cxn ang="0">
                  <a:pos x="954" y="51"/>
                </a:cxn>
                <a:cxn ang="0">
                  <a:pos x="1008" y="123"/>
                </a:cxn>
                <a:cxn ang="0">
                  <a:pos x="1125" y="231"/>
                </a:cxn>
                <a:cxn ang="0">
                  <a:pos x="1002" y="330"/>
                </a:cxn>
                <a:cxn ang="0">
                  <a:pos x="1056" y="363"/>
                </a:cxn>
                <a:cxn ang="0">
                  <a:pos x="1152" y="375"/>
                </a:cxn>
                <a:cxn ang="0">
                  <a:pos x="1104" y="459"/>
                </a:cxn>
                <a:cxn ang="0">
                  <a:pos x="1086" y="540"/>
                </a:cxn>
                <a:cxn ang="0">
                  <a:pos x="1089" y="615"/>
                </a:cxn>
                <a:cxn ang="0">
                  <a:pos x="1053" y="642"/>
                </a:cxn>
                <a:cxn ang="0">
                  <a:pos x="969" y="669"/>
                </a:cxn>
                <a:cxn ang="0">
                  <a:pos x="885" y="678"/>
                </a:cxn>
                <a:cxn ang="0">
                  <a:pos x="906" y="762"/>
                </a:cxn>
                <a:cxn ang="0">
                  <a:pos x="912" y="843"/>
                </a:cxn>
                <a:cxn ang="0">
                  <a:pos x="804" y="810"/>
                </a:cxn>
                <a:cxn ang="0">
                  <a:pos x="750" y="771"/>
                </a:cxn>
                <a:cxn ang="0">
                  <a:pos x="729" y="864"/>
                </a:cxn>
                <a:cxn ang="0">
                  <a:pos x="681" y="984"/>
                </a:cxn>
                <a:cxn ang="0">
                  <a:pos x="651" y="1038"/>
                </a:cxn>
                <a:cxn ang="0">
                  <a:pos x="540" y="1056"/>
                </a:cxn>
                <a:cxn ang="0">
                  <a:pos x="468" y="1086"/>
                </a:cxn>
                <a:cxn ang="0">
                  <a:pos x="465" y="963"/>
                </a:cxn>
                <a:cxn ang="0">
                  <a:pos x="432" y="891"/>
                </a:cxn>
                <a:cxn ang="0">
                  <a:pos x="378" y="936"/>
                </a:cxn>
                <a:cxn ang="0">
                  <a:pos x="336" y="987"/>
                </a:cxn>
                <a:cxn ang="0">
                  <a:pos x="309" y="993"/>
                </a:cxn>
                <a:cxn ang="0">
                  <a:pos x="228" y="852"/>
                </a:cxn>
                <a:cxn ang="0">
                  <a:pos x="189" y="807"/>
                </a:cxn>
                <a:cxn ang="0">
                  <a:pos x="96" y="717"/>
                </a:cxn>
                <a:cxn ang="0">
                  <a:pos x="0" y="603"/>
                </a:cxn>
              </a:cxnLst>
              <a:rect l="0" t="0" r="r" b="b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noFill/>
            <a:ln w="9525" cap="flat" cmpd="sng">
              <a:noFill/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308" name="Freeform 36"/>
          <p:cNvSpPr>
            <a:spLocks/>
          </p:cNvSpPr>
          <p:nvPr/>
        </p:nvSpPr>
        <p:spPr bwMode="auto">
          <a:xfrm rot="-57639818">
            <a:off x="1560513" y="433387"/>
            <a:ext cx="1828800" cy="1724025"/>
          </a:xfrm>
          <a:custGeom>
            <a:avLst/>
            <a:gdLst/>
            <a:ahLst/>
            <a:cxnLst>
              <a:cxn ang="0">
                <a:pos x="0" y="603"/>
              </a:cxn>
              <a:cxn ang="0">
                <a:pos x="240" y="555"/>
              </a:cxn>
              <a:cxn ang="0">
                <a:pos x="408" y="525"/>
              </a:cxn>
              <a:cxn ang="0">
                <a:pos x="522" y="522"/>
              </a:cxn>
              <a:cxn ang="0">
                <a:pos x="498" y="492"/>
              </a:cxn>
              <a:cxn ang="0">
                <a:pos x="495" y="441"/>
              </a:cxn>
              <a:cxn ang="0">
                <a:pos x="480" y="363"/>
              </a:cxn>
              <a:cxn ang="0">
                <a:pos x="630" y="417"/>
              </a:cxn>
              <a:cxn ang="0">
                <a:pos x="672" y="459"/>
              </a:cxn>
              <a:cxn ang="0">
                <a:pos x="693" y="360"/>
              </a:cxn>
              <a:cxn ang="0">
                <a:pos x="750" y="234"/>
              </a:cxn>
              <a:cxn ang="0">
                <a:pos x="933" y="0"/>
              </a:cxn>
              <a:cxn ang="0">
                <a:pos x="954" y="51"/>
              </a:cxn>
              <a:cxn ang="0">
                <a:pos x="1008" y="123"/>
              </a:cxn>
              <a:cxn ang="0">
                <a:pos x="1125" y="231"/>
              </a:cxn>
              <a:cxn ang="0">
                <a:pos x="1002" y="330"/>
              </a:cxn>
              <a:cxn ang="0">
                <a:pos x="1056" y="363"/>
              </a:cxn>
              <a:cxn ang="0">
                <a:pos x="1152" y="375"/>
              </a:cxn>
              <a:cxn ang="0">
                <a:pos x="1104" y="459"/>
              </a:cxn>
              <a:cxn ang="0">
                <a:pos x="1086" y="540"/>
              </a:cxn>
              <a:cxn ang="0">
                <a:pos x="1089" y="615"/>
              </a:cxn>
              <a:cxn ang="0">
                <a:pos x="1053" y="642"/>
              </a:cxn>
              <a:cxn ang="0">
                <a:pos x="969" y="669"/>
              </a:cxn>
              <a:cxn ang="0">
                <a:pos x="885" y="678"/>
              </a:cxn>
              <a:cxn ang="0">
                <a:pos x="906" y="762"/>
              </a:cxn>
              <a:cxn ang="0">
                <a:pos x="912" y="843"/>
              </a:cxn>
              <a:cxn ang="0">
                <a:pos x="804" y="810"/>
              </a:cxn>
              <a:cxn ang="0">
                <a:pos x="750" y="771"/>
              </a:cxn>
              <a:cxn ang="0">
                <a:pos x="729" y="864"/>
              </a:cxn>
              <a:cxn ang="0">
                <a:pos x="681" y="984"/>
              </a:cxn>
              <a:cxn ang="0">
                <a:pos x="651" y="1038"/>
              </a:cxn>
              <a:cxn ang="0">
                <a:pos x="540" y="1056"/>
              </a:cxn>
              <a:cxn ang="0">
                <a:pos x="468" y="1086"/>
              </a:cxn>
              <a:cxn ang="0">
                <a:pos x="465" y="963"/>
              </a:cxn>
              <a:cxn ang="0">
                <a:pos x="432" y="891"/>
              </a:cxn>
              <a:cxn ang="0">
                <a:pos x="378" y="936"/>
              </a:cxn>
              <a:cxn ang="0">
                <a:pos x="336" y="987"/>
              </a:cxn>
              <a:cxn ang="0">
                <a:pos x="309" y="993"/>
              </a:cxn>
              <a:cxn ang="0">
                <a:pos x="228" y="852"/>
              </a:cxn>
              <a:cxn ang="0">
                <a:pos x="189" y="807"/>
              </a:cxn>
              <a:cxn ang="0">
                <a:pos x="96" y="717"/>
              </a:cxn>
              <a:cxn ang="0">
                <a:pos x="0" y="603"/>
              </a:cxn>
            </a:cxnLst>
            <a:rect l="0" t="0" r="r" b="b"/>
            <a:pathLst>
              <a:path w="1152" h="1086">
                <a:moveTo>
                  <a:pt x="0" y="603"/>
                </a:moveTo>
                <a:lnTo>
                  <a:pt x="240" y="555"/>
                </a:lnTo>
                <a:lnTo>
                  <a:pt x="408" y="525"/>
                </a:lnTo>
                <a:lnTo>
                  <a:pt x="522" y="522"/>
                </a:lnTo>
                <a:lnTo>
                  <a:pt x="498" y="492"/>
                </a:lnTo>
                <a:lnTo>
                  <a:pt x="495" y="441"/>
                </a:lnTo>
                <a:lnTo>
                  <a:pt x="480" y="363"/>
                </a:lnTo>
                <a:lnTo>
                  <a:pt x="630" y="417"/>
                </a:lnTo>
                <a:lnTo>
                  <a:pt x="672" y="459"/>
                </a:lnTo>
                <a:lnTo>
                  <a:pt x="693" y="360"/>
                </a:lnTo>
                <a:lnTo>
                  <a:pt x="750" y="234"/>
                </a:lnTo>
                <a:lnTo>
                  <a:pt x="933" y="0"/>
                </a:lnTo>
                <a:lnTo>
                  <a:pt x="954" y="51"/>
                </a:lnTo>
                <a:lnTo>
                  <a:pt x="1008" y="123"/>
                </a:lnTo>
                <a:lnTo>
                  <a:pt x="1125" y="231"/>
                </a:lnTo>
                <a:lnTo>
                  <a:pt x="1002" y="330"/>
                </a:lnTo>
                <a:lnTo>
                  <a:pt x="1056" y="363"/>
                </a:lnTo>
                <a:lnTo>
                  <a:pt x="1152" y="375"/>
                </a:lnTo>
                <a:lnTo>
                  <a:pt x="1104" y="459"/>
                </a:lnTo>
                <a:lnTo>
                  <a:pt x="1086" y="540"/>
                </a:lnTo>
                <a:lnTo>
                  <a:pt x="1089" y="615"/>
                </a:lnTo>
                <a:lnTo>
                  <a:pt x="1053" y="642"/>
                </a:lnTo>
                <a:lnTo>
                  <a:pt x="969" y="669"/>
                </a:lnTo>
                <a:lnTo>
                  <a:pt x="885" y="678"/>
                </a:lnTo>
                <a:lnTo>
                  <a:pt x="906" y="762"/>
                </a:lnTo>
                <a:lnTo>
                  <a:pt x="912" y="843"/>
                </a:lnTo>
                <a:lnTo>
                  <a:pt x="804" y="810"/>
                </a:lnTo>
                <a:lnTo>
                  <a:pt x="750" y="771"/>
                </a:lnTo>
                <a:lnTo>
                  <a:pt x="729" y="864"/>
                </a:lnTo>
                <a:lnTo>
                  <a:pt x="681" y="984"/>
                </a:lnTo>
                <a:lnTo>
                  <a:pt x="651" y="1038"/>
                </a:lnTo>
                <a:lnTo>
                  <a:pt x="540" y="1056"/>
                </a:lnTo>
                <a:lnTo>
                  <a:pt x="468" y="1086"/>
                </a:lnTo>
                <a:lnTo>
                  <a:pt x="465" y="963"/>
                </a:lnTo>
                <a:lnTo>
                  <a:pt x="432" y="891"/>
                </a:lnTo>
                <a:lnTo>
                  <a:pt x="378" y="936"/>
                </a:lnTo>
                <a:lnTo>
                  <a:pt x="336" y="987"/>
                </a:lnTo>
                <a:lnTo>
                  <a:pt x="309" y="993"/>
                </a:lnTo>
                <a:lnTo>
                  <a:pt x="228" y="852"/>
                </a:lnTo>
                <a:lnTo>
                  <a:pt x="189" y="807"/>
                </a:lnTo>
                <a:lnTo>
                  <a:pt x="96" y="717"/>
                </a:lnTo>
                <a:lnTo>
                  <a:pt x="0" y="603"/>
                </a:lnTo>
                <a:close/>
              </a:path>
            </a:pathLst>
          </a:custGeom>
          <a:solidFill>
            <a:srgbClr val="00CC00">
              <a:alpha val="8000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310" name="Oval 38"/>
          <p:cNvSpPr>
            <a:spLocks noChangeArrowheads="1"/>
          </p:cNvSpPr>
          <p:nvPr/>
        </p:nvSpPr>
        <p:spPr bwMode="auto">
          <a:xfrm>
            <a:off x="2755900" y="33655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Управляющая кнопка: далее 23">
            <a:hlinkClick r:id="rId4" action="ppaction://hlinksldjump" highlightClick="1"/>
          </p:cNvPr>
          <p:cNvSpPr/>
          <p:nvPr/>
        </p:nvSpPr>
        <p:spPr>
          <a:xfrm>
            <a:off x="467544" y="5877272"/>
            <a:ext cx="36004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375 0.01667 L 0.5625 0.01482 " pathEditMode="relative" ptsTypes="AAA">
                                      <p:cBhvr>
                                        <p:cTn id="52" dur="2000" fill="hold"/>
                                        <p:tgtEl>
                                          <p:spTgt spid="82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92" grpId="0" animBg="1"/>
      <p:bldP spid="822293" grpId="0" animBg="1"/>
      <p:bldP spid="822298" grpId="0" animBg="1"/>
      <p:bldP spid="822298" grpId="1" animBg="1"/>
      <p:bldP spid="822308" grpId="0" animBg="1"/>
      <p:bldP spid="82230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2"/>
          <p:cNvSpPr txBox="1">
            <a:spLocks noChangeArrowheads="1"/>
          </p:cNvSpPr>
          <p:nvPr/>
        </p:nvSpPr>
        <p:spPr bwMode="auto">
          <a:xfrm>
            <a:off x="571472" y="22860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Симметрия относительно точки</a:t>
            </a:r>
          </a:p>
        </p:txBody>
      </p:sp>
      <p:sp>
        <p:nvSpPr>
          <p:cNvPr id="757764" name="Oval 4"/>
          <p:cNvSpPr>
            <a:spLocks noChangeArrowheads="1"/>
          </p:cNvSpPr>
          <p:nvPr/>
        </p:nvSpPr>
        <p:spPr bwMode="auto">
          <a:xfrm>
            <a:off x="3733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765" name="Freeform 5"/>
          <p:cNvSpPr>
            <a:spLocks/>
          </p:cNvSpPr>
          <p:nvPr/>
        </p:nvSpPr>
        <p:spPr bwMode="auto">
          <a:xfrm>
            <a:off x="2203450" y="4610100"/>
            <a:ext cx="1555750" cy="8890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980" y="0"/>
              </a:cxn>
            </a:cxnLst>
            <a:rect l="0" t="0" r="r" b="b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7766" name="Oval 6"/>
          <p:cNvSpPr>
            <a:spLocks noChangeArrowheads="1"/>
          </p:cNvSpPr>
          <p:nvPr/>
        </p:nvSpPr>
        <p:spPr bwMode="auto">
          <a:xfrm>
            <a:off x="2133600" y="5486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</a:t>
            </a:r>
            <a:endParaRPr lang="ru-RU" sz="2400" dirty="0">
              <a:solidFill>
                <a:srgbClr val="3333FF"/>
              </a:solidFill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3619500"/>
            <a:ext cx="2133600" cy="952500"/>
            <a:chOff x="1296" y="1176"/>
            <a:chExt cx="1344" cy="60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flipH="1" flipV="1">
              <a:off x="1296" y="1176"/>
              <a:ext cx="1024" cy="600"/>
              <a:chOff x="240" y="1800"/>
              <a:chExt cx="1024" cy="600"/>
            </a:xfrm>
          </p:grpSpPr>
          <p:sp>
            <p:nvSpPr>
              <p:cNvPr id="757770" name="Freeform 10"/>
              <p:cNvSpPr>
                <a:spLocks/>
              </p:cNvSpPr>
              <p:nvPr/>
            </p:nvSpPr>
            <p:spPr bwMode="auto">
              <a:xfrm>
                <a:off x="284" y="1800"/>
                <a:ext cx="980" cy="560"/>
              </a:xfrm>
              <a:custGeom>
                <a:avLst/>
                <a:gdLst/>
                <a:ahLst/>
                <a:cxnLst>
                  <a:cxn ang="0">
                    <a:pos x="0" y="560"/>
                  </a:cxn>
                  <a:cxn ang="0">
                    <a:pos x="980" y="0"/>
                  </a:cxn>
                </a:cxnLst>
                <a:rect l="0" t="0" r="r" b="b"/>
                <a:pathLst>
                  <a:path w="980" h="560">
                    <a:moveTo>
                      <a:pt x="0" y="560"/>
                    </a:moveTo>
                    <a:lnTo>
                      <a:pt x="98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771" name="Oval 11"/>
              <p:cNvSpPr>
                <a:spLocks noChangeArrowheads="1"/>
              </p:cNvSpPr>
              <p:nvPr/>
            </p:nvSpPr>
            <p:spPr bwMode="auto">
              <a:xfrm>
                <a:off x="240" y="23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57772" name="Text Box 12"/>
            <p:cNvSpPr txBox="1">
              <a:spLocks noChangeArrowheads="1"/>
            </p:cNvSpPr>
            <p:nvPr/>
          </p:nvSpPr>
          <p:spPr bwMode="auto">
            <a:xfrm>
              <a:off x="2256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А</a:t>
              </a:r>
              <a:r>
                <a:rPr lang="ru-RU" sz="2400" b="1" baseline="-250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endParaRPr lang="ru-RU" sz="2400" dirty="0">
                <a:solidFill>
                  <a:srgbClr val="3333FF"/>
                </a:solidFill>
                <a:latin typeface="Arial" pitchFamily="34" charset="0"/>
              </a:endParaRPr>
            </a:p>
          </p:txBody>
        </p:sp>
      </p:grpSp>
      <p:sp>
        <p:nvSpPr>
          <p:cNvPr id="757773" name="Text Box 13"/>
          <p:cNvSpPr txBox="1">
            <a:spLocks noChangeArrowheads="1"/>
          </p:cNvSpPr>
          <p:nvPr/>
        </p:nvSpPr>
        <p:spPr bwMode="auto">
          <a:xfrm>
            <a:off x="36576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71800" y="4038600"/>
            <a:ext cx="1600200" cy="1143000"/>
            <a:chOff x="768" y="1440"/>
            <a:chExt cx="1008" cy="720"/>
          </a:xfrm>
        </p:grpSpPr>
        <p:sp>
          <p:nvSpPr>
            <p:cNvPr id="757775" name="Freeform 15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57776" name="Freeform 16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777" name="Text Box 17"/>
          <p:cNvSpPr txBox="1">
            <a:spLocks noChangeArrowheads="1"/>
          </p:cNvSpPr>
          <p:nvPr/>
        </p:nvSpPr>
        <p:spPr bwMode="auto">
          <a:xfrm>
            <a:off x="228600" y="86995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</a:rPr>
              <a:t>Точки А и А</a:t>
            </a:r>
            <a:r>
              <a:rPr lang="ru-RU" sz="2400" baseline="-25000" dirty="0">
                <a:solidFill>
                  <a:srgbClr val="0000CC"/>
                </a:solidFill>
              </a:rPr>
              <a:t>1</a:t>
            </a:r>
            <a:r>
              <a:rPr lang="ru-RU" sz="2400" dirty="0">
                <a:solidFill>
                  <a:srgbClr val="0000CC"/>
                </a:solidFill>
              </a:rPr>
              <a:t> называются симметричными относительно точки О (центр симметрии), если О – середина отрезка АА</a:t>
            </a:r>
            <a:r>
              <a:rPr lang="ru-RU" sz="2400" baseline="-25000" dirty="0">
                <a:solidFill>
                  <a:srgbClr val="0000CC"/>
                </a:solidFill>
              </a:rPr>
              <a:t>1</a:t>
            </a:r>
            <a:r>
              <a:rPr lang="ru-RU" sz="2400" dirty="0">
                <a:solidFill>
                  <a:srgbClr val="0000CC"/>
                </a:solidFill>
              </a:rPr>
              <a:t>.</a:t>
            </a:r>
          </a:p>
          <a:p>
            <a:r>
              <a:rPr lang="ru-RU" sz="2400" dirty="0">
                <a:solidFill>
                  <a:srgbClr val="0000CC"/>
                </a:solidFill>
              </a:rPr>
              <a:t>Точка О считается симметричной самой себе.</a:t>
            </a:r>
          </a:p>
        </p:txBody>
      </p:sp>
      <p:sp>
        <p:nvSpPr>
          <p:cNvPr id="757811" name="Text Box 51"/>
          <p:cNvSpPr txBox="1">
            <a:spLocks noChangeArrowheads="1"/>
          </p:cNvSpPr>
          <p:nvPr/>
        </p:nvSpPr>
        <p:spPr bwMode="auto">
          <a:xfrm>
            <a:off x="2895600" y="5638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Точка О – центр симметрии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57812" name="Rectangle 52"/>
          <p:cNvSpPr>
            <a:spLocks noChangeArrowheads="1"/>
          </p:cNvSpPr>
          <p:nvPr/>
        </p:nvSpPr>
        <p:spPr bwMode="auto">
          <a:xfrm>
            <a:off x="285720" y="2209800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</a:rPr>
              <a:t>Симметрия относительно точки называется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</a:rPr>
              <a:t>центральной симметрией</a:t>
            </a:r>
          </a:p>
        </p:txBody>
      </p:sp>
      <p:sp>
        <p:nvSpPr>
          <p:cNvPr id="44" name="Управляющая кнопка: назад 43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Text Box 3"/>
          <p:cNvSpPr txBox="1">
            <a:spLocks noChangeArrowheads="1"/>
          </p:cNvSpPr>
          <p:nvPr/>
        </p:nvSpPr>
        <p:spPr bwMode="auto">
          <a:xfrm>
            <a:off x="142844" y="142852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Симметрия относительно прямой</a:t>
            </a:r>
            <a:endParaRPr lang="ru-RU" sz="3200" dirty="0">
              <a:solidFill>
                <a:srgbClr val="00CC00"/>
              </a:solidFill>
              <a:latin typeface="+mj-lt"/>
            </a:endParaRPr>
          </a:p>
        </p:txBody>
      </p:sp>
      <p:sp>
        <p:nvSpPr>
          <p:cNvPr id="787475" name="Text Box 19"/>
          <p:cNvSpPr txBox="1">
            <a:spLocks noChangeArrowheads="1"/>
          </p:cNvSpPr>
          <p:nvPr/>
        </p:nvSpPr>
        <p:spPr bwMode="auto">
          <a:xfrm>
            <a:off x="2362200" y="530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</a:t>
            </a:r>
            <a:endParaRPr lang="ru-RU" sz="2400">
              <a:solidFill>
                <a:srgbClr val="3333FF"/>
              </a:solidFill>
              <a:latin typeface="Arial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19600" y="3860800"/>
            <a:ext cx="2133600" cy="952500"/>
            <a:chOff x="1296" y="1176"/>
            <a:chExt cx="1344" cy="60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 flipH="1" flipV="1">
              <a:off x="1296" y="1176"/>
              <a:ext cx="1024" cy="600"/>
              <a:chOff x="240" y="1800"/>
              <a:chExt cx="1024" cy="600"/>
            </a:xfrm>
          </p:grpSpPr>
          <p:sp>
            <p:nvSpPr>
              <p:cNvPr id="787483" name="Freeform 27"/>
              <p:cNvSpPr>
                <a:spLocks/>
              </p:cNvSpPr>
              <p:nvPr/>
            </p:nvSpPr>
            <p:spPr bwMode="auto">
              <a:xfrm>
                <a:off x="284" y="1800"/>
                <a:ext cx="980" cy="560"/>
              </a:xfrm>
              <a:custGeom>
                <a:avLst/>
                <a:gdLst/>
                <a:ahLst/>
                <a:cxnLst>
                  <a:cxn ang="0">
                    <a:pos x="0" y="560"/>
                  </a:cxn>
                  <a:cxn ang="0">
                    <a:pos x="980" y="0"/>
                  </a:cxn>
                </a:cxnLst>
                <a:rect l="0" t="0" r="r" b="b"/>
                <a:pathLst>
                  <a:path w="980" h="560">
                    <a:moveTo>
                      <a:pt x="0" y="560"/>
                    </a:moveTo>
                    <a:lnTo>
                      <a:pt x="98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484" name="Oval 28"/>
              <p:cNvSpPr>
                <a:spLocks noChangeArrowheads="1"/>
              </p:cNvSpPr>
              <p:nvPr/>
            </p:nvSpPr>
            <p:spPr bwMode="auto">
              <a:xfrm>
                <a:off x="240" y="23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87485" name="Text Box 29"/>
            <p:cNvSpPr txBox="1">
              <a:spLocks noChangeArrowheads="1"/>
            </p:cNvSpPr>
            <p:nvPr/>
          </p:nvSpPr>
          <p:spPr bwMode="auto">
            <a:xfrm>
              <a:off x="2256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rot="-123875">
            <a:off x="3581400" y="4241800"/>
            <a:ext cx="1752600" cy="1143000"/>
            <a:chOff x="768" y="1440"/>
            <a:chExt cx="1008" cy="720"/>
          </a:xfrm>
        </p:grpSpPr>
        <p:sp>
          <p:nvSpPr>
            <p:cNvPr id="787488" name="Freeform 32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7489" name="Freeform 33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60"/>
                </a:cxn>
              </a:cxnLst>
              <a:rect l="0" t="0" r="r" b="b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733800" y="3321050"/>
            <a:ext cx="787400" cy="2774950"/>
            <a:chOff x="3456" y="1900"/>
            <a:chExt cx="496" cy="1748"/>
          </a:xfrm>
        </p:grpSpPr>
        <p:sp>
          <p:nvSpPr>
            <p:cNvPr id="787491" name="Freeform 35"/>
            <p:cNvSpPr>
              <a:spLocks/>
            </p:cNvSpPr>
            <p:nvPr/>
          </p:nvSpPr>
          <p:spPr bwMode="auto">
            <a:xfrm rot="-1748669">
              <a:off x="3936" y="2176"/>
              <a:ext cx="16" cy="14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472"/>
                </a:cxn>
              </a:cxnLst>
              <a:rect l="0" t="0" r="r" b="b"/>
              <a:pathLst>
                <a:path w="16" h="1472">
                  <a:moveTo>
                    <a:pt x="0" y="0"/>
                  </a:moveTo>
                  <a:lnTo>
                    <a:pt x="16" y="1472"/>
                  </a:ln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7492" name="Text Box 36"/>
            <p:cNvSpPr txBox="1">
              <a:spLocks noChangeArrowheads="1"/>
            </p:cNvSpPr>
            <p:nvPr/>
          </p:nvSpPr>
          <p:spPr bwMode="auto">
            <a:xfrm>
              <a:off x="3456" y="1900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52400" y="685802"/>
            <a:ext cx="8991600" cy="1598613"/>
            <a:chOff x="48" y="3246"/>
            <a:chExt cx="5712" cy="1007"/>
          </a:xfrm>
        </p:grpSpPr>
        <p:sp>
          <p:nvSpPr>
            <p:cNvPr id="787494" name="Text Box 38"/>
            <p:cNvSpPr txBox="1">
              <a:spLocks noChangeArrowheads="1"/>
            </p:cNvSpPr>
            <p:nvPr/>
          </p:nvSpPr>
          <p:spPr bwMode="auto">
            <a:xfrm>
              <a:off x="48" y="3246"/>
              <a:ext cx="5712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rgbClr val="0000CC"/>
                  </a:solidFill>
                </a:rPr>
                <a:t>Точки А и А</a:t>
              </a:r>
              <a:r>
                <a:rPr lang="ru-RU" sz="2400" baseline="-25000" dirty="0" smtClean="0">
                  <a:solidFill>
                    <a:srgbClr val="0000CC"/>
                  </a:solidFill>
                </a:rPr>
                <a:t>1</a:t>
              </a:r>
              <a:r>
                <a:rPr lang="ru-RU" sz="2400" dirty="0" smtClean="0">
                  <a:solidFill>
                    <a:srgbClr val="0000CC"/>
                  </a:solidFill>
                </a:rPr>
                <a:t> называются симметричными относительно прямой</a:t>
              </a:r>
              <a:r>
                <a:rPr lang="ru-RU" sz="2400" dirty="0" smtClean="0">
                  <a:solidFill>
                    <a:srgbClr val="C00000"/>
                  </a:solidFill>
                </a:rPr>
                <a:t>      </a:t>
              </a:r>
              <a:r>
                <a:rPr lang="ru-RU" sz="2400" dirty="0" smtClean="0">
                  <a:solidFill>
                    <a:srgbClr val="0000CC"/>
                  </a:solidFill>
                </a:rPr>
                <a:t>(ось симметрии), если прямая      проходит через середину отрезка АА</a:t>
              </a:r>
              <a:r>
                <a:rPr lang="ru-RU" sz="2400" baseline="-25000" dirty="0" smtClean="0">
                  <a:solidFill>
                    <a:srgbClr val="0000CC"/>
                  </a:solidFill>
                </a:rPr>
                <a:t>1</a:t>
              </a:r>
              <a:r>
                <a:rPr lang="ru-RU" sz="2400" dirty="0" smtClean="0">
                  <a:solidFill>
                    <a:srgbClr val="0000CC"/>
                  </a:solidFill>
                </a:rPr>
                <a:t> и перпендикулярна к этому отрезку. Каждая точка прямой     считается симметричной самой себе.</a:t>
              </a:r>
              <a:endParaRPr lang="ru-RU" sz="2400" dirty="0">
                <a:solidFill>
                  <a:srgbClr val="0000CC"/>
                </a:solidFill>
              </a:endParaRPr>
            </a:p>
          </p:txBody>
        </p:sp>
        <p:sp>
          <p:nvSpPr>
            <p:cNvPr id="787495" name="Text Box 39"/>
            <p:cNvSpPr txBox="1">
              <a:spLocks noChangeArrowheads="1"/>
            </p:cNvSpPr>
            <p:nvPr/>
          </p:nvSpPr>
          <p:spPr bwMode="auto">
            <a:xfrm>
              <a:off x="768" y="3399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 dirty="0">
                <a:solidFill>
                  <a:srgbClr val="C00000"/>
                </a:solidFill>
              </a:endParaRPr>
            </a:p>
          </p:txBody>
        </p:sp>
        <p:sp>
          <p:nvSpPr>
            <p:cNvPr id="787496" name="Text Box 40"/>
            <p:cNvSpPr txBox="1">
              <a:spLocks noChangeArrowheads="1"/>
            </p:cNvSpPr>
            <p:nvPr/>
          </p:nvSpPr>
          <p:spPr bwMode="auto">
            <a:xfrm>
              <a:off x="3899" y="3399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 dirty="0">
                <a:solidFill>
                  <a:srgbClr val="C00000"/>
                </a:solidFill>
              </a:endParaRPr>
            </a:p>
          </p:txBody>
        </p:sp>
        <p:sp>
          <p:nvSpPr>
            <p:cNvPr id="787497" name="Text Box 41"/>
            <p:cNvSpPr txBox="1">
              <a:spLocks noChangeArrowheads="1"/>
            </p:cNvSpPr>
            <p:nvPr/>
          </p:nvSpPr>
          <p:spPr bwMode="auto">
            <a:xfrm>
              <a:off x="2039" y="3849"/>
              <a:ext cx="3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6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sz="36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87478" name="Oval 22"/>
          <p:cNvSpPr>
            <a:spLocks noChangeArrowheads="1"/>
          </p:cNvSpPr>
          <p:nvPr/>
        </p:nvSpPr>
        <p:spPr bwMode="auto">
          <a:xfrm>
            <a:off x="2819400" y="5689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889250" y="4762500"/>
            <a:ext cx="1674813" cy="939800"/>
            <a:chOff x="2924" y="2808"/>
            <a:chExt cx="1055" cy="592"/>
          </a:xfrm>
        </p:grpSpPr>
        <p:sp>
          <p:nvSpPr>
            <p:cNvPr id="787486" name="Freeform 30"/>
            <p:cNvSpPr>
              <a:spLocks/>
            </p:cNvSpPr>
            <p:nvPr/>
          </p:nvSpPr>
          <p:spPr bwMode="auto">
            <a:xfrm>
              <a:off x="3784" y="2912"/>
              <a:ext cx="195" cy="136"/>
            </a:xfrm>
            <a:custGeom>
              <a:avLst/>
              <a:gdLst/>
              <a:ahLst/>
              <a:cxnLst>
                <a:cxn ang="0">
                  <a:pos x="195" y="56"/>
                </a:cxn>
                <a:cxn ang="0">
                  <a:pos x="71" y="136"/>
                </a:cxn>
                <a:cxn ang="0">
                  <a:pos x="0" y="0"/>
                </a:cxn>
              </a:cxnLst>
              <a:rect l="0" t="0" r="r" b="b"/>
              <a:pathLst>
                <a:path w="195" h="136">
                  <a:moveTo>
                    <a:pt x="195" y="56"/>
                  </a:moveTo>
                  <a:lnTo>
                    <a:pt x="71" y="136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7477" name="Freeform 21"/>
            <p:cNvSpPr>
              <a:spLocks/>
            </p:cNvSpPr>
            <p:nvPr/>
          </p:nvSpPr>
          <p:spPr bwMode="auto">
            <a:xfrm>
              <a:off x="2924" y="2840"/>
              <a:ext cx="980" cy="560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980" y="0"/>
                </a:cxn>
              </a:cxnLst>
              <a:rect l="0" t="0" r="r" b="b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87479" name="Oval 23"/>
            <p:cNvSpPr>
              <a:spLocks noChangeArrowheads="1"/>
            </p:cNvSpPr>
            <p:nvPr/>
          </p:nvSpPr>
          <p:spPr bwMode="auto">
            <a:xfrm>
              <a:off x="3880" y="28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87513" name="Rectangle 57"/>
          <p:cNvSpPr>
            <a:spLocks noChangeArrowheads="1"/>
          </p:cNvSpPr>
          <p:nvPr/>
        </p:nvSpPr>
        <p:spPr bwMode="auto">
          <a:xfrm>
            <a:off x="214282" y="2209800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</a:rPr>
              <a:t>Симметрия относительно </a:t>
            </a:r>
            <a:r>
              <a:rPr lang="ru-RU" sz="2400" b="1" i="1" dirty="0" smtClean="0">
                <a:solidFill>
                  <a:srgbClr val="0000CC"/>
                </a:solidFill>
              </a:rPr>
              <a:t>прямой называется </a:t>
            </a:r>
            <a:r>
              <a:rPr lang="ru-RU" sz="2400" b="1" i="1" dirty="0">
                <a:solidFill>
                  <a:srgbClr val="C00000"/>
                </a:solidFill>
              </a:rPr>
              <a:t>осевой симметрией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E1E1E1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614</TotalTime>
  <Words>773</Words>
  <Application>Microsoft Office PowerPoint</Application>
  <PresentationFormat>Экран (4:3)</PresentationFormat>
  <Paragraphs>140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Слайд 1</vt:lpstr>
      <vt:lpstr>Движение – это жизнь</vt:lpstr>
      <vt:lpstr>Слайд 3</vt:lpstr>
      <vt:lpstr>  Симметрия в природе</vt:lpstr>
      <vt:lpstr>Центральная симметрия  в природе</vt:lpstr>
      <vt:lpstr>      В архитектуре</vt:lpstr>
      <vt:lpstr>Слайд 7</vt:lpstr>
      <vt:lpstr>Слайд 8</vt:lpstr>
      <vt:lpstr>Слайд 9</vt:lpstr>
      <vt:lpstr>Фигуры, обладающие осевой  симметрией </vt:lpstr>
      <vt:lpstr>Фигуры, обладающие осевой  симметрией </vt:lpstr>
      <vt:lpstr>Фигуры, обладающие осевой  симметрией </vt:lpstr>
      <vt:lpstr>Фигуры, обаладающие центральной симметрией</vt:lpstr>
      <vt:lpstr>Слайд 14</vt:lpstr>
      <vt:lpstr>Слайд 15</vt:lpstr>
      <vt:lpstr>Параллельный перенос на плоскости в системе координат</vt:lpstr>
      <vt:lpstr>Свойства движения</vt:lpstr>
      <vt:lpstr>Слайд 18</vt:lpstr>
      <vt:lpstr>Слайд 19</vt:lpstr>
      <vt:lpstr>В сельскохозяйственных машинах </vt:lpstr>
      <vt:lpstr>Слайд 21</vt:lpstr>
      <vt:lpstr>Задача 1:</vt:lpstr>
      <vt:lpstr>Слайд 23</vt:lpstr>
      <vt:lpstr>Задача 2:</vt:lpstr>
      <vt:lpstr> </vt:lpstr>
      <vt:lpstr>Слайд 26</vt:lpstr>
      <vt:lpstr>Рефлексия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Ludmila</dc:creator>
  <cp:lastModifiedBy>Ludmila</cp:lastModifiedBy>
  <cp:revision>54</cp:revision>
  <dcterms:created xsi:type="dcterms:W3CDTF">2015-03-20T23:18:02Z</dcterms:created>
  <dcterms:modified xsi:type="dcterms:W3CDTF">2015-03-22T07:48:34Z</dcterms:modified>
</cp:coreProperties>
</file>