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58" r:id="rId3"/>
    <p:sldId id="265" r:id="rId4"/>
    <p:sldId id="266" r:id="rId5"/>
    <p:sldId id="257" r:id="rId6"/>
    <p:sldId id="269" r:id="rId7"/>
    <p:sldId id="270" r:id="rId8"/>
    <p:sldId id="267" r:id="rId9"/>
    <p:sldId id="274" r:id="rId10"/>
    <p:sldId id="280" r:id="rId11"/>
    <p:sldId id="272" r:id="rId12"/>
    <p:sldId id="275" r:id="rId13"/>
    <p:sldId id="276" r:id="rId14"/>
    <p:sldId id="277" r:id="rId15"/>
    <p:sldId id="278" r:id="rId16"/>
    <p:sldId id="279" r:id="rId17"/>
    <p:sldId id="273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3" d="100"/>
          <a:sy n="123" d="100"/>
        </p:scale>
        <p:origin x="-50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70811F-434E-4F7C-81A4-E9E9DAAC2F36}" type="datetimeFigureOut">
              <a:rPr lang="ru-RU" smtClean="0"/>
              <a:pPr/>
              <a:t>18.04.2016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04EF6A-4F68-4E7A-AFB3-3B54BC219E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5471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4EF6A-4F68-4E7A-AFB3-3B54BC219EFB}" type="slidenum">
              <a:rPr lang="ru-RU" smtClean="0"/>
              <a:pPr/>
              <a:t>3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560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1A984BC-8E54-458E-A6A6-9C1EFE42E32C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8308301C-00B2-4065-9779-39960F8D10AC}" type="datetimeFigureOut">
              <a:rPr lang="ru-RU" smtClean="0"/>
              <a:pPr/>
              <a:t>18.04.2016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A926E369-6A5A-403D-8545-271002F2E4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08301C-00B2-4065-9779-39960F8D10AC}" type="datetimeFigureOut">
              <a:rPr lang="ru-RU" smtClean="0"/>
              <a:pPr/>
              <a:t>18.04.2016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26E369-6A5A-403D-8545-271002F2E4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8308301C-00B2-4065-9779-39960F8D10AC}" type="datetimeFigureOut">
              <a:rPr lang="ru-RU" smtClean="0"/>
              <a:pPr/>
              <a:t>18.04.2016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926E369-6A5A-403D-8545-271002F2E4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08301C-00B2-4065-9779-39960F8D10AC}" type="datetimeFigureOut">
              <a:rPr lang="ru-RU" smtClean="0"/>
              <a:pPr/>
              <a:t>18.04.2016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26E369-6A5A-403D-8545-271002F2E4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8308301C-00B2-4065-9779-39960F8D10AC}" type="datetimeFigureOut">
              <a:rPr lang="ru-RU" smtClean="0"/>
              <a:pPr/>
              <a:t>18.04.2016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A926E369-6A5A-403D-8545-271002F2E4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08301C-00B2-4065-9779-39960F8D10AC}" type="datetimeFigureOut">
              <a:rPr lang="ru-RU" smtClean="0"/>
              <a:pPr/>
              <a:t>18.04.2016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26E369-6A5A-403D-8545-271002F2E4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08301C-00B2-4065-9779-39960F8D10AC}" type="datetimeFigureOut">
              <a:rPr lang="ru-RU" smtClean="0"/>
              <a:pPr/>
              <a:t>18.04.2016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26E369-6A5A-403D-8545-271002F2E4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08301C-00B2-4065-9779-39960F8D10AC}" type="datetimeFigureOut">
              <a:rPr lang="ru-RU" smtClean="0"/>
              <a:pPr/>
              <a:t>18.04.2016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26E369-6A5A-403D-8545-271002F2E4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8308301C-00B2-4065-9779-39960F8D10AC}" type="datetimeFigureOut">
              <a:rPr lang="ru-RU" smtClean="0"/>
              <a:pPr/>
              <a:t>18.04.2016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26E369-6A5A-403D-8545-271002F2E4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08301C-00B2-4065-9779-39960F8D10AC}" type="datetimeFigureOut">
              <a:rPr lang="ru-RU" smtClean="0"/>
              <a:pPr/>
              <a:t>18.04.2016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26E369-6A5A-403D-8545-271002F2E4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08301C-00B2-4065-9779-39960F8D10AC}" type="datetimeFigureOut">
              <a:rPr lang="ru-RU" smtClean="0"/>
              <a:pPr/>
              <a:t>18.04.2016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26E369-6A5A-403D-8545-271002F2E40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8308301C-00B2-4065-9779-39960F8D10AC}" type="datetimeFigureOut">
              <a:rPr lang="ru-RU" smtClean="0"/>
              <a:pPr/>
              <a:t>18.04.2016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A926E369-6A5A-403D-8545-271002F2E40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lib.rus.ec/files/12357213904718.jpg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img15.nnm.ru/5/5/4/a/a/ea7881b14f5d60ee1e7cbaa45d0.jpg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img12.nnm.ru/5/2/f/c/b/2b9f57da572c3fa6d146973c6ee.jpg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6.jpeg"/><Relationship Id="rId7" Type="http://schemas.openxmlformats.org/officeDocument/2006/relationships/image" Target="../media/image9.jpeg"/><Relationship Id="rId2" Type="http://schemas.openxmlformats.org/officeDocument/2006/relationships/hyperlink" Target="http://img.4pk.ru/300x10000/images/90/2454290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hyperlink" Target="http://img2.labirint.ru/books/269592/big.jpg" TargetMode="External"/><Relationship Id="rId4" Type="http://schemas.openxmlformats.org/officeDocument/2006/relationships/image" Target="../media/image7.jpeg"/><Relationship Id="rId9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img15.nnm.ru/e/9/2/8/8/59a55ca482c245da4f81e7741d2.jpg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img-fotki.yandex.ru/get/7/larisson2008.1/0_8144_8ece1d3a_XL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lib.rus.ec/files/12357213904718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572000" cy="6901132"/>
          </a:xfrm>
          <a:prstGeom prst="rect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5004048" y="476672"/>
            <a:ext cx="36004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chemeClr val="bg1"/>
                </a:solidFill>
              </a:rPr>
              <a:t>Михаил</a:t>
            </a:r>
          </a:p>
          <a:p>
            <a:pPr algn="ctr"/>
            <a:r>
              <a:rPr lang="ru-RU" sz="4400" dirty="0" smtClean="0">
                <a:solidFill>
                  <a:schemeClr val="bg1"/>
                </a:solidFill>
              </a:rPr>
              <a:t>Михайлович</a:t>
            </a:r>
          </a:p>
          <a:p>
            <a:pPr algn="ctr"/>
            <a:r>
              <a:rPr lang="ru-RU" sz="4400" dirty="0" smtClean="0">
                <a:solidFill>
                  <a:schemeClr val="bg1"/>
                </a:solidFill>
              </a:rPr>
              <a:t>Зощенко</a:t>
            </a:r>
          </a:p>
          <a:p>
            <a:pPr algn="ctr"/>
            <a:r>
              <a:rPr lang="ru-RU" sz="4400" dirty="0" smtClean="0">
                <a:solidFill>
                  <a:schemeClr val="bg1"/>
                </a:solidFill>
              </a:rPr>
              <a:t>(</a:t>
            </a:r>
            <a:r>
              <a:rPr lang="ru-RU" sz="4400" dirty="0" smtClean="0">
                <a:solidFill>
                  <a:schemeClr val="bg1"/>
                </a:solidFill>
              </a:rPr>
              <a:t>1894-1958</a:t>
            </a:r>
            <a:r>
              <a:rPr lang="ru-RU" sz="4400" dirty="0" smtClean="0">
                <a:solidFill>
                  <a:schemeClr val="bg1"/>
                </a:solidFill>
              </a:rPr>
              <a:t>)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72000" y="3789040"/>
            <a:ext cx="4572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Comic Sans MS" pitchFamily="66" charset="0"/>
              </a:rPr>
              <a:t>Нет, мне, быть может, не удалось стать очень хорошим. Это очень трудно. Но к этому, дети, я всегда стремился.</a:t>
            </a:r>
          </a:p>
          <a:p>
            <a:r>
              <a:rPr lang="ru-RU" b="1" dirty="0" smtClean="0">
                <a:solidFill>
                  <a:schemeClr val="bg1"/>
                </a:solidFill>
                <a:latin typeface="Comic Sans MS" pitchFamily="66" charset="0"/>
              </a:rPr>
              <a:t>                Михаил Зощенко</a:t>
            </a:r>
            <a:endParaRPr lang="ru-RU" b="1" dirty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96571" y="116632"/>
            <a:ext cx="3559930" cy="1143000"/>
          </a:xfrm>
        </p:spPr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6600" cap="none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Этика</a:t>
            </a:r>
            <a:endParaRPr lang="ru-RU" sz="6600" cap="none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Заголовок 3"/>
          <p:cNvSpPr txBox="1">
            <a:spLocks/>
          </p:cNvSpPr>
          <p:nvPr/>
        </p:nvSpPr>
        <p:spPr>
          <a:xfrm>
            <a:off x="3667039" y="3286132"/>
            <a:ext cx="4077666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6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Этикет</a:t>
            </a:r>
            <a:endParaRPr lang="ru-RU" sz="6600" dirty="0">
              <a:solidFill>
                <a:srgbClr val="7030A0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30722" name="Picture 2" descr="C:\Documents and Settings\Татьяна\Рабочий стол\etiket-dlja-dete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95936" y="116632"/>
            <a:ext cx="3828838" cy="29183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3419872" y="4429132"/>
            <a:ext cx="4572000" cy="193899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ru-RU" sz="2400" i="1" dirty="0"/>
              <a:t>– общие, одинаковые для всех правила, которые определяют поведение человека в повседневной жизни в общении с людьми.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268760"/>
            <a:ext cx="3384376" cy="267765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i="1" dirty="0">
                <a:solidFill>
                  <a:schemeClr val="dk1"/>
                </a:solidFill>
              </a:rPr>
              <a:t>– это наука, которая определяет, диктует правила хорошего тона для тех, кто желает быть воспитанным человеком.</a:t>
            </a:r>
          </a:p>
        </p:txBody>
      </p:sp>
    </p:spTree>
    <p:extLst>
      <p:ext uri="{BB962C8B-B14F-4D97-AF65-F5344CB8AC3E}">
        <p14:creationId xmlns:p14="http://schemas.microsoft.com/office/powerpoint/2010/main" val="417204588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static.ozone.ru/multimedia/books_covers/10002339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16632"/>
            <a:ext cx="4248472" cy="6521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2487" y="745439"/>
            <a:ext cx="4038600" cy="5643602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Прельщала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32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Угореть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32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Угоревший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32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Развязно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32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Раскаяться</a:t>
            </a:r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062687" y="1909935"/>
            <a:ext cx="6643688" cy="982662"/>
          </a:xfrm>
        </p:spPr>
        <p:txBody>
          <a:bodyPr>
            <a:normAutofit/>
          </a:bodyPr>
          <a:lstStyle/>
          <a:p>
            <a:pPr marL="342900" indent="-342900">
              <a:spcBef>
                <a:spcPct val="20000"/>
              </a:spcBef>
              <a:buNone/>
            </a:pPr>
            <a:r>
              <a:rPr lang="ru-RU" dirty="0">
                <a:latin typeface="Calibri" pitchFamily="34" charset="0"/>
              </a:rPr>
              <a:t>- отравиться угаром, потерять соображение.</a:t>
            </a:r>
          </a:p>
        </p:txBody>
      </p:sp>
      <p:sp>
        <p:nvSpPr>
          <p:cNvPr id="5" name="Содержимое 3"/>
          <p:cNvSpPr txBox="1">
            <a:spLocks/>
          </p:cNvSpPr>
          <p:nvPr/>
        </p:nvSpPr>
        <p:spPr bwMode="auto">
          <a:xfrm>
            <a:off x="2615157" y="3062063"/>
            <a:ext cx="6643687" cy="982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None/>
            </a:pPr>
            <a:r>
              <a:rPr lang="ru-RU" sz="2800" dirty="0">
                <a:latin typeface="Calibri" pitchFamily="34" charset="0"/>
              </a:rPr>
              <a:t>-отравился угаром.</a:t>
            </a:r>
          </a:p>
        </p:txBody>
      </p:sp>
      <p:sp>
        <p:nvSpPr>
          <p:cNvPr id="6" name="Содержимое 3"/>
          <p:cNvSpPr txBox="1">
            <a:spLocks/>
          </p:cNvSpPr>
          <p:nvPr/>
        </p:nvSpPr>
        <p:spPr bwMode="auto">
          <a:xfrm>
            <a:off x="2206703" y="4144153"/>
            <a:ext cx="6643687" cy="98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None/>
            </a:pPr>
            <a:r>
              <a:rPr lang="ru-RU" sz="2800" dirty="0">
                <a:latin typeface="Calibri" pitchFamily="34" charset="0"/>
              </a:rPr>
              <a:t>-излишне свободно и непринуждённо </a:t>
            </a:r>
            <a:endParaRPr lang="ru-RU" sz="2800" dirty="0" smtClean="0">
              <a:latin typeface="Calibri" pitchFamily="34" charset="0"/>
            </a:endParaRPr>
          </a:p>
          <a:p>
            <a:pPr marL="342900" indent="-342900">
              <a:spcBef>
                <a:spcPct val="20000"/>
              </a:spcBef>
              <a:buFont typeface="Arial" charset="0"/>
              <a:buNone/>
            </a:pPr>
            <a:r>
              <a:rPr lang="ru-RU" sz="2800" dirty="0" smtClean="0">
                <a:latin typeface="Calibri" pitchFamily="34" charset="0"/>
              </a:rPr>
              <a:t>в </a:t>
            </a:r>
            <a:r>
              <a:rPr lang="ru-RU" sz="2800" dirty="0">
                <a:latin typeface="Calibri" pitchFamily="34" charset="0"/>
              </a:rPr>
              <a:t>обращении с другими.</a:t>
            </a:r>
          </a:p>
        </p:txBody>
      </p:sp>
      <p:sp>
        <p:nvSpPr>
          <p:cNvPr id="7" name="Содержимое 3"/>
          <p:cNvSpPr txBox="1">
            <a:spLocks/>
          </p:cNvSpPr>
          <p:nvPr/>
        </p:nvSpPr>
        <p:spPr bwMode="auto">
          <a:xfrm>
            <a:off x="2597262" y="5366318"/>
            <a:ext cx="6929438" cy="150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None/>
            </a:pPr>
            <a:r>
              <a:rPr lang="ru-RU" sz="2800" dirty="0" smtClean="0">
                <a:latin typeface="Calibri" pitchFamily="34" charset="0"/>
              </a:rPr>
              <a:t>- сознавать</a:t>
            </a:r>
            <a:r>
              <a:rPr lang="ru-RU" sz="2800" dirty="0">
                <a:latin typeface="Calibri" pitchFamily="34" charset="0"/>
              </a:rPr>
              <a:t>, что поступил дурно, неправильно, ошибочно, начать испытывать сожаление об этом.</a:t>
            </a:r>
          </a:p>
        </p:txBody>
      </p:sp>
      <p:sp>
        <p:nvSpPr>
          <p:cNvPr id="8" name="Содержимое 3"/>
          <p:cNvSpPr txBox="1">
            <a:spLocks/>
          </p:cNvSpPr>
          <p:nvPr/>
        </p:nvSpPr>
        <p:spPr bwMode="auto">
          <a:xfrm>
            <a:off x="2615157" y="757807"/>
            <a:ext cx="6643687" cy="98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None/>
            </a:pPr>
            <a:r>
              <a:rPr lang="ru-RU" sz="2800" dirty="0">
                <a:latin typeface="Calibri" pitchFamily="34" charset="0"/>
              </a:rPr>
              <a:t>- стала заманчивой, приятной.</a:t>
            </a: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1925841" y="73745"/>
            <a:ext cx="54356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8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Словарная работа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52710050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  <p:bldP spid="6" grpId="0"/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"/>
          <p:cNvSpPr>
            <a:spLocks noChangeArrowheads="1"/>
          </p:cNvSpPr>
          <p:nvPr/>
        </p:nvSpPr>
        <p:spPr bwMode="auto">
          <a:xfrm>
            <a:off x="1925841" y="168345"/>
            <a:ext cx="54356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8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Найди соответствие</a:t>
            </a:r>
            <a:r>
              <a:rPr lang="ru-RU" sz="2800" b="1" dirty="0">
                <a:latin typeface="Comic Sans MS" pitchFamily="66" charset="0"/>
              </a:rPr>
              <a:t> </a:t>
            </a:r>
            <a:endParaRPr lang="ru-RU" sz="2800" dirty="0"/>
          </a:p>
        </p:txBody>
      </p:sp>
      <p:sp>
        <p:nvSpPr>
          <p:cNvPr id="21507" name="Rectangle 2"/>
          <p:cNvSpPr>
            <a:spLocks noChangeArrowheads="1"/>
          </p:cNvSpPr>
          <p:nvPr/>
        </p:nvSpPr>
        <p:spPr bwMode="auto">
          <a:xfrm>
            <a:off x="250825" y="1557338"/>
            <a:ext cx="2592388" cy="427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Факт   – 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                               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Соблазн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                         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Дёготь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–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Абсурд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                                                     </a:t>
            </a:r>
          </a:p>
          <a:p>
            <a:pPr marL="342900" indent="-342900" eaLnBrk="0" hangingPunct="0"/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2411760" y="1627639"/>
            <a:ext cx="5077544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тёмное смолистое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вещество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2771775" y="2708275"/>
            <a:ext cx="4608513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нелепость,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бессмыслица .</a:t>
            </a:r>
          </a:p>
          <a:p>
            <a:pPr eaLnBrk="0" hangingPunct="0"/>
            <a:endParaRPr lang="ru-RU" dirty="0"/>
          </a:p>
        </p:txBody>
      </p:sp>
      <p:sp>
        <p:nvSpPr>
          <p:cNvPr id="21509" name="Rectangle 5"/>
          <p:cNvSpPr>
            <a:spLocks noChangeArrowheads="1"/>
          </p:cNvSpPr>
          <p:nvPr/>
        </p:nvSpPr>
        <p:spPr bwMode="auto">
          <a:xfrm>
            <a:off x="2339753" y="3716278"/>
            <a:ext cx="6048672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то, что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произошло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действительности.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endParaRPr lang="ru-RU" dirty="0"/>
          </a:p>
        </p:txBody>
      </p:sp>
      <p:sp>
        <p:nvSpPr>
          <p:cNvPr id="21510" name="Rectangle 6"/>
          <p:cNvSpPr>
            <a:spLocks noChangeArrowheads="1"/>
          </p:cNvSpPr>
          <p:nvPr/>
        </p:nvSpPr>
        <p:spPr bwMode="auto">
          <a:xfrm>
            <a:off x="2553970" y="4604544"/>
            <a:ext cx="5832550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искушение, приманка,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нечто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влекущее.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3473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7 0.02616 L 0.0007 -0.3071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15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6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2.96296E-6 L 0.0007 0.29815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1490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43 0.00811 L 0.00243 -0.3173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15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6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2.22222E-6 L -3.61111E-6 0.31505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215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0" y="539750"/>
            <a:ext cx="8316913" cy="123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800" b="1" i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endParaRPr lang="ru-RU"/>
          </a:p>
        </p:txBody>
      </p:sp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44835" y="116632"/>
            <a:ext cx="671435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28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3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Восстановите</a:t>
            </a:r>
          </a:p>
          <a:p>
            <a:pPr algn="ctr"/>
            <a:r>
              <a:rPr lang="ru-RU" sz="3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правильный </a:t>
            </a:r>
            <a:r>
              <a:rPr lang="ru-RU" sz="36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порядок событий </a:t>
            </a:r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468313" y="1557338"/>
            <a:ext cx="58674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800" b="1">
                <a:latin typeface="Times New Roman" pitchFamily="18" charset="0"/>
                <a:cs typeface="Times New Roman" pitchFamily="18" charset="0"/>
              </a:rPr>
              <a:t>* Помилование и папины условия .</a:t>
            </a:r>
          </a:p>
          <a:p>
            <a:pPr eaLnBrk="0" hangingPunct="0"/>
            <a:endParaRPr lang="ru-RU"/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539750" y="2276475"/>
            <a:ext cx="5832475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800" dirty="0" smtClean="0">
                <a:latin typeface="Comic Sans MS" pitchFamily="66" charset="0"/>
              </a:rPr>
              <a:t>*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Папин совет или золотые слова .</a:t>
            </a:r>
          </a:p>
          <a:p>
            <a:pPr eaLnBrk="0" hangingPunct="0"/>
            <a:endParaRPr lang="ru-RU" dirty="0"/>
          </a:p>
        </p:txBody>
      </p:sp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539750" y="2997200"/>
            <a:ext cx="5400675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800" b="1">
                <a:latin typeface="Times New Roman" pitchFamily="18" charset="0"/>
                <a:cs typeface="Times New Roman" pitchFamily="18" charset="0"/>
              </a:rPr>
              <a:t>* Ужин со взрослыми .</a:t>
            </a:r>
          </a:p>
          <a:p>
            <a:pPr eaLnBrk="0" hangingPunct="0"/>
            <a:endParaRPr lang="ru-RU"/>
          </a:p>
        </p:txBody>
      </p:sp>
      <p:sp>
        <p:nvSpPr>
          <p:cNvPr id="18438" name="Rectangle 6"/>
          <p:cNvSpPr>
            <a:spLocks noChangeArrowheads="1"/>
          </p:cNvSpPr>
          <p:nvPr/>
        </p:nvSpPr>
        <p:spPr bwMode="auto">
          <a:xfrm>
            <a:off x="468313" y="3573463"/>
            <a:ext cx="8424862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800" b="1">
                <a:latin typeface="Times New Roman" pitchFamily="18" charset="0"/>
                <a:cs typeface="Times New Roman" pitchFamily="18" charset="0"/>
              </a:rPr>
              <a:t>* Плохое воспитание или история о пожарном .</a:t>
            </a:r>
          </a:p>
          <a:p>
            <a:pPr eaLnBrk="0" hangingPunct="0"/>
            <a:endParaRPr lang="ru-RU" sz="2800"/>
          </a:p>
        </p:txBody>
      </p:sp>
      <p:sp>
        <p:nvSpPr>
          <p:cNvPr id="18439" name="Rectangle 7"/>
          <p:cNvSpPr>
            <a:spLocks noChangeArrowheads="1"/>
          </p:cNvSpPr>
          <p:nvPr/>
        </p:nvSpPr>
        <p:spPr bwMode="auto">
          <a:xfrm>
            <a:off x="539750" y="4292600"/>
            <a:ext cx="4319588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* Наказание .</a:t>
            </a:r>
          </a:p>
          <a:p>
            <a:pPr eaLnBrk="0" hangingPunct="0"/>
            <a:endParaRPr lang="ru-RU" dirty="0"/>
          </a:p>
        </p:txBody>
      </p:sp>
      <p:sp>
        <p:nvSpPr>
          <p:cNvPr id="18440" name="Rectangle 8"/>
          <p:cNvSpPr>
            <a:spLocks noChangeArrowheads="1"/>
          </p:cNvSpPr>
          <p:nvPr/>
        </p:nvSpPr>
        <p:spPr bwMode="auto">
          <a:xfrm>
            <a:off x="539750" y="4868863"/>
            <a:ext cx="76327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Заключение или золотые слова жизни .</a:t>
            </a:r>
          </a:p>
          <a:p>
            <a:pPr eaLnBrk="0" hangingPunct="0"/>
            <a:endParaRPr lang="ru-RU" dirty="0"/>
          </a:p>
        </p:txBody>
      </p:sp>
      <p:sp>
        <p:nvSpPr>
          <p:cNvPr id="18441" name="Rectangle 9"/>
          <p:cNvSpPr>
            <a:spLocks noChangeArrowheads="1"/>
          </p:cNvSpPr>
          <p:nvPr/>
        </p:nvSpPr>
        <p:spPr bwMode="auto">
          <a:xfrm>
            <a:off x="468313" y="5589588"/>
            <a:ext cx="8856662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800" b="1">
                <a:latin typeface="Times New Roman" pitchFamily="18" charset="0"/>
                <a:cs typeface="Times New Roman" pitchFamily="18" charset="0"/>
              </a:rPr>
              <a:t>*Главное преступление или случай с маслом в чае. </a:t>
            </a:r>
          </a:p>
          <a:p>
            <a:pPr eaLnBrk="0" hangingPunct="0"/>
            <a:endParaRPr lang="ru-RU"/>
          </a:p>
        </p:txBody>
      </p:sp>
      <p:pic>
        <p:nvPicPr>
          <p:cNvPr id="18444" name="Picture 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15206" y="565040"/>
            <a:ext cx="2182812" cy="2833688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185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68 0.01852 L -0.00468 -0.2018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84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11111E-6 L 0 -0.1995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84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4.44444E-6 L -2.77778E-7 -0.19954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84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51 -0.00232 L -0.00122 0.31041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156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2.22222E-6 L -3.61111E-6 -0.1798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84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9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4.07407E-6 L 0.00156 0.3861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8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193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0 L 0.00625 0.09444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84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" y="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468313" y="179969"/>
            <a:ext cx="688024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40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Выбери правильное </a:t>
            </a:r>
            <a:r>
              <a:rPr lang="ru-RU" sz="40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слово </a:t>
            </a:r>
            <a:endParaRPr lang="ru-RU" sz="4000" b="1" i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468313" y="1628775"/>
            <a:ext cx="78486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800">
                <a:latin typeface="Times New Roman" pitchFamily="18" charset="0"/>
                <a:cs typeface="Times New Roman" pitchFamily="18" charset="0"/>
              </a:rPr>
              <a:t>«… Между тем нож согрелся над чаем .   Масло</a:t>
            </a:r>
          </a:p>
        </p:txBody>
      </p:sp>
      <p:sp>
        <p:nvSpPr>
          <p:cNvPr id="23555" name="Rectangle 3"/>
          <p:cNvSpPr>
            <a:spLocks noChangeArrowheads="1"/>
          </p:cNvSpPr>
          <p:nvPr/>
        </p:nvSpPr>
        <p:spPr bwMode="auto">
          <a:xfrm rot="10800000" flipV="1">
            <a:off x="2268538" y="2276475"/>
            <a:ext cx="2016125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800">
                <a:latin typeface="Times New Roman" pitchFamily="18" charset="0"/>
                <a:cs typeface="Times New Roman" pitchFamily="18" charset="0"/>
              </a:rPr>
              <a:t>растаяло,</a:t>
            </a:r>
          </a:p>
          <a:p>
            <a:pPr eaLnBrk="0" hangingPunct="0"/>
            <a:endParaRPr lang="ru-RU" sz="2000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3851275" y="2276475"/>
            <a:ext cx="41402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800">
                <a:latin typeface="Times New Roman" pitchFamily="18" charset="0"/>
                <a:cs typeface="Times New Roman" pitchFamily="18" charset="0"/>
              </a:rPr>
              <a:t>подтаяло).   Я хотел его </a:t>
            </a:r>
          </a:p>
          <a:p>
            <a:pPr eaLnBrk="0" hangingPunct="0"/>
            <a:endParaRPr lang="ru-RU"/>
          </a:p>
        </p:txBody>
      </p:sp>
      <p:sp>
        <p:nvSpPr>
          <p:cNvPr id="23557" name="Rectangle 5"/>
          <p:cNvSpPr>
            <a:spLocks noChangeArrowheads="1"/>
          </p:cNvSpPr>
          <p:nvPr/>
        </p:nvSpPr>
        <p:spPr bwMode="auto">
          <a:xfrm rot="10800000" flipV="1">
            <a:off x="468313" y="2852738"/>
            <a:ext cx="2122487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n-US" sz="280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>
                <a:latin typeface="Times New Roman" pitchFamily="18" charset="0"/>
                <a:cs typeface="Times New Roman" pitchFamily="18" charset="0"/>
              </a:rPr>
              <a:t>смазать,</a:t>
            </a:r>
          </a:p>
          <a:p>
            <a:pPr eaLnBrk="0" hangingPunct="0"/>
            <a:endParaRPr lang="ru-RU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82" name="Rectangle 6"/>
          <p:cNvSpPr>
            <a:spLocks noChangeArrowheads="1"/>
          </p:cNvSpPr>
          <p:nvPr/>
        </p:nvSpPr>
        <p:spPr bwMode="auto">
          <a:xfrm>
            <a:off x="1835150" y="2852738"/>
            <a:ext cx="5976938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800">
                <a:latin typeface="Times New Roman" pitchFamily="18" charset="0"/>
                <a:cs typeface="Times New Roman" pitchFamily="18" charset="0"/>
              </a:rPr>
              <a:t>намазать) на булку и уже стал</a:t>
            </a:r>
          </a:p>
          <a:p>
            <a:pPr eaLnBrk="0" hangingPunct="0"/>
            <a:endParaRPr lang="ru-RU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83" name="Rectangle 7"/>
          <p:cNvSpPr>
            <a:spLocks noChangeArrowheads="1"/>
          </p:cNvSpPr>
          <p:nvPr/>
        </p:nvSpPr>
        <p:spPr bwMode="auto">
          <a:xfrm>
            <a:off x="6588125" y="2852738"/>
            <a:ext cx="230505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800">
                <a:latin typeface="Times New Roman" pitchFamily="18" charset="0"/>
                <a:cs typeface="Times New Roman" pitchFamily="18" charset="0"/>
              </a:rPr>
              <a:t>(отводить,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0" hangingPunct="0"/>
            <a:endParaRPr lang="ru-RU"/>
          </a:p>
        </p:txBody>
      </p:sp>
      <p:sp>
        <p:nvSpPr>
          <p:cNvPr id="23560" name="Rectangle 8"/>
          <p:cNvSpPr>
            <a:spLocks noChangeArrowheads="1"/>
          </p:cNvSpPr>
          <p:nvPr/>
        </p:nvSpPr>
        <p:spPr bwMode="auto">
          <a:xfrm>
            <a:off x="468313" y="3429000"/>
            <a:ext cx="2159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800">
                <a:latin typeface="Times New Roman" pitchFamily="18" charset="0"/>
                <a:cs typeface="Times New Roman" pitchFamily="18" charset="0"/>
              </a:rPr>
              <a:t>уводить</a:t>
            </a:r>
          </a:p>
          <a:p>
            <a:pPr eaLnBrk="0" hangingPunct="0"/>
            <a:endParaRPr lang="ru-RU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85" name="Rectangle 9"/>
          <p:cNvSpPr>
            <a:spLocks noChangeArrowheads="1"/>
          </p:cNvSpPr>
          <p:nvPr/>
        </p:nvSpPr>
        <p:spPr bwMode="auto">
          <a:xfrm>
            <a:off x="1692275" y="3429000"/>
            <a:ext cx="9072563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800">
                <a:latin typeface="Times New Roman" pitchFamily="18" charset="0"/>
                <a:cs typeface="Times New Roman" pitchFamily="18" charset="0"/>
              </a:rPr>
              <a:t>) руку от стакана . Но тут моё масло</a:t>
            </a:r>
            <a:endParaRPr lang="ru-RU" sz="2000"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endParaRPr lang="ru-RU"/>
          </a:p>
        </p:txBody>
      </p:sp>
      <p:sp>
        <p:nvSpPr>
          <p:cNvPr id="23562" name="Rectangle 10"/>
          <p:cNvSpPr>
            <a:spLocks noChangeArrowheads="1"/>
          </p:cNvSpPr>
          <p:nvPr/>
        </p:nvSpPr>
        <p:spPr bwMode="auto">
          <a:xfrm>
            <a:off x="2700338" y="4076700"/>
            <a:ext cx="2376487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800">
                <a:latin typeface="Times New Roman" pitchFamily="18" charset="0"/>
                <a:cs typeface="Times New Roman" pitchFamily="18" charset="0"/>
              </a:rPr>
              <a:t>нежданно</a:t>
            </a:r>
          </a:p>
          <a:p>
            <a:pPr eaLnBrk="0" hangingPunct="0"/>
            <a:endParaRPr lang="ru-RU"/>
          </a:p>
        </p:txBody>
      </p:sp>
      <p:sp>
        <p:nvSpPr>
          <p:cNvPr id="24587" name="Rectangle 11"/>
          <p:cNvSpPr>
            <a:spLocks noChangeArrowheads="1"/>
          </p:cNvSpPr>
          <p:nvPr/>
        </p:nvSpPr>
        <p:spPr bwMode="auto">
          <a:xfrm>
            <a:off x="4214813" y="4071938"/>
            <a:ext cx="4321175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800">
                <a:latin typeface="Times New Roman" pitchFamily="18" charset="0"/>
                <a:cs typeface="Times New Roman" pitchFamily="18" charset="0"/>
              </a:rPr>
              <a:t>) соскользнуло с ножа и</a:t>
            </a:r>
          </a:p>
          <a:p>
            <a:pPr eaLnBrk="0" hangingPunct="0"/>
            <a:endParaRPr lang="ru-RU"/>
          </a:p>
        </p:txBody>
      </p:sp>
      <p:pic>
        <p:nvPicPr>
          <p:cNvPr id="24588" name="Picture 1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3800" y="4652963"/>
            <a:ext cx="2592388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9" name="Прямоугольник 28"/>
          <p:cNvSpPr>
            <a:spLocks noChangeArrowheads="1"/>
          </p:cNvSpPr>
          <p:nvPr/>
        </p:nvSpPr>
        <p:spPr bwMode="auto">
          <a:xfrm>
            <a:off x="395288" y="4076700"/>
            <a:ext cx="24431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>
                <a:latin typeface="Times New Roman" pitchFamily="18" charset="0"/>
                <a:cs typeface="Times New Roman" pitchFamily="18" charset="0"/>
              </a:rPr>
              <a:t>(неожиданно, </a:t>
            </a:r>
            <a:endParaRPr lang="ru-RU" sz="2800">
              <a:latin typeface="Calibri" pitchFamily="34" charset="0"/>
            </a:endParaRPr>
          </a:p>
        </p:txBody>
      </p:sp>
      <p:sp>
        <p:nvSpPr>
          <p:cNvPr id="24590" name="Прямоугольник 29"/>
          <p:cNvSpPr>
            <a:spLocks noChangeArrowheads="1"/>
          </p:cNvSpPr>
          <p:nvPr/>
        </p:nvSpPr>
        <p:spPr bwMode="auto">
          <a:xfrm>
            <a:off x="395288" y="4724400"/>
            <a:ext cx="267811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>
                <a:latin typeface="Times New Roman" pitchFamily="18" charset="0"/>
                <a:cs typeface="Times New Roman" pitchFamily="18" charset="0"/>
              </a:rPr>
              <a:t>упало в чай …»</a:t>
            </a:r>
            <a:endParaRPr lang="ru-RU" sz="2800">
              <a:latin typeface="Calibri" pitchFamily="34" charset="0"/>
            </a:endParaRPr>
          </a:p>
        </p:txBody>
      </p:sp>
      <p:sp>
        <p:nvSpPr>
          <p:cNvPr id="24591" name="Прямоугольник 30"/>
          <p:cNvSpPr>
            <a:spLocks noChangeArrowheads="1"/>
          </p:cNvSpPr>
          <p:nvPr/>
        </p:nvSpPr>
        <p:spPr bwMode="auto">
          <a:xfrm>
            <a:off x="468313" y="2276475"/>
            <a:ext cx="21002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>
                <a:latin typeface="Times New Roman" pitchFamily="18" charset="0"/>
                <a:cs typeface="Times New Roman" pitchFamily="18" charset="0"/>
              </a:rPr>
              <a:t>немножко  ( </a:t>
            </a:r>
            <a:endParaRPr lang="ru-RU" sz="28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6494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/>
                                        <p:tgtEl>
                                          <p:spTgt spid="235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5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/>
                                        <p:tgtEl>
                                          <p:spTgt spid="235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/>
                                        <p:tgtEl>
                                          <p:spTgt spid="235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5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Прямоугольник 3"/>
          <p:cNvSpPr>
            <a:spLocks noChangeArrowheads="1"/>
          </p:cNvSpPr>
          <p:nvPr/>
        </p:nvSpPr>
        <p:spPr bwMode="auto">
          <a:xfrm>
            <a:off x="179388" y="2420938"/>
            <a:ext cx="416718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>
                <a:latin typeface="Times New Roman" pitchFamily="18" charset="0"/>
                <a:cs typeface="Times New Roman" pitchFamily="18" charset="0"/>
              </a:rPr>
              <a:t>« … Она стала смеяться, (</a:t>
            </a: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4140200" y="2420938"/>
            <a:ext cx="21637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>
                <a:latin typeface="Times New Roman" pitchFamily="18" charset="0"/>
                <a:cs typeface="Times New Roman" pitchFamily="18" charset="0"/>
              </a:rPr>
              <a:t>оглядываясь,</a:t>
            </a:r>
          </a:p>
        </p:txBody>
      </p:sp>
      <p:sp>
        <p:nvSpPr>
          <p:cNvPr id="26627" name="Прямоугольник 5"/>
          <p:cNvSpPr>
            <a:spLocks noChangeArrowheads="1"/>
          </p:cNvSpPr>
          <p:nvPr/>
        </p:nvSpPr>
        <p:spPr bwMode="auto">
          <a:xfrm>
            <a:off x="395288" y="2997200"/>
            <a:ext cx="5076825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>
                <a:latin typeface="Times New Roman" pitchFamily="18" charset="0"/>
                <a:cs typeface="Times New Roman" pitchFamily="18" charset="0"/>
              </a:rPr>
              <a:t>то на меня , то на стакан с чаем.</a:t>
            </a:r>
          </a:p>
        </p:txBody>
      </p:sp>
      <p:sp>
        <p:nvSpPr>
          <p:cNvPr id="26628" name="Прямоугольник 6"/>
          <p:cNvSpPr>
            <a:spLocks noChangeArrowheads="1"/>
          </p:cNvSpPr>
          <p:nvPr/>
        </p:nvSpPr>
        <p:spPr bwMode="auto">
          <a:xfrm>
            <a:off x="323850" y="3644900"/>
            <a:ext cx="45720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latin typeface="Times New Roman" pitchFamily="18" charset="0"/>
                <a:cs typeface="Times New Roman" pitchFamily="18" charset="0"/>
              </a:rPr>
              <a:t>Но она ещё больше ( </a:t>
            </a:r>
          </a:p>
          <a:p>
            <a:pPr eaLnBrk="0" hangingPunct="0"/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3563938" y="3644900"/>
            <a:ext cx="20256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>
                <a:latin typeface="Times New Roman" pitchFamily="18" charset="0"/>
                <a:cs typeface="Times New Roman" pitchFamily="18" charset="0"/>
              </a:rPr>
              <a:t>посмеялась,</a:t>
            </a:r>
            <a:endParaRPr lang="ru-RU" sz="2800">
              <a:latin typeface="Calibri" pitchFamily="34" charset="0"/>
            </a:endParaRPr>
          </a:p>
        </p:txBody>
      </p:sp>
      <p:sp>
        <p:nvSpPr>
          <p:cNvPr id="26630" name="Прямоугольник 9"/>
          <p:cNvSpPr>
            <a:spLocks noChangeArrowheads="1"/>
          </p:cNvSpPr>
          <p:nvPr/>
        </p:nvSpPr>
        <p:spPr bwMode="auto">
          <a:xfrm>
            <a:off x="5580063" y="3644900"/>
            <a:ext cx="29622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>
                <a:latin typeface="Times New Roman" pitchFamily="18" charset="0"/>
                <a:cs typeface="Times New Roman" pitchFamily="18" charset="0"/>
              </a:rPr>
              <a:t>засмеялась) когда </a:t>
            </a:r>
          </a:p>
        </p:txBody>
      </p:sp>
      <p:sp>
        <p:nvSpPr>
          <p:cNvPr id="26631" name="Прямоугольник 10"/>
          <p:cNvSpPr>
            <a:spLocks noChangeArrowheads="1"/>
          </p:cNvSpPr>
          <p:nvPr/>
        </p:nvSpPr>
        <p:spPr bwMode="auto">
          <a:xfrm>
            <a:off x="323850" y="4868863"/>
            <a:ext cx="28082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latin typeface="Times New Roman" pitchFamily="18" charset="0"/>
                <a:cs typeface="Times New Roman" pitchFamily="18" charset="0"/>
              </a:rPr>
              <a:t>кой (помешивать </a:t>
            </a:r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2916238" y="4868863"/>
            <a:ext cx="21018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>
                <a:latin typeface="Times New Roman" pitchFamily="18" charset="0"/>
                <a:cs typeface="Times New Roman" pitchFamily="18" charset="0"/>
              </a:rPr>
              <a:t>, смешивать </a:t>
            </a:r>
          </a:p>
        </p:txBody>
      </p:sp>
      <p:sp>
        <p:nvSpPr>
          <p:cNvPr id="26633" name="Прямоугольник 12"/>
          <p:cNvSpPr>
            <a:spLocks noChangeArrowheads="1"/>
          </p:cNvSpPr>
          <p:nvPr/>
        </p:nvSpPr>
        <p:spPr bwMode="auto">
          <a:xfrm>
            <a:off x="4787900" y="4868863"/>
            <a:ext cx="11064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>
                <a:latin typeface="Times New Roman" pitchFamily="18" charset="0"/>
                <a:cs typeface="Times New Roman" pitchFamily="18" charset="0"/>
              </a:rPr>
              <a:t>) чай .</a:t>
            </a:r>
            <a:endParaRPr lang="ru-RU" sz="2800">
              <a:latin typeface="Calibri" pitchFamily="34" charset="0"/>
            </a:endParaRPr>
          </a:p>
        </p:txBody>
      </p:sp>
      <p:sp>
        <p:nvSpPr>
          <p:cNvPr id="26634" name="Прямоугольник 13"/>
          <p:cNvSpPr>
            <a:spLocks noChangeArrowheads="1"/>
          </p:cNvSpPr>
          <p:nvPr/>
        </p:nvSpPr>
        <p:spPr bwMode="auto">
          <a:xfrm>
            <a:off x="323850" y="5445125"/>
            <a:ext cx="73437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latin typeface="Times New Roman" pitchFamily="18" charset="0"/>
                <a:cs typeface="Times New Roman" pitchFamily="18" charset="0"/>
              </a:rPr>
              <a:t>Он мешал долго ,так что всё масло ( растаяло </a:t>
            </a:r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7181850" y="5445125"/>
            <a:ext cx="18415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>
                <a:latin typeface="Times New Roman" pitchFamily="18" charset="0"/>
                <a:cs typeface="Times New Roman" pitchFamily="18" charset="0"/>
              </a:rPr>
              <a:t> ,подтаяло </a:t>
            </a:r>
          </a:p>
        </p:txBody>
      </p:sp>
      <p:sp>
        <p:nvSpPr>
          <p:cNvPr id="26636" name="Прямоугольник 15"/>
          <p:cNvSpPr>
            <a:spLocks noChangeArrowheads="1"/>
          </p:cNvSpPr>
          <p:nvPr/>
        </p:nvSpPr>
        <p:spPr bwMode="auto">
          <a:xfrm>
            <a:off x="323850" y="6021388"/>
            <a:ext cx="20796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>
                <a:latin typeface="Times New Roman" pitchFamily="18" charset="0"/>
                <a:cs typeface="Times New Roman" pitchFamily="18" charset="0"/>
              </a:rPr>
              <a:t>без остатка .</a:t>
            </a:r>
            <a:endParaRPr lang="ru-RU" sz="2800">
              <a:latin typeface="Calibri" pitchFamily="34" charset="0"/>
            </a:endParaRPr>
          </a:p>
        </p:txBody>
      </p:sp>
      <p:sp>
        <p:nvSpPr>
          <p:cNvPr id="26637" name="Прямоугольник 16"/>
          <p:cNvSpPr>
            <a:spLocks noChangeArrowheads="1"/>
          </p:cNvSpPr>
          <p:nvPr/>
        </p:nvSpPr>
        <p:spPr bwMode="auto">
          <a:xfrm>
            <a:off x="2411413" y="6021388"/>
            <a:ext cx="61976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>
                <a:latin typeface="Times New Roman" pitchFamily="18" charset="0"/>
                <a:cs typeface="Times New Roman" pitchFamily="18" charset="0"/>
              </a:rPr>
              <a:t>И чай стал похож на куриный бульон .»</a:t>
            </a:r>
          </a:p>
        </p:txBody>
      </p:sp>
      <p:sp>
        <p:nvSpPr>
          <p:cNvPr id="26638" name="Прямоугольник 18"/>
          <p:cNvSpPr>
            <a:spLocks noChangeArrowheads="1"/>
          </p:cNvSpPr>
          <p:nvPr/>
        </p:nvSpPr>
        <p:spPr bwMode="auto">
          <a:xfrm>
            <a:off x="6227763" y="2420938"/>
            <a:ext cx="215423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>
                <a:latin typeface="Times New Roman" pitchFamily="18" charset="0"/>
                <a:cs typeface="Times New Roman" pitchFamily="18" charset="0"/>
              </a:rPr>
              <a:t>поглядывая) </a:t>
            </a:r>
            <a:endParaRPr lang="ru-RU" sz="2800">
              <a:latin typeface="Calibri" pitchFamily="34" charset="0"/>
            </a:endParaRPr>
          </a:p>
        </p:txBody>
      </p:sp>
      <p:sp>
        <p:nvSpPr>
          <p:cNvPr id="26639" name="Прямоугольник 19"/>
          <p:cNvSpPr>
            <a:spLocks noChangeArrowheads="1"/>
          </p:cNvSpPr>
          <p:nvPr/>
        </p:nvSpPr>
        <p:spPr bwMode="auto">
          <a:xfrm>
            <a:off x="323850" y="4221163"/>
            <a:ext cx="80248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>
                <a:latin typeface="Times New Roman" pitchFamily="18" charset="0"/>
                <a:cs typeface="Times New Roman" pitchFamily="18" charset="0"/>
              </a:rPr>
              <a:t>папин начальник, что -то рассказывая, стал  ложеч-</a:t>
            </a:r>
          </a:p>
        </p:txBody>
      </p:sp>
      <p:sp>
        <p:nvSpPr>
          <p:cNvPr id="26640" name="Прямоугольник 20"/>
          <p:cNvSpPr>
            <a:spLocks noChangeArrowheads="1"/>
          </p:cNvSpPr>
          <p:nvPr/>
        </p:nvSpPr>
        <p:spPr bwMode="auto">
          <a:xfrm>
            <a:off x="8748713" y="5445125"/>
            <a:ext cx="39528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latin typeface="Times New Roman" pitchFamily="18" charset="0"/>
                <a:cs typeface="Times New Roman" pitchFamily="18" charset="0"/>
              </a:rPr>
              <a:t>) </a:t>
            </a:r>
          </a:p>
        </p:txBody>
      </p:sp>
      <p:pic>
        <p:nvPicPr>
          <p:cNvPr id="1026" name="Picture 2" descr="C:\Documents and Settings\Татьяна\Рабочий стол\61af0409e5d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1813" y="0"/>
            <a:ext cx="2351087" cy="23320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03302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62332" y="188640"/>
            <a:ext cx="6592959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dirty="0" smtClean="0"/>
              <a:t> </a:t>
            </a:r>
            <a:r>
              <a:rPr lang="ru-RU" sz="36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Этические </a:t>
            </a:r>
            <a:r>
              <a:rPr lang="ru-RU" sz="36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нормы из рассказа </a:t>
            </a:r>
          </a:p>
          <a:p>
            <a:pPr algn="ctr"/>
            <a:r>
              <a:rPr lang="ru-RU" sz="36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М. Зощенко «Золотые Слова»</a:t>
            </a:r>
            <a:endParaRPr lang="ru-RU" sz="3600" b="1" i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081" name="Rectangle 1"/>
          <p:cNvSpPr>
            <a:spLocks noChangeArrowheads="1"/>
          </p:cNvSpPr>
          <p:nvPr/>
        </p:nvSpPr>
        <p:spPr bwMode="auto">
          <a:xfrm>
            <a:off x="261397" y="1916832"/>
            <a:ext cx="7594828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71500" marR="0" lvl="0" indent="-5715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Не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перебивай собеседника.</a:t>
            </a:r>
          </a:p>
          <a:p>
            <a:pPr marL="571500" marR="0" lvl="0" indent="-571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Уважай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говорящего.</a:t>
            </a:r>
          </a:p>
          <a:p>
            <a:pPr marL="571500" marR="0" lvl="0" indent="-571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Учитывай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разницу в возрасте.</a:t>
            </a:r>
          </a:p>
          <a:p>
            <a:pPr marL="571500" marR="0" lvl="0" indent="-571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Действуй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с учетом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сложившихся</a:t>
            </a:r>
            <a:r>
              <a:rPr kumimoji="0" lang="ru-RU" sz="3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обстоятельств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6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3" name="Picture 5" descr="Зощенко Михаил - Полное собрание сочинений">
            <a:hlinkClick r:id="rId2" tooltip="Оригинальный размер изображения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980728"/>
            <a:ext cx="3014200" cy="4392488"/>
          </a:xfrm>
          <a:prstGeom prst="rect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</p:pic>
      <p:sp>
        <p:nvSpPr>
          <p:cNvPr id="2" name="Прямоугольник 1"/>
          <p:cNvSpPr/>
          <p:nvPr/>
        </p:nvSpPr>
        <p:spPr>
          <a:xfrm>
            <a:off x="3419872" y="476672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>
                <a:latin typeface="Segoe Script" pitchFamily="34" charset="0"/>
              </a:rPr>
              <a:t>Михаил Михайлович Зощенко родился в Санкт-Петербурге 28 июля 1894 года. Его отец — русский художник Михаил Иванович Зощенко. Мать — Елена Осиповна Зощенко - до замужества была актрисой театра, издавала свои рассказы в газете.</a:t>
            </a:r>
            <a:endParaRPr lang="ru-RU" sz="2000" dirty="0">
              <a:latin typeface="Segoe Script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91880" y="3861048"/>
            <a:ext cx="4572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 smtClean="0">
                <a:latin typeface="Segoe Script" pitchFamily="34" charset="0"/>
              </a:rPr>
              <a:t>В семье Зощенко было восемь детей. Семья </a:t>
            </a:r>
            <a:r>
              <a:rPr lang="ru-RU" sz="2000" dirty="0">
                <a:latin typeface="Segoe Script" pitchFamily="34" charset="0"/>
              </a:rPr>
              <a:t>постоянно ощущала нехватку денег, но дети получили хорошее образование.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AutoShape 2" descr="https://docs.google.com/?url=http%3A%2F%2Fnsportal.ru%2Fsites%2Fdefault%2Ffiles%2F2013%2F2%2Fstrana_detstva1.pptx&amp;docid=1b3c1d2921ad1d30faa70528c1375810&amp;a=bi&amp;pagenumber=1&amp;w=52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4139952" y="466946"/>
            <a:ext cx="3744416" cy="535531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latin typeface="Segoe Script" pitchFamily="34" charset="0"/>
              </a:rPr>
              <a:t>Михаил учился в Петербургском университете, когда началась Первая мировая война. Он прерывает учебу и уходит на фронт. На фронте проявил себя героически и был награжден пятью орденами, в том числе получил солдатский Георгиевский крест, который вручали, как правило, за личную храбрость. Был не только ранен, но и отравлен газами. </a:t>
            </a:r>
            <a:r>
              <a:rPr lang="ru-RU" dirty="0" err="1">
                <a:latin typeface="Segoe Script" pitchFamily="34" charset="0"/>
              </a:rPr>
              <a:t>Развившийся</a:t>
            </a:r>
            <a:r>
              <a:rPr lang="ru-RU" dirty="0">
                <a:latin typeface="Segoe Script" pitchFamily="34" charset="0"/>
              </a:rPr>
              <a:t> порок сердца послужил причиной демобилизации.</a:t>
            </a:r>
          </a:p>
        </p:txBody>
      </p:sp>
      <p:pic>
        <p:nvPicPr>
          <p:cNvPr id="8" name="Picture 5" descr="Зощенко Михаил - Полное собрание сочинений">
            <a:hlinkClick r:id="rId3" tooltip="Оригинальный размер изображения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2200" y="1142070"/>
            <a:ext cx="3779912" cy="4005064"/>
          </a:xfrm>
          <a:prstGeom prst="rect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3779912" y="431138"/>
            <a:ext cx="4115423" cy="600164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latin typeface="Segoe Script" pitchFamily="34" charset="0"/>
              </a:rPr>
              <a:t>После демобилизации в 1919 году, вернулся в Петербург и, прежде чем заняться литературой, попробовал себя во многих профессиях. </a:t>
            </a:r>
            <a:r>
              <a:rPr lang="ru-RU" sz="2400" dirty="0">
                <a:latin typeface="Segoe Script" pitchFamily="34" charset="0"/>
              </a:rPr>
              <a:t>Это дало ему жизненный опыт, который оказался очень кстати в </a:t>
            </a:r>
            <a:r>
              <a:rPr lang="ru-RU" sz="2400" dirty="0">
                <a:latin typeface="Segoe Script" pitchFamily="34" charset="0"/>
              </a:rPr>
              <a:t>литературном творчестве. </a:t>
            </a:r>
            <a:endParaRPr lang="ru-RU" sz="2400" dirty="0" smtClean="0">
              <a:latin typeface="Segoe Script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err="1" smtClean="0">
                <a:latin typeface="Segoe Script" pitchFamily="34" charset="0"/>
              </a:rPr>
              <a:t>М.Зощенко</a:t>
            </a:r>
            <a:r>
              <a:rPr lang="ru-RU" sz="2400" dirty="0" smtClean="0">
                <a:latin typeface="Segoe Script" pitchFamily="34" charset="0"/>
              </a:rPr>
              <a:t> </a:t>
            </a:r>
            <a:r>
              <a:rPr lang="ru-RU" sz="2400" dirty="0">
                <a:latin typeface="Segoe Script" pitchFamily="34" charset="0"/>
              </a:rPr>
              <a:t>был писателем – сатириком. </a:t>
            </a:r>
          </a:p>
        </p:txBody>
      </p:sp>
      <p:pic>
        <p:nvPicPr>
          <p:cNvPr id="1026" name="Picture 2" descr="Краткая биография М. М. Зощенко для дете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80728"/>
            <a:ext cx="3397871" cy="4697058"/>
          </a:xfrm>
          <a:prstGeom prst="rect">
            <a:avLst/>
          </a:prstGeom>
          <a:noFill/>
          <a:ln>
            <a:solidFill>
              <a:schemeClr val="bg2">
                <a:lumMod val="2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6" name="Picture 10" descr="http://img.4pk.ru/300x10000/images/90/2454290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 l="15120" t="11890" r="16841" b="12511"/>
          <a:stretch>
            <a:fillRect/>
          </a:stretch>
        </p:blipFill>
        <p:spPr bwMode="auto">
          <a:xfrm>
            <a:off x="4211960" y="3470077"/>
            <a:ext cx="1944216" cy="2664296"/>
          </a:xfrm>
          <a:prstGeom prst="rect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</p:pic>
      <p:sp>
        <p:nvSpPr>
          <p:cNvPr id="4107" name="Rectangle 11"/>
          <p:cNvSpPr>
            <a:spLocks noChangeArrowheads="1"/>
          </p:cNvSpPr>
          <p:nvPr/>
        </p:nvSpPr>
        <p:spPr bwMode="auto">
          <a:xfrm>
            <a:off x="32591" y="117213"/>
            <a:ext cx="7779769" cy="95410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Segoe Script" pitchFamily="34" charset="0"/>
                <a:ea typeface="Times New Roman" pitchFamily="18" charset="0"/>
                <a:cs typeface="Arial" pitchFamily="34" charset="0"/>
              </a:rPr>
              <a:t>В 1920—1921 гг.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444444"/>
              </a:solidFill>
              <a:effectLst/>
              <a:latin typeface="Segoe Script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Segoe Script" pitchFamily="34" charset="0"/>
                <a:ea typeface="Times New Roman" pitchFamily="18" charset="0"/>
                <a:cs typeface="Arial" pitchFamily="34" charset="0"/>
              </a:rPr>
              <a:t>появились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Segoe Script" pitchFamily="34" charset="0"/>
                <a:ea typeface="Times New Roman" pitchFamily="18" charset="0"/>
                <a:cs typeface="Arial" pitchFamily="34" charset="0"/>
              </a:rPr>
              <a:t>его рассказы.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Segoe Script" pitchFamily="34" charset="0"/>
            </a:endParaRPr>
          </a:p>
        </p:txBody>
      </p:sp>
      <p:pic>
        <p:nvPicPr>
          <p:cNvPr id="2050" name="Picture 2" descr="http://media.log-in.ru/images/books/thumbs/book_128983_lelya-i-mink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40389"/>
            <a:ext cx="1986943" cy="2520280"/>
          </a:xfrm>
          <a:prstGeom prst="rect">
            <a:avLst/>
          </a:prstGeom>
          <a:noFill/>
          <a:ln>
            <a:solidFill>
              <a:schemeClr val="bg2">
                <a:lumMod val="2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://img2.labirint.ru/books/269592/big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 t="10870" b="10870"/>
          <a:stretch>
            <a:fillRect/>
          </a:stretch>
        </p:blipFill>
        <p:spPr bwMode="auto">
          <a:xfrm>
            <a:off x="2339752" y="1957909"/>
            <a:ext cx="1872208" cy="2448272"/>
          </a:xfrm>
          <a:prstGeom prst="rect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</p:pic>
      <p:pic>
        <p:nvPicPr>
          <p:cNvPr id="2052" name="Picture 4" descr="http://mybook.biz.ua/files/books/middle/image_80946_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489677"/>
            <a:ext cx="1777106" cy="2212768"/>
          </a:xfrm>
          <a:prstGeom prst="rect">
            <a:avLst/>
          </a:prstGeom>
          <a:noFill/>
          <a:ln>
            <a:solidFill>
              <a:schemeClr val="bg2">
                <a:lumMod val="2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mudry-filin.com.ua/wa-data/public/shop/products/19/13/1319/images/10130/10130.970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478544"/>
            <a:ext cx="2129231" cy="2125899"/>
          </a:xfrm>
          <a:prstGeom prst="rect">
            <a:avLst/>
          </a:prstGeom>
          <a:noFill/>
          <a:ln>
            <a:solidFill>
              <a:schemeClr val="bg2">
                <a:lumMod val="2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img-fotki.yandex.ru/get/6620/17308394.1a3/0_7f8fe_a306876_L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2900" y="1040389"/>
            <a:ext cx="1828604" cy="2344364"/>
          </a:xfrm>
          <a:prstGeom prst="rect">
            <a:avLst/>
          </a:prstGeom>
          <a:noFill/>
          <a:ln>
            <a:solidFill>
              <a:schemeClr val="bg2">
                <a:lumMod val="2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4716016" y="1707197"/>
            <a:ext cx="3168352" cy="310854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Segoe Script" pitchFamily="34" charset="0"/>
                <a:ea typeface="Times New Roman" pitchFamily="18" charset="0"/>
                <a:cs typeface="Arial" pitchFamily="34" charset="0"/>
              </a:rPr>
              <a:t>Умер 22 июля 1958 г., но его не разрешили похоронить в Ленинграде</a:t>
            </a:r>
            <a:r>
              <a:rPr lang="ru-RU" sz="2800" dirty="0" smtClean="0">
                <a:latin typeface="Segoe Script" pitchFamily="34" charset="0"/>
                <a:ea typeface="Times New Roman" pitchFamily="18" charset="0"/>
                <a:cs typeface="Arial" pitchFamily="34" charset="0"/>
              </a:rPr>
              <a:t>. Он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Segoe Script" pitchFamily="34" charset="0"/>
                <a:ea typeface="Times New Roman" pitchFamily="18" charset="0"/>
                <a:cs typeface="Arial" pitchFamily="34" charset="0"/>
              </a:rPr>
              <a:t> похоронен в Сестрорецке. </a:t>
            </a:r>
            <a:endParaRPr kumimoji="0" lang="ru-RU" sz="2800" b="0" i="0" u="none" strike="noStrike" cap="none" normalizeH="0" baseline="0" dirty="0" smtClean="0">
              <a:ln>
                <a:noFill/>
              </a:ln>
              <a:effectLst/>
              <a:latin typeface="Segoe Script" pitchFamily="34" charset="0"/>
            </a:endParaRPr>
          </a:p>
        </p:txBody>
      </p:sp>
      <p:pic>
        <p:nvPicPr>
          <p:cNvPr id="41991" name="Picture 7" descr="Зощенко Михаил - Полное собрание сочинений">
            <a:hlinkClick r:id="rId2" tooltip="Оригинальный размер изображения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0753" y="476672"/>
            <a:ext cx="4392488" cy="5976664"/>
          </a:xfrm>
          <a:prstGeom prst="rect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1" name="Picture 3" descr="http://img-fotki.yandex.ru/get/7/larisson2008.1/0_8144_8ece1d3a_XL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1214755"/>
            <a:ext cx="6480720" cy="5184576"/>
          </a:xfrm>
          <a:prstGeom prst="rect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539552" y="260648"/>
            <a:ext cx="73448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Segoe Script" pitchFamily="34" charset="0"/>
                <a:ea typeface="Times New Roman" pitchFamily="18" charset="0"/>
                <a:cs typeface="Arial" pitchFamily="34" charset="0"/>
              </a:rPr>
              <a:t>Памятник  М.М. Зощенко </a:t>
            </a:r>
          </a:p>
          <a:p>
            <a:pPr algn="ctr"/>
            <a:r>
              <a:rPr lang="ru-RU" sz="2800" dirty="0">
                <a:latin typeface="Segoe Script" pitchFamily="34" charset="0"/>
                <a:ea typeface="Times New Roman" pitchFamily="18" charset="0"/>
                <a:cs typeface="Arial" pitchFamily="34" charset="0"/>
              </a:rPr>
              <a:t>в </a:t>
            </a:r>
            <a:r>
              <a:rPr lang="ru-RU" sz="2800" dirty="0" smtClean="0">
                <a:latin typeface="Segoe Script" pitchFamily="34" charset="0"/>
                <a:ea typeface="Times New Roman" pitchFamily="18" charset="0"/>
                <a:cs typeface="Arial" pitchFamily="34" charset="0"/>
              </a:rPr>
              <a:t>Сестрорецке</a:t>
            </a:r>
            <a:endParaRPr lang="ru-RU" sz="2800" dirty="0">
              <a:latin typeface="Segoe Script" pitchFamily="34" charset="0"/>
              <a:ea typeface="Times New Roman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78135" y="6309320"/>
            <a:ext cx="5796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Segoe Script" pitchFamily="34" charset="0"/>
              </a:rPr>
              <a:t>Государственный литературно-мемориальный музей </a:t>
            </a:r>
            <a:endParaRPr lang="ru-RU" sz="1400" b="1" dirty="0" smtClean="0">
              <a:latin typeface="Segoe Script" pitchFamily="34" charset="0"/>
            </a:endParaRPr>
          </a:p>
          <a:p>
            <a:pPr algn="ctr"/>
            <a:r>
              <a:rPr lang="ru-RU" sz="1400" b="1" dirty="0" smtClean="0">
                <a:latin typeface="Segoe Script" pitchFamily="34" charset="0"/>
              </a:rPr>
              <a:t>им</a:t>
            </a:r>
            <a:r>
              <a:rPr lang="ru-RU" sz="1400" b="1" dirty="0" smtClean="0">
                <a:latin typeface="Segoe Script" pitchFamily="34" charset="0"/>
              </a:rPr>
              <a:t>. </a:t>
            </a:r>
            <a:r>
              <a:rPr lang="ru-RU" sz="1400" b="1" dirty="0" smtClean="0">
                <a:latin typeface="Segoe Script" pitchFamily="34" charset="0"/>
              </a:rPr>
              <a:t>М.М</a:t>
            </a:r>
            <a:r>
              <a:rPr lang="ru-RU" sz="1400" b="1" dirty="0" smtClean="0">
                <a:latin typeface="Segoe Script" pitchFamily="34" charset="0"/>
              </a:rPr>
              <a:t>. Зощенко в Санкт-Петербурге</a:t>
            </a:r>
            <a:endParaRPr lang="ru-RU" sz="1400" b="1" dirty="0">
              <a:latin typeface="Segoe Script" pitchFamily="34" charset="0"/>
            </a:endParaRPr>
          </a:p>
        </p:txBody>
      </p:sp>
      <p:pic>
        <p:nvPicPr>
          <p:cNvPr id="3078" name="Picture 6" descr="http://www.smileplanet.ru/upload/hl-photo/1b6/060/muzei_zoshenko_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275523"/>
            <a:ext cx="5256583" cy="3942437"/>
          </a:xfrm>
          <a:prstGeom prst="rect">
            <a:avLst/>
          </a:prstGeom>
          <a:noFill/>
          <a:ln>
            <a:solidFill>
              <a:schemeClr val="bg2">
                <a:lumMod val="2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7"/>
          <p:cNvSpPr>
            <a:spLocks noChangeArrowheads="1"/>
          </p:cNvSpPr>
          <p:nvPr/>
        </p:nvSpPr>
        <p:spPr bwMode="auto">
          <a:xfrm>
            <a:off x="281481" y="301299"/>
            <a:ext cx="7776864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dirty="0">
                <a:latin typeface="Segoe Script" pitchFamily="34" charset="0"/>
                <a:ea typeface="Times New Roman" pitchFamily="18" charset="0"/>
                <a:cs typeface="Arial" pitchFamily="34" charset="0"/>
              </a:rPr>
              <a:t>Уникальность музея М. </a:t>
            </a:r>
            <a:r>
              <a:rPr lang="ru-RU" sz="2400" dirty="0">
                <a:latin typeface="Segoe Script" pitchFamily="34" charset="0"/>
                <a:ea typeface="Times New Roman" pitchFamily="18" charset="0"/>
                <a:cs typeface="Arial" pitchFamily="34" charset="0"/>
              </a:rPr>
              <a:t>Зощенко состоит в том, что в кабинете все вещи подлинные, обстановка, в которой проходили дни писателя с января 1955 по июль 1958 года, воссоздана с детальной точностью.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080" name="Picture 8" descr="http://museum-xxvek.ru/img/podlozhka-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5175" y="-419100"/>
            <a:ext cx="1095375" cy="752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ChangeArrowheads="1"/>
          </p:cNvSpPr>
          <p:nvPr/>
        </p:nvSpPr>
        <p:spPr bwMode="auto">
          <a:xfrm>
            <a:off x="248088" y="116632"/>
            <a:ext cx="7776864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dirty="0" smtClean="0">
                <a:latin typeface="Segoe Script" pitchFamily="34" charset="0"/>
                <a:ea typeface="Times New Roman" pitchFamily="18" charset="0"/>
                <a:cs typeface="Arial" pitchFamily="34" charset="0"/>
              </a:rPr>
              <a:t>В этом кабинете, где на столе – фрагменты рукописей, недописанный лист в печатной машинке, брошенные небрежно очки, уютная зеленая лампа, на тумбочке у кровати – книга о Гоголе, на конторке - фотографии родителей, - возникает ощущение проникновения в мир писателя, в его сложную, изломанную жизнь. </a:t>
            </a: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080" name="Picture 8" descr="http://museum-xxvek.ru/img/podlozhka-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5175" y="-419100"/>
            <a:ext cx="1095375" cy="752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://s40.radikal.ru/i090/1106/e0/817879561cd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8280" y="4332693"/>
            <a:ext cx="3493963" cy="2331129"/>
          </a:xfrm>
          <a:prstGeom prst="rect">
            <a:avLst/>
          </a:prstGeom>
          <a:noFill/>
          <a:ln>
            <a:solidFill>
              <a:schemeClr val="bg2">
                <a:lumMod val="2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vologda-portal.ru/upload/iblock/a91/muz_c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1772817"/>
            <a:ext cx="3360374" cy="2520280"/>
          </a:xfrm>
          <a:prstGeom prst="rect">
            <a:avLst/>
          </a:prstGeom>
          <a:noFill/>
          <a:ln>
            <a:solidFill>
              <a:schemeClr val="bg2">
                <a:lumMod val="2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://gtrk-saratov.ru/images/cms/data/79187_210299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1759289"/>
            <a:ext cx="3635296" cy="2422016"/>
          </a:xfrm>
          <a:prstGeom prst="rect">
            <a:avLst/>
          </a:prstGeom>
          <a:noFill/>
          <a:ln>
            <a:solidFill>
              <a:schemeClr val="bg2">
                <a:lumMod val="2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://static.tonkosti.ru/images/7/71/%D0%A0%D0%B0%D0%B1%D0%BE%D1%82%D1%8B_%D0%BF%D0%B8%D1%81%D0%B0%D1%82%D0%B5%D0%BB%D1%8F%2C_%D0%9C%D1%83%D0%B7%D0%B5%D0%B9_%D0%97%D0%BE%D1%89%D0%B5%D0%BD%D0%BA%D0%BE%2C_%D0%A1%D0%B0%D0%BD%D0%BA%D1%82-%D0%9F%D0%B5%D1%82%D0%B5%D1%80%D0%B1%D1%83%D1%80%D0%B3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420136"/>
            <a:ext cx="3333398" cy="2226710"/>
          </a:xfrm>
          <a:prstGeom prst="rect">
            <a:avLst/>
          </a:prstGeom>
          <a:noFill/>
          <a:ln>
            <a:solidFill>
              <a:schemeClr val="bg2">
                <a:lumMod val="2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2130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179</TotalTime>
  <Words>678</Words>
  <Application>Microsoft Office PowerPoint</Application>
  <PresentationFormat>Экран (4:3)</PresentationFormat>
  <Paragraphs>100</Paragraphs>
  <Slides>17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Изящная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Этика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RePack by SPecialiST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Natasha</cp:lastModifiedBy>
  <cp:revision>21</cp:revision>
  <dcterms:created xsi:type="dcterms:W3CDTF">2013-03-10T06:47:07Z</dcterms:created>
  <dcterms:modified xsi:type="dcterms:W3CDTF">2016-04-18T18:20:35Z</dcterms:modified>
</cp:coreProperties>
</file>