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5" r:id="rId4"/>
    <p:sldId id="266" r:id="rId5"/>
    <p:sldId id="257" r:id="rId6"/>
    <p:sldId id="269" r:id="rId7"/>
    <p:sldId id="270" r:id="rId8"/>
    <p:sldId id="267" r:id="rId9"/>
    <p:sldId id="274" r:id="rId10"/>
    <p:sldId id="280" r:id="rId11"/>
    <p:sldId id="272" r:id="rId12"/>
    <p:sldId id="275" r:id="rId13"/>
    <p:sldId id="276" r:id="rId14"/>
    <p:sldId id="277" r:id="rId15"/>
    <p:sldId id="278" r:id="rId16"/>
    <p:sldId id="27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811F-434E-4F7C-81A4-E9E9DAAC2F36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EF6A-4F68-4E7A-AFB3-3B54BC219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EF6A-4F68-4E7A-AFB3-3B54BC219EF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984BC-8E54-458E-A6A6-9C1EFE42E3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b.rus.ec/files/1235721390471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5.nnm.ru/5/5/4/a/a/ea7881b14f5d60ee1e7cbaa45d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nnm.ru/5/2/f/c/b/2b9f57da572c3fa6d146973c6e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img.4pk.ru/300x10000/images/90/24542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g2.labirint.ru/books/269592/big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5.nnm.ru/e/9/2/8/8/59a55ca482c245da4f81e7741d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7/larisson2008.1/0_8144_8ece1d3a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b.rus.ec/files/123572139047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9011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4048" y="476672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Михаил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Михайлович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Зощенко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(</a:t>
            </a:r>
            <a:r>
              <a:rPr lang="ru-RU" sz="4400" dirty="0" smtClean="0">
                <a:solidFill>
                  <a:schemeClr val="bg1"/>
                </a:solidFill>
              </a:rPr>
              <a:t>1894-1958</a:t>
            </a:r>
            <a:r>
              <a:rPr lang="ru-RU" sz="4400" dirty="0" smtClean="0">
                <a:solidFill>
                  <a:schemeClr val="bg1"/>
                </a:solidFill>
              </a:rPr>
              <a:t>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890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Нет, мне, быть может, не удалось стать очень хорошим. Это очень трудно. Но к этому, дети, я всегда стремился.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              Михаил Зощенко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6571" y="116632"/>
            <a:ext cx="355993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Этика</a:t>
            </a:r>
            <a:endParaRPr lang="ru-RU" sz="6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667039" y="3286132"/>
            <a:ext cx="4077666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Этикет</a:t>
            </a:r>
            <a:endParaRPr lang="ru-RU" sz="6600" dirty="0">
              <a:solidFill>
                <a:srgbClr val="7030A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C:\Documents and Settings\Татьяна\Рабочий стол\etiket-dlja-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16632"/>
            <a:ext cx="3828838" cy="291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419872" y="4429132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i="1" dirty="0"/>
              <a:t>– общие, одинаковые для всех правила, которые определяют поведение человека в повседневной жизни в общении с людьми.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338437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dk1"/>
                </a:solidFill>
              </a:rPr>
              <a:t>– это наука, которая определяет, диктует правила хорошего тона для тех, кто желает быть воспитанным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4172045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ozone.ru/multimedia/books_covers/1000233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248472" cy="65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2487" y="745439"/>
            <a:ext cx="4038600" cy="564360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Прельщала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Угореть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Угоревший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Развязно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Раскаяться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62687" y="1909935"/>
            <a:ext cx="6643688" cy="98266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ru-RU" dirty="0">
                <a:latin typeface="Calibri" pitchFamily="34" charset="0"/>
              </a:rPr>
              <a:t>- отравиться угаром, потерять соображение.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2615157" y="3062063"/>
            <a:ext cx="664368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Calibri" pitchFamily="34" charset="0"/>
              </a:rPr>
              <a:t>-отравился угаром.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2206703" y="4144153"/>
            <a:ext cx="66436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Calibri" pitchFamily="34" charset="0"/>
              </a:rPr>
              <a:t>-излишне свободно и непринуждённо </a:t>
            </a:r>
            <a:endParaRPr lang="ru-RU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>
                <a:latin typeface="Calibri" pitchFamily="34" charset="0"/>
              </a:rPr>
              <a:t>обращении с другими.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2597262" y="5366318"/>
            <a:ext cx="69294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dirty="0" smtClean="0">
                <a:latin typeface="Calibri" pitchFamily="34" charset="0"/>
              </a:rPr>
              <a:t>- сознавать</a:t>
            </a:r>
            <a:r>
              <a:rPr lang="ru-RU" sz="2800" dirty="0">
                <a:latin typeface="Calibri" pitchFamily="34" charset="0"/>
              </a:rPr>
              <a:t>, что поступил дурно, неправильно, ошибочно, начать испытывать сожаление об этом.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2615157" y="757807"/>
            <a:ext cx="66436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Calibri" pitchFamily="34" charset="0"/>
              </a:rPr>
              <a:t>- стала заманчивой, приятной.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5841" y="73745"/>
            <a:ext cx="543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7100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925841" y="168345"/>
            <a:ext cx="543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Найди соответствие</a:t>
            </a:r>
            <a:r>
              <a:rPr lang="ru-RU" sz="2800" b="1" dirty="0">
                <a:latin typeface="Comic Sans MS" pitchFamily="66" charset="0"/>
              </a:rPr>
              <a:t> </a:t>
            </a:r>
            <a:endParaRPr lang="ru-RU" sz="28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0825" y="1557338"/>
            <a:ext cx="2592388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Факт   –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Соблазн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Дёготь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Абсурд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342900" indent="-342900" eaLnBrk="0" hangingPunct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11760" y="1627639"/>
            <a:ext cx="50775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тёмное смолистое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вещество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71775" y="2708275"/>
            <a:ext cx="46085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нелепость,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бессмыслица .</a:t>
            </a:r>
          </a:p>
          <a:p>
            <a:pPr eaLnBrk="0" hangingPunct="0"/>
            <a:endParaRPr lang="ru-RU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339753" y="3716278"/>
            <a:ext cx="60486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то, 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53970" y="4604544"/>
            <a:ext cx="58325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искушение, приманка,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влекущее.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2616 L 0.0007 -0.3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07 0.2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811 L 0.00243 -0.3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0.3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39750"/>
            <a:ext cx="83169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835" y="116632"/>
            <a:ext cx="6714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Восстановите</a:t>
            </a:r>
          </a:p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событий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1557338"/>
            <a:ext cx="586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* Помилование и папины условия .</a:t>
            </a:r>
          </a:p>
          <a:p>
            <a:pPr eaLnBrk="0" hangingPunct="0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2276475"/>
            <a:ext cx="5832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*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Папин совет или золотые слова .</a:t>
            </a:r>
          </a:p>
          <a:p>
            <a:pPr eaLnBrk="0" hangingPunct="0"/>
            <a:endParaRPr lang="ru-RU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2997200"/>
            <a:ext cx="5400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* Ужин со взрослыми .</a:t>
            </a:r>
          </a:p>
          <a:p>
            <a:pPr eaLnBrk="0" hangingPunct="0"/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8313" y="3573463"/>
            <a:ext cx="8424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* Плохое воспитание или история о пожарном .</a:t>
            </a:r>
          </a:p>
          <a:p>
            <a:pPr eaLnBrk="0" hangingPunct="0"/>
            <a:endParaRPr lang="ru-RU" sz="2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9750" y="4292600"/>
            <a:ext cx="4319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 Наказание .</a:t>
            </a:r>
          </a:p>
          <a:p>
            <a:pPr eaLnBrk="0" hangingPunct="0"/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9750" y="4868863"/>
            <a:ext cx="7632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Заключение или золотые слова жизни .</a:t>
            </a:r>
          </a:p>
          <a:p>
            <a:pPr eaLnBrk="0" hangingPunct="0"/>
            <a:endParaRPr lang="ru-RU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8313" y="5589588"/>
            <a:ext cx="88566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*Главное преступление или случай с маслом в чае. </a:t>
            </a:r>
          </a:p>
          <a:p>
            <a:pPr eaLnBrk="0" hangingPunct="0"/>
            <a:endParaRPr lang="ru-RU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206" y="565040"/>
            <a:ext cx="2182812" cy="283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852 L -0.00468 -0.2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1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-0.1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232 L -0.00122 0.310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0156 0.386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0625 0.0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8313" y="179969"/>
            <a:ext cx="6880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Выбери правильное </a:t>
            </a:r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1628775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«… Между тем нож согрелся над чаем .   Масло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2268538" y="2276475"/>
            <a:ext cx="2016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растаяло,</a:t>
            </a:r>
          </a:p>
          <a:p>
            <a:pPr eaLnBrk="0" hangingPunct="0"/>
            <a:endParaRPr lang="ru-RU" sz="20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51275" y="2276475"/>
            <a:ext cx="414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подтаяло).   Я хотел его </a:t>
            </a:r>
          </a:p>
          <a:p>
            <a:pPr eaLnBrk="0" hangingPunct="0"/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10800000" flipV="1">
            <a:off x="468313" y="2852738"/>
            <a:ext cx="2122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смазать,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35150" y="2852738"/>
            <a:ext cx="5976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намазать) на булку и уже стал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588125" y="2852738"/>
            <a:ext cx="2305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(отводить,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8313" y="3429000"/>
            <a:ext cx="215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уводить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692275" y="3429000"/>
            <a:ext cx="9072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) руку от стакана . Но тут моё масло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700338" y="4076700"/>
            <a:ext cx="2376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нежданно</a:t>
            </a:r>
          </a:p>
          <a:p>
            <a:pPr eaLnBrk="0" hangingPunct="0"/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214813" y="4071938"/>
            <a:ext cx="4321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) соскользнуло с ножа и</a:t>
            </a:r>
          </a:p>
          <a:p>
            <a:pPr eaLnBrk="0" hangingPunct="0"/>
            <a:endParaRPr lang="ru-RU"/>
          </a:p>
        </p:txBody>
      </p:sp>
      <p:pic>
        <p:nvPicPr>
          <p:cNvPr id="2458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652963"/>
            <a:ext cx="25923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Прямоугольник 28"/>
          <p:cNvSpPr>
            <a:spLocks noChangeArrowheads="1"/>
          </p:cNvSpPr>
          <p:nvPr/>
        </p:nvSpPr>
        <p:spPr bwMode="auto">
          <a:xfrm>
            <a:off x="395288" y="4076700"/>
            <a:ext cx="2443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(неожиданно,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4590" name="Прямоугольник 29"/>
          <p:cNvSpPr>
            <a:spLocks noChangeArrowheads="1"/>
          </p:cNvSpPr>
          <p:nvPr/>
        </p:nvSpPr>
        <p:spPr bwMode="auto">
          <a:xfrm>
            <a:off x="395288" y="4724400"/>
            <a:ext cx="267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упало в чай …»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4591" name="Прямоугольник 30"/>
          <p:cNvSpPr>
            <a:spLocks noChangeArrowheads="1"/>
          </p:cNvSpPr>
          <p:nvPr/>
        </p:nvSpPr>
        <p:spPr bwMode="auto">
          <a:xfrm>
            <a:off x="468313" y="2276475"/>
            <a:ext cx="210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немножко  ( </a:t>
            </a:r>
            <a:endParaRPr lang="ru-RU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79388" y="2420938"/>
            <a:ext cx="416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 … Она стала смеяться, (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40200" y="2420938"/>
            <a:ext cx="216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оглядываясь,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395288" y="2997200"/>
            <a:ext cx="5076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то на меня , то на стакан с чаем.</a:t>
            </a: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323850" y="36449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Но она ещё больше ( 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63938" y="3644900"/>
            <a:ext cx="202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посмеялась,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6630" name="Прямоугольник 9"/>
          <p:cNvSpPr>
            <a:spLocks noChangeArrowheads="1"/>
          </p:cNvSpPr>
          <p:nvPr/>
        </p:nvSpPr>
        <p:spPr bwMode="auto">
          <a:xfrm>
            <a:off x="5580063" y="3644900"/>
            <a:ext cx="296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засмеялась) когда </a:t>
            </a:r>
          </a:p>
        </p:txBody>
      </p:sp>
      <p:sp>
        <p:nvSpPr>
          <p:cNvPr id="26631" name="Прямоугольник 10"/>
          <p:cNvSpPr>
            <a:spLocks noChangeArrowheads="1"/>
          </p:cNvSpPr>
          <p:nvPr/>
        </p:nvSpPr>
        <p:spPr bwMode="auto">
          <a:xfrm>
            <a:off x="323850" y="4868863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кой (помешивать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916238" y="4868863"/>
            <a:ext cx="210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, смешивать </a:t>
            </a:r>
          </a:p>
        </p:txBody>
      </p:sp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4787900" y="4868863"/>
            <a:ext cx="110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) чай 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6634" name="Прямоугольник 13"/>
          <p:cNvSpPr>
            <a:spLocks noChangeArrowheads="1"/>
          </p:cNvSpPr>
          <p:nvPr/>
        </p:nvSpPr>
        <p:spPr bwMode="auto">
          <a:xfrm>
            <a:off x="323850" y="5445125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Он мешал долго ,так что всё масло ( растаяло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181850" y="5445125"/>
            <a:ext cx="184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,подтаяло </a:t>
            </a:r>
          </a:p>
        </p:txBody>
      </p:sp>
      <p:sp>
        <p:nvSpPr>
          <p:cNvPr id="26636" name="Прямоугольник 15"/>
          <p:cNvSpPr>
            <a:spLocks noChangeArrowheads="1"/>
          </p:cNvSpPr>
          <p:nvPr/>
        </p:nvSpPr>
        <p:spPr bwMode="auto">
          <a:xfrm>
            <a:off x="323850" y="6021388"/>
            <a:ext cx="207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без остатка 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6637" name="Прямоугольник 16"/>
          <p:cNvSpPr>
            <a:spLocks noChangeArrowheads="1"/>
          </p:cNvSpPr>
          <p:nvPr/>
        </p:nvSpPr>
        <p:spPr bwMode="auto">
          <a:xfrm>
            <a:off x="2411413" y="6021388"/>
            <a:ext cx="619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 чай стал похож на куриный бульон .»</a:t>
            </a:r>
          </a:p>
        </p:txBody>
      </p:sp>
      <p:sp>
        <p:nvSpPr>
          <p:cNvPr id="26638" name="Прямоугольник 18"/>
          <p:cNvSpPr>
            <a:spLocks noChangeArrowheads="1"/>
          </p:cNvSpPr>
          <p:nvPr/>
        </p:nvSpPr>
        <p:spPr bwMode="auto">
          <a:xfrm>
            <a:off x="6227763" y="2420938"/>
            <a:ext cx="2154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поглядывая)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6639" name="Прямоугольник 19"/>
          <p:cNvSpPr>
            <a:spLocks noChangeArrowheads="1"/>
          </p:cNvSpPr>
          <p:nvPr/>
        </p:nvSpPr>
        <p:spPr bwMode="auto">
          <a:xfrm>
            <a:off x="323850" y="4221163"/>
            <a:ext cx="802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папин начальник, что -то рассказывая, стал  ложеч-</a:t>
            </a:r>
          </a:p>
        </p:txBody>
      </p:sp>
      <p:sp>
        <p:nvSpPr>
          <p:cNvPr id="26640" name="Прямоугольник 20"/>
          <p:cNvSpPr>
            <a:spLocks noChangeArrowheads="1"/>
          </p:cNvSpPr>
          <p:nvPr/>
        </p:nvSpPr>
        <p:spPr bwMode="auto">
          <a:xfrm>
            <a:off x="8748713" y="5445125"/>
            <a:ext cx="39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026" name="Picture 2" descr="C:\Documents and Settings\Татьяна\Рабочий стол\61af0409e5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2351087" cy="233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3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332" y="188640"/>
            <a:ext cx="65929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Этические 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нормы из рассказа </a:t>
            </a:r>
          </a:p>
          <a:p>
            <a:pPr algn="ctr"/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 Зощенко «Золотые Слова»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61397" y="1916832"/>
            <a:ext cx="75948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перебивай собеседника.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Уважай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говорящего.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Учитывай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разницу в возрасте.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Действуй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учетом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сложившихся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обстоятельств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Зощенко Михаил - Полное собрание сочинений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14200" cy="43924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4766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Segoe Script" pitchFamily="34" charset="0"/>
              </a:rPr>
              <a:t>Михаил Михайлович Зощенко родился в Санкт-Петербурге 28 июля 1894 года. Его отец — русский художник Михаил Иванович Зощенко. Мать — Елена Осиповна Зощенко - до замужества была актрисой театра, издавала свои рассказы в газете.</a:t>
            </a:r>
            <a:endParaRPr lang="ru-RU" sz="2000" dirty="0"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38610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В семье Зощенко было восемь детей. Семья </a:t>
            </a:r>
            <a:r>
              <a:rPr lang="ru-RU" sz="2000" dirty="0">
                <a:latin typeface="Segoe Script" pitchFamily="34" charset="0"/>
              </a:rPr>
              <a:t>постоянно ощущала нехватку денег, но дети получили хорошее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ocs.google.com/?url=http%3A%2F%2Fnsportal.ru%2Fsites%2Fdefault%2Ffiles%2F2013%2F2%2Fstrana_detstva1.pptx&amp;docid=1b3c1d2921ad1d30faa70528c1375810&amp;a=bi&amp;pagenumber=1&amp;w=5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39952" y="466946"/>
            <a:ext cx="3744416" cy="5355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Segoe Script" pitchFamily="34" charset="0"/>
              </a:rPr>
              <a:t>Михаил учился в Петербургском университете, когда началась Первая мировая война. Он прерывает учебу и уходит на фронт. На фронте проявил себя героически и был награжден пятью орденами, в том числе получил солдатский Георгиевский крест, который вручали, как правило, за личную храбрость. Был не только ранен, но и отравлен газами. </a:t>
            </a:r>
            <a:r>
              <a:rPr lang="ru-RU" dirty="0" err="1">
                <a:latin typeface="Segoe Script" pitchFamily="34" charset="0"/>
              </a:rPr>
              <a:t>Развившийся</a:t>
            </a:r>
            <a:r>
              <a:rPr lang="ru-RU" dirty="0">
                <a:latin typeface="Segoe Script" pitchFamily="34" charset="0"/>
              </a:rPr>
              <a:t> порок сердца послужил причиной демобилизации.</a:t>
            </a:r>
          </a:p>
        </p:txBody>
      </p:sp>
      <p:pic>
        <p:nvPicPr>
          <p:cNvPr id="8" name="Picture 5" descr="Зощенко Михаил - Полное собрание сочинений">
            <a:hlinkClick r:id="rId3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00" y="1142070"/>
            <a:ext cx="3779912" cy="40050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779912" y="431138"/>
            <a:ext cx="4115423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Segoe Script" pitchFamily="34" charset="0"/>
              </a:rPr>
              <a:t>После демобилизации в 1919 году, вернулся в Петербург и, прежде чем заняться литературой, попробовал себя во многих профессиях. </a:t>
            </a:r>
            <a:r>
              <a:rPr lang="ru-RU" sz="2400" dirty="0">
                <a:latin typeface="Segoe Script" pitchFamily="34" charset="0"/>
              </a:rPr>
              <a:t>Это дало ему жизненный опыт, который оказался очень кстати в </a:t>
            </a:r>
            <a:r>
              <a:rPr lang="ru-RU" sz="2400" dirty="0">
                <a:latin typeface="Segoe Script" pitchFamily="34" charset="0"/>
              </a:rPr>
              <a:t>литературном творчестве. </a:t>
            </a:r>
            <a:endParaRPr lang="ru-RU" sz="2400" dirty="0" smtClean="0">
              <a:latin typeface="Segoe Script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Segoe Script" pitchFamily="34" charset="0"/>
              </a:rPr>
              <a:t>М.Зощенко</a:t>
            </a:r>
            <a:r>
              <a:rPr lang="ru-RU" sz="2400" dirty="0" smtClean="0">
                <a:latin typeface="Segoe Script" pitchFamily="34" charset="0"/>
              </a:rPr>
              <a:t> </a:t>
            </a:r>
            <a:r>
              <a:rPr lang="ru-RU" sz="2400" dirty="0">
                <a:latin typeface="Segoe Script" pitchFamily="34" charset="0"/>
              </a:rPr>
              <a:t>был писателем – сатириком. </a:t>
            </a:r>
          </a:p>
        </p:txBody>
      </p:sp>
      <p:pic>
        <p:nvPicPr>
          <p:cNvPr id="1026" name="Picture 2" descr="Краткая биография М. М. Зощенко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397871" cy="469705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img.4pk.ru/300x10000/images/90/24542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120" t="11890" r="16841" b="12511"/>
          <a:stretch>
            <a:fillRect/>
          </a:stretch>
        </p:blipFill>
        <p:spPr bwMode="auto">
          <a:xfrm>
            <a:off x="4211960" y="3470077"/>
            <a:ext cx="1944216" cy="26642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2591" y="117213"/>
            <a:ext cx="7779769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 1920—1921 гг.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появились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его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</a:endParaRPr>
          </a:p>
        </p:txBody>
      </p:sp>
      <p:pic>
        <p:nvPicPr>
          <p:cNvPr id="2050" name="Picture 2" descr="http://media.log-in.ru/images/books/thumbs/book_128983_lelya-i-mi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0389"/>
            <a:ext cx="1986943" cy="252028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2.labirint.ru/books/269592/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0870" b="10870"/>
          <a:stretch>
            <a:fillRect/>
          </a:stretch>
        </p:blipFill>
        <p:spPr bwMode="auto">
          <a:xfrm>
            <a:off x="2339752" y="1957909"/>
            <a:ext cx="1872208" cy="24482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052" name="Picture 4" descr="http://mybook.biz.ua/files/books/middle/image_80946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9677"/>
            <a:ext cx="1777106" cy="221276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udry-filin.com.ua/wa-data/public/shop/products/19/13/1319/images/10130/10130.9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8544"/>
            <a:ext cx="2129231" cy="21258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-fotki.yandex.ru/get/6620/17308394.1a3/0_7f8fe_a306876_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0" y="1040389"/>
            <a:ext cx="1828604" cy="23443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716016" y="1707197"/>
            <a:ext cx="3168352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Умер 22 июля 1958 г., но его не разрешили похоронить в Ленинграде</a:t>
            </a:r>
            <a:r>
              <a:rPr lang="ru-RU" sz="2800" dirty="0" smtClean="0">
                <a:latin typeface="Segoe Script" pitchFamily="34" charset="0"/>
                <a:ea typeface="Times New Roman" pitchFamily="18" charset="0"/>
                <a:cs typeface="Arial" pitchFamily="34" charset="0"/>
              </a:rPr>
              <a:t>. Он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похоронен в Сестрорецке.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</a:endParaRPr>
          </a:p>
        </p:txBody>
      </p:sp>
      <p:pic>
        <p:nvPicPr>
          <p:cNvPr id="41991" name="Picture 7" descr="Зощенко Михаил - Полное собрание сочинений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3" y="476672"/>
            <a:ext cx="4392488" cy="59766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img-fotki.yandex.ru/get/7/larisson2008.1/0_8144_8ece1d3a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14755"/>
            <a:ext cx="6480720" cy="518457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Segoe Script" pitchFamily="34" charset="0"/>
                <a:ea typeface="Times New Roman" pitchFamily="18" charset="0"/>
                <a:cs typeface="Arial" pitchFamily="34" charset="0"/>
              </a:rPr>
              <a:t>Памятник  М.М. Зощенко </a:t>
            </a:r>
          </a:p>
          <a:p>
            <a:pPr algn="ctr"/>
            <a:r>
              <a:rPr lang="ru-RU" sz="2800" dirty="0">
                <a:latin typeface="Segoe Script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800" dirty="0" smtClean="0">
                <a:latin typeface="Segoe Script" pitchFamily="34" charset="0"/>
                <a:ea typeface="Times New Roman" pitchFamily="18" charset="0"/>
                <a:cs typeface="Arial" pitchFamily="34" charset="0"/>
              </a:rPr>
              <a:t>Сестрорецке</a:t>
            </a:r>
            <a:endParaRPr lang="ru-RU" sz="2800" dirty="0">
              <a:latin typeface="Segoe Script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135" y="6309320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Segoe Script" pitchFamily="34" charset="0"/>
              </a:rPr>
              <a:t>Государственный литературно-мемориальный музей </a:t>
            </a:r>
            <a:endParaRPr lang="ru-RU" sz="1400" b="1" dirty="0" smtClean="0">
              <a:latin typeface="Segoe Script" pitchFamily="34" charset="0"/>
            </a:endParaRPr>
          </a:p>
          <a:p>
            <a:pPr algn="ctr"/>
            <a:r>
              <a:rPr lang="ru-RU" sz="1400" b="1" dirty="0" smtClean="0">
                <a:latin typeface="Segoe Script" pitchFamily="34" charset="0"/>
              </a:rPr>
              <a:t>им</a:t>
            </a:r>
            <a:r>
              <a:rPr lang="ru-RU" sz="1400" b="1" dirty="0" smtClean="0">
                <a:latin typeface="Segoe Script" pitchFamily="34" charset="0"/>
              </a:rPr>
              <a:t>. </a:t>
            </a:r>
            <a:r>
              <a:rPr lang="ru-RU" sz="1400" b="1" dirty="0" smtClean="0">
                <a:latin typeface="Segoe Script" pitchFamily="34" charset="0"/>
              </a:rPr>
              <a:t>М.М</a:t>
            </a:r>
            <a:r>
              <a:rPr lang="ru-RU" sz="1400" b="1" dirty="0" smtClean="0">
                <a:latin typeface="Segoe Script" pitchFamily="34" charset="0"/>
              </a:rPr>
              <a:t>. Зощенко в Санкт-Петербурге</a:t>
            </a:r>
            <a:endParaRPr lang="ru-RU" sz="1400" b="1" dirty="0">
              <a:latin typeface="Segoe Script" pitchFamily="34" charset="0"/>
            </a:endParaRPr>
          </a:p>
        </p:txBody>
      </p:sp>
      <p:pic>
        <p:nvPicPr>
          <p:cNvPr id="3078" name="Picture 6" descr="http://www.smileplanet.ru/upload/hl-photo/1b6/060/muzei_zoshenko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5523"/>
            <a:ext cx="5256583" cy="394243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81481" y="301299"/>
            <a:ext cx="77768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Segoe Script" pitchFamily="34" charset="0"/>
                <a:ea typeface="Times New Roman" pitchFamily="18" charset="0"/>
                <a:cs typeface="Arial" pitchFamily="34" charset="0"/>
              </a:rPr>
              <a:t>Уникальность музея М. </a:t>
            </a:r>
            <a:r>
              <a:rPr lang="ru-RU" sz="2400" dirty="0">
                <a:latin typeface="Segoe Script" pitchFamily="34" charset="0"/>
                <a:ea typeface="Times New Roman" pitchFamily="18" charset="0"/>
                <a:cs typeface="Arial" pitchFamily="34" charset="0"/>
              </a:rPr>
              <a:t>Зощенко состоит в том, что в кабинете все вещи подлинные, обстановка, в которой проходили дни писателя с января 1955 по июль 1958 года, воссоздана с детальной точностью.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http://museum-xxvek.ru/img/podlozhk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5" y="-419100"/>
            <a:ext cx="10953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48088" y="116632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Segoe Script" pitchFamily="34" charset="0"/>
                <a:ea typeface="Times New Roman" pitchFamily="18" charset="0"/>
                <a:cs typeface="Arial" pitchFamily="34" charset="0"/>
              </a:rPr>
              <a:t>В этом кабинете, где на столе – фрагменты рукописей, недописанный лист в печатной машинке, брошенные небрежно очки, уютная зеленая лампа, на тумбочке у кровати – книга о Гоголе, на конторке - фотографии родителей, - возникает ощущение проникновения в мир писателя, в его сложную, изломанную жизнь.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http://museum-xxvek.ru/img/podlozhk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5" y="-419100"/>
            <a:ext cx="10953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40.radikal.ru/i090/1106/e0/817879561c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80" y="4332693"/>
            <a:ext cx="3493963" cy="23311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logda-portal.ru/upload/iblock/a91/muz_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7"/>
            <a:ext cx="3360374" cy="252028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trk-saratov.ru/images/cms/data/79187_210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59289"/>
            <a:ext cx="3635296" cy="242201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.tonkosti.ru/images/7/71/%D0%A0%D0%B0%D0%B1%D0%BE%D1%82%D1%8B_%D0%BF%D0%B8%D1%81%D0%B0%D1%82%D0%B5%D0%BB%D1%8F%2C_%D0%9C%D1%83%D0%B7%D0%B5%D0%B9_%D0%97%D0%BE%D1%89%D0%B5%D0%BD%D0%BA%D0%BE%2C_%D0%A1%D0%B0%D0%BD%D0%BA%D1%82-%D0%9F%D0%B5%D1%82%D0%B5%D1%80%D0%B1%D1%83%D1%80%D0%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0136"/>
            <a:ext cx="3333398" cy="222671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678</Words>
  <Application>Microsoft Office PowerPoint</Application>
  <PresentationFormat>Экран (4:3)</PresentationFormat>
  <Paragraphs>100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Natasha</cp:lastModifiedBy>
  <cp:revision>21</cp:revision>
  <dcterms:created xsi:type="dcterms:W3CDTF">2013-03-10T06:47:07Z</dcterms:created>
  <dcterms:modified xsi:type="dcterms:W3CDTF">2016-04-18T18:20:35Z</dcterms:modified>
</cp:coreProperties>
</file>