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78" r:id="rId3"/>
    <p:sldId id="273" r:id="rId4"/>
    <p:sldId id="256" r:id="rId5"/>
    <p:sldId id="261" r:id="rId6"/>
    <p:sldId id="262" r:id="rId7"/>
    <p:sldId id="264" r:id="rId8"/>
    <p:sldId id="263" r:id="rId9"/>
    <p:sldId id="265" r:id="rId10"/>
    <p:sldId id="266" r:id="rId11"/>
    <p:sldId id="267" r:id="rId12"/>
    <p:sldId id="268" r:id="rId13"/>
    <p:sldId id="277" r:id="rId14"/>
    <p:sldId id="270" r:id="rId15"/>
    <p:sldId id="271" r:id="rId16"/>
    <p:sldId id="272" r:id="rId17"/>
    <p:sldId id="276" r:id="rId18"/>
    <p:sldId id="275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7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C9A92-E4F3-443F-A284-4BCADDBDB9CB}" type="datetimeFigureOut">
              <a:rPr lang="ru-RU" smtClean="0"/>
              <a:pPr/>
              <a:t>12.05.2020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6CEBF-7CA7-4A80-8F42-43150DA734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C9A92-E4F3-443F-A284-4BCADDBDB9CB}" type="datetimeFigureOut">
              <a:rPr lang="ru-RU" smtClean="0"/>
              <a:pPr/>
              <a:t>12.05.2020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6CEBF-7CA7-4A80-8F42-43150DA734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C9A92-E4F3-443F-A284-4BCADDBDB9CB}" type="datetimeFigureOut">
              <a:rPr lang="ru-RU" smtClean="0"/>
              <a:pPr/>
              <a:t>12.05.2020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6CEBF-7CA7-4A80-8F42-43150DA734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C9A92-E4F3-443F-A284-4BCADDBDB9CB}" type="datetimeFigureOut">
              <a:rPr lang="ru-RU" smtClean="0"/>
              <a:pPr/>
              <a:t>12.05.2020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6CEBF-7CA7-4A80-8F42-43150DA734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C9A92-E4F3-443F-A284-4BCADDBDB9CB}" type="datetimeFigureOut">
              <a:rPr lang="ru-RU" smtClean="0"/>
              <a:pPr/>
              <a:t>12.05.2020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6CEBF-7CA7-4A80-8F42-43150DA734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C9A92-E4F3-443F-A284-4BCADDBDB9CB}" type="datetimeFigureOut">
              <a:rPr lang="ru-RU" smtClean="0"/>
              <a:pPr/>
              <a:t>12.05.2020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6CEBF-7CA7-4A80-8F42-43150DA734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C9A92-E4F3-443F-A284-4BCADDBDB9CB}" type="datetimeFigureOut">
              <a:rPr lang="ru-RU" smtClean="0"/>
              <a:pPr/>
              <a:t>12.05.2020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6CEBF-7CA7-4A80-8F42-43150DA734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C9A92-E4F3-443F-A284-4BCADDBDB9CB}" type="datetimeFigureOut">
              <a:rPr lang="ru-RU" smtClean="0"/>
              <a:pPr/>
              <a:t>12.05.2020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6CEBF-7CA7-4A80-8F42-43150DA734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C9A92-E4F3-443F-A284-4BCADDBDB9CB}" type="datetimeFigureOut">
              <a:rPr lang="ru-RU" smtClean="0"/>
              <a:pPr/>
              <a:t>12.05.2020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6CEBF-7CA7-4A80-8F42-43150DA734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C9A92-E4F3-443F-A284-4BCADDBDB9CB}" type="datetimeFigureOut">
              <a:rPr lang="ru-RU" smtClean="0"/>
              <a:pPr/>
              <a:t>12.05.2020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6CEBF-7CA7-4A80-8F42-43150DA734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C9A92-E4F3-443F-A284-4BCADDBDB9CB}" type="datetimeFigureOut">
              <a:rPr lang="ru-RU" smtClean="0"/>
              <a:pPr/>
              <a:t>12.05.2020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6CEBF-7CA7-4A80-8F42-43150DA734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0C9A92-E4F3-443F-A284-4BCADDBDB9CB}" type="datetimeFigureOut">
              <a:rPr lang="ru-RU" smtClean="0"/>
              <a:pPr/>
              <a:t>12.05.2020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D6CEBF-7CA7-4A80-8F42-43150DA7347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642918"/>
            <a:ext cx="7358114" cy="50937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7500" b="1" dirty="0" smtClean="0">
                <a:ln w="19050">
                  <a:solidFill>
                    <a:prstClr val="white"/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Monotype Corsiva" pitchFamily="66" charset="0"/>
              </a:rPr>
              <a:t>Урок  математики</a:t>
            </a:r>
          </a:p>
          <a:p>
            <a:pPr algn="ctr">
              <a:defRPr/>
            </a:pPr>
            <a:r>
              <a:rPr lang="ru-RU" sz="7500" b="1" dirty="0" smtClean="0">
                <a:ln w="19050">
                  <a:solidFill>
                    <a:prstClr val="white"/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Monotype Corsiva" pitchFamily="66" charset="0"/>
              </a:rPr>
              <a:t>В 4 </a:t>
            </a:r>
            <a:r>
              <a:rPr lang="ru-RU" sz="7500" b="1" dirty="0" smtClean="0">
                <a:ln w="19050">
                  <a:solidFill>
                    <a:prstClr val="white"/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Monotype Corsiva" pitchFamily="66" charset="0"/>
              </a:rPr>
              <a:t>классе</a:t>
            </a:r>
            <a:endParaRPr lang="ru-RU" sz="7500" b="1" dirty="0" smtClean="0">
              <a:ln w="19050">
                <a:solidFill>
                  <a:prstClr val="white"/>
                </a:solidFill>
                <a:prstDash val="solid"/>
              </a:ln>
              <a:solidFill>
                <a:schemeClr val="accent1">
                  <a:lumMod val="75000"/>
                </a:schemeClr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Monotype Corsiva" pitchFamily="66" charset="0"/>
            </a:endParaRPr>
          </a:p>
          <a:p>
            <a:pPr algn="ctr">
              <a:defRPr/>
            </a:pPr>
            <a:endParaRPr lang="ru-RU" sz="7500" b="1" dirty="0" smtClean="0">
              <a:ln w="19050">
                <a:solidFill>
                  <a:prstClr val="white"/>
                </a:solidFill>
                <a:prstDash val="solid"/>
              </a:ln>
              <a:solidFill>
                <a:schemeClr val="accent1">
                  <a:lumMod val="75000"/>
                </a:schemeClr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Monotype Corsiva" pitchFamily="66" charset="0"/>
            </a:endParaRPr>
          </a:p>
          <a:p>
            <a:pPr algn="ctr">
              <a:defRPr/>
            </a:pPr>
            <a:r>
              <a:rPr lang="ru-RU" sz="5000" b="1" dirty="0" smtClean="0">
                <a:ln w="19050">
                  <a:solidFill>
                    <a:prstClr val="white"/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Monotype Corsiva" pitchFamily="66" charset="0"/>
              </a:rPr>
              <a:t>.</a:t>
            </a:r>
            <a:endParaRPr lang="ru-RU" sz="5000" b="1" dirty="0" smtClean="0">
              <a:ln w="19050">
                <a:solidFill>
                  <a:prstClr val="white"/>
                </a:solidFill>
                <a:prstDash val="solid"/>
              </a:ln>
              <a:solidFill>
                <a:schemeClr val="accent1">
                  <a:lumMod val="75000"/>
                </a:schemeClr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Monotype Corsiva" pitchFamily="66" charset="0"/>
            </a:endParaRPr>
          </a:p>
          <a:p>
            <a:pPr algn="ctr">
              <a:defRPr/>
            </a:pPr>
            <a:r>
              <a:rPr lang="ru-RU" sz="5000" b="1" dirty="0" smtClean="0">
                <a:ln w="19050">
                  <a:solidFill>
                    <a:prstClr val="white"/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Monotype Corsiva" pitchFamily="66" charset="0"/>
              </a:rPr>
              <a:t>            </a:t>
            </a:r>
            <a:endParaRPr lang="ru-RU" sz="5000" b="1" dirty="0">
              <a:ln w="19050">
                <a:solidFill>
                  <a:prstClr val="white"/>
                </a:solidFill>
                <a:prstDash val="solid"/>
              </a:ln>
              <a:solidFill>
                <a:schemeClr val="accent1">
                  <a:lumMod val="75000"/>
                </a:schemeClr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97040"/>
          </a:xfrm>
        </p:spPr>
        <p:txBody>
          <a:bodyPr>
            <a:normAutofit/>
          </a:bodyPr>
          <a:lstStyle/>
          <a:p>
            <a:pPr algn="l"/>
            <a:r>
              <a:rPr lang="ru-RU" sz="3600" b="1" i="1" dirty="0" smtClean="0">
                <a:solidFill>
                  <a:schemeClr val="tx2">
                    <a:lumMod val="50000"/>
                  </a:schemeClr>
                </a:solidFill>
              </a:rPr>
              <a:t>Масса щуки – 34 кг, а </a:t>
            </a:r>
            <a:r>
              <a:rPr lang="ru-RU" sz="3600" b="1" i="1" dirty="0" err="1" smtClean="0">
                <a:solidFill>
                  <a:schemeClr val="tx2">
                    <a:lumMod val="50000"/>
                  </a:schemeClr>
                </a:solidFill>
              </a:rPr>
              <a:t>рыбы-меч</a:t>
            </a:r>
            <a:r>
              <a:rPr lang="ru-RU" sz="3600" b="1" i="1" dirty="0" smtClean="0">
                <a:solidFill>
                  <a:schemeClr val="tx2">
                    <a:lumMod val="50000"/>
                  </a:schemeClr>
                </a:solidFill>
              </a:rPr>
              <a:t> – на 265 кг больше. Какова масса </a:t>
            </a:r>
            <a:r>
              <a:rPr lang="ru-RU" sz="3600" b="1" i="1" dirty="0" err="1" smtClean="0">
                <a:solidFill>
                  <a:schemeClr val="tx2">
                    <a:lumMod val="50000"/>
                  </a:schemeClr>
                </a:solidFill>
              </a:rPr>
              <a:t>рыбы-меч</a:t>
            </a:r>
            <a:r>
              <a:rPr lang="ru-RU" sz="3600" b="1" i="1" dirty="0" smtClean="0">
                <a:solidFill>
                  <a:schemeClr val="tx2">
                    <a:lumMod val="50000"/>
                  </a:schemeClr>
                </a:solidFill>
              </a:rPr>
              <a:t>?</a:t>
            </a:r>
            <a:endParaRPr lang="ru-RU" sz="3600" b="1" i="1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5" name="Содержимое 4" descr="3370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571500" y="2428868"/>
            <a:ext cx="3810000" cy="3214710"/>
          </a:xfrm>
        </p:spPr>
      </p:pic>
      <p:pic>
        <p:nvPicPr>
          <p:cNvPr id="6" name="Содержимое 5" descr="1207167582_riba-metch_450.jpg"/>
          <p:cNvPicPr>
            <a:picLocks noGrp="1" noChangeAspect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4727801" y="2428868"/>
            <a:ext cx="3879397" cy="3214710"/>
          </a:xfrm>
        </p:spPr>
      </p:pic>
    </p:spTree>
    <p:extLst>
      <p:ext uri="{BB962C8B-B14F-4D97-AF65-F5344CB8AC3E}">
        <p14:creationId xmlns:p14="http://schemas.microsoft.com/office/powerpoint/2010/main" val="3222392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1868478"/>
          </a:xfrm>
        </p:spPr>
        <p:txBody>
          <a:bodyPr>
            <a:normAutofit fontScale="90000"/>
          </a:bodyPr>
          <a:lstStyle/>
          <a:p>
            <a:pPr algn="l"/>
            <a:r>
              <a:rPr lang="ru-RU" sz="3600" b="1" i="1" dirty="0" smtClean="0">
                <a:solidFill>
                  <a:schemeClr val="tx2">
                    <a:lumMod val="50000"/>
                  </a:schemeClr>
                </a:solidFill>
              </a:rPr>
              <a:t>Масса бурого медведя – 350 кг, а белого – 500 кг. На сколько килограммов белый медведь тяжелее бурого? </a:t>
            </a:r>
            <a:endParaRPr lang="ru-RU" sz="3600" b="1" i="1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5" name="Содержимое 4" descr="1225882320_2.jpg"/>
          <p:cNvPicPr>
            <a:picLocks noGrp="1" noChangeAspect="1"/>
          </p:cNvPicPr>
          <p:nvPr>
            <p:ph sz="half" idx="1"/>
          </p:nvPr>
        </p:nvPicPr>
        <p:blipFill>
          <a:blip r:embed="rId2" cstate="screen"/>
          <a:stretch>
            <a:fillRect/>
          </a:stretch>
        </p:blipFill>
        <p:spPr>
          <a:xfrm>
            <a:off x="214282" y="2714620"/>
            <a:ext cx="4038600" cy="3028950"/>
          </a:xfrm>
        </p:spPr>
      </p:pic>
      <p:pic>
        <p:nvPicPr>
          <p:cNvPr id="6" name="Содержимое 5" descr="a2fda56a8c84d67f7fdee483614d1e02.jpg"/>
          <p:cNvPicPr>
            <a:picLocks noGrp="1" noChangeAspect="1"/>
          </p:cNvPicPr>
          <p:nvPr>
            <p:ph sz="half" idx="2"/>
          </p:nvPr>
        </p:nvPicPr>
        <p:blipFill>
          <a:blip r:embed="rId3" cstate="screen"/>
          <a:stretch>
            <a:fillRect/>
          </a:stretch>
        </p:blipFill>
        <p:spPr>
          <a:xfrm>
            <a:off x="4572000" y="2714620"/>
            <a:ext cx="4038600" cy="3028950"/>
          </a:xfrm>
        </p:spPr>
      </p:pic>
    </p:spTree>
    <p:extLst>
      <p:ext uri="{BB962C8B-B14F-4D97-AF65-F5344CB8AC3E}">
        <p14:creationId xmlns:p14="http://schemas.microsoft.com/office/powerpoint/2010/main" val="1523974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2143140"/>
          </a:xfrm>
        </p:spPr>
        <p:txBody>
          <a:bodyPr>
            <a:noAutofit/>
          </a:bodyPr>
          <a:lstStyle/>
          <a:p>
            <a:pPr algn="l"/>
            <a:r>
              <a:rPr lang="ru-RU" sz="3600" b="1" i="1" dirty="0" smtClean="0">
                <a:solidFill>
                  <a:schemeClr val="tx2">
                    <a:lumMod val="50000"/>
                  </a:schemeClr>
                </a:solidFill>
              </a:rPr>
              <a:t>Слону в зоопарке в сутки дают 90 кг еды, а верблюду – 15 кг. Во сколько раз слон съедает в сутки еды больше, чем верблюд? </a:t>
            </a:r>
            <a:endParaRPr lang="ru-RU" sz="3600" b="1" i="1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5" name="Содержимое 4" descr="Elefant2.jpg"/>
          <p:cNvPicPr>
            <a:picLocks noGrp="1" noChangeAspect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57158" y="2714620"/>
            <a:ext cx="4038600" cy="3500462"/>
          </a:xfrm>
        </p:spPr>
      </p:pic>
      <p:pic>
        <p:nvPicPr>
          <p:cNvPr id="6" name="Содержимое 5" descr="bactrianus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714876" y="2714620"/>
            <a:ext cx="4000528" cy="3496477"/>
          </a:xfrm>
        </p:spPr>
      </p:pic>
    </p:spTree>
    <p:extLst>
      <p:ext uri="{BB962C8B-B14F-4D97-AF65-F5344CB8AC3E}">
        <p14:creationId xmlns:p14="http://schemas.microsoft.com/office/powerpoint/2010/main" val="765475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1785926"/>
            <a:ext cx="764386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14    200    60     2000    30    299    150      6   </a:t>
            </a:r>
            <a:endParaRPr lang="ru-RU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14678" y="357166"/>
            <a:ext cx="2071702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М.д.</a:t>
            </a:r>
            <a:endParaRPr lang="ru-RU" sz="4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57224" y="3000372"/>
            <a:ext cx="521497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Оцени:</a:t>
            </a:r>
          </a:p>
          <a:p>
            <a:pPr algn="ctr"/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«5»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– нет ошибок</a:t>
            </a:r>
          </a:p>
          <a:p>
            <a:pPr algn="ctr"/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«4»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– 1,2 ошибки</a:t>
            </a:r>
          </a:p>
          <a:p>
            <a:pPr algn="ctr"/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«3»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– 3,4 ошибки</a:t>
            </a:r>
          </a:p>
          <a:p>
            <a:pPr algn="ctr"/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            «2»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– 5 ошибок и более</a:t>
            </a:r>
            <a:endParaRPr lang="ru-RU" sz="3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ребусы по математик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42988" y="1052513"/>
            <a:ext cx="6697662" cy="389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ребусы по математик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16013" y="836613"/>
            <a:ext cx="6624637" cy="51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928670"/>
            <a:ext cx="7215214" cy="5000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28794" y="571480"/>
            <a:ext cx="478634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Задача</a:t>
            </a:r>
            <a:endParaRPr lang="ru-RU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14348" y="1571612"/>
            <a:ext cx="7286676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    Из одного города в противоположных направлениях выехали два мотоциклиста. Второй мотоциклист ехал со скоростью 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70 км/ч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, а скорость первого была 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на 15 км/ч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больше скорости второго. Какое расстояние будет между мотоциклистами через 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3 часа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3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 flipH="1">
            <a:off x="571472" y="1571612"/>
            <a:ext cx="7143750" cy="1911350"/>
            <a:chOff x="515" y="1843"/>
            <a:chExt cx="4500" cy="1204"/>
          </a:xfrm>
        </p:grpSpPr>
        <p:grpSp>
          <p:nvGrpSpPr>
            <p:cNvPr id="4" name="Group 6"/>
            <p:cNvGrpSpPr>
              <a:grpSpLocks/>
            </p:cNvGrpSpPr>
            <p:nvPr/>
          </p:nvGrpSpPr>
          <p:grpSpPr bwMode="auto">
            <a:xfrm>
              <a:off x="515" y="1843"/>
              <a:ext cx="4500" cy="855"/>
              <a:chOff x="515" y="1434"/>
              <a:chExt cx="4500" cy="855"/>
            </a:xfrm>
          </p:grpSpPr>
          <p:sp>
            <p:nvSpPr>
              <p:cNvPr id="13334" name="Rectangle 7"/>
              <p:cNvSpPr>
                <a:spLocks noChangeArrowheads="1"/>
              </p:cNvSpPr>
              <p:nvPr/>
            </p:nvSpPr>
            <p:spPr bwMode="auto">
              <a:xfrm>
                <a:off x="515" y="2244"/>
                <a:ext cx="4500" cy="45"/>
              </a:xfrm>
              <a:prstGeom prst="rect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5" name="Group 8"/>
              <p:cNvGrpSpPr>
                <a:grpSpLocks/>
              </p:cNvGrpSpPr>
              <p:nvPr/>
            </p:nvGrpSpPr>
            <p:grpSpPr bwMode="auto">
              <a:xfrm>
                <a:off x="2627" y="1434"/>
                <a:ext cx="318" cy="816"/>
                <a:chOff x="2627" y="1434"/>
                <a:chExt cx="318" cy="816"/>
              </a:xfrm>
            </p:grpSpPr>
            <p:sp>
              <p:nvSpPr>
                <p:cNvPr id="13336" name="Line 9"/>
                <p:cNvSpPr>
                  <a:spLocks noChangeShapeType="1"/>
                </p:cNvSpPr>
                <p:nvPr/>
              </p:nvSpPr>
              <p:spPr bwMode="auto">
                <a:xfrm>
                  <a:off x="2629" y="1749"/>
                  <a:ext cx="1" cy="501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337" name="AutoShape 10"/>
                <p:cNvSpPr>
                  <a:spLocks noChangeArrowheads="1"/>
                </p:cNvSpPr>
                <p:nvPr/>
              </p:nvSpPr>
              <p:spPr bwMode="auto">
                <a:xfrm rot="5400000" flipH="1">
                  <a:off x="2627" y="1434"/>
                  <a:ext cx="318" cy="318"/>
                </a:xfrm>
                <a:prstGeom prst="rtTriangle">
                  <a:avLst/>
                </a:prstGeom>
                <a:solidFill>
                  <a:srgbClr val="FF3300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  <p:sp>
          <p:nvSpPr>
            <p:cNvPr id="11278" name="Text Box 14"/>
            <p:cNvSpPr txBox="1">
              <a:spLocks noChangeArrowheads="1"/>
            </p:cNvSpPr>
            <p:nvPr/>
          </p:nvSpPr>
          <p:spPr bwMode="auto">
            <a:xfrm>
              <a:off x="1955" y="2698"/>
              <a:ext cx="1125" cy="3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l">
                <a:spcBef>
                  <a:spcPct val="50000"/>
                </a:spcBef>
                <a:defRPr/>
              </a:pPr>
              <a:r>
                <a:rPr lang="ru-RU" sz="3000" b="1" dirty="0">
                  <a:latin typeface="Times New Roman" pitchFamily="18" charset="0"/>
                  <a:cs typeface="Times New Roman" pitchFamily="18" charset="0"/>
                </a:rPr>
                <a:t>     </a:t>
              </a:r>
              <a:r>
                <a:rPr lang="ru-RU" sz="3000" b="1" dirty="0" smtClean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? </a:t>
              </a:r>
              <a:endParaRPr lang="ru-RU" sz="3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</p:grpSp>
      <p:cxnSp>
        <p:nvCxnSpPr>
          <p:cNvPr id="13319" name="Прямая со стрелкой 24"/>
          <p:cNvCxnSpPr>
            <a:cxnSpLocks noChangeShapeType="1"/>
          </p:cNvCxnSpPr>
          <p:nvPr/>
        </p:nvCxnSpPr>
        <p:spPr bwMode="auto">
          <a:xfrm>
            <a:off x="500034" y="3571876"/>
            <a:ext cx="7286676" cy="1588"/>
          </a:xfrm>
          <a:prstGeom prst="straightConnector1">
            <a:avLst/>
          </a:prstGeom>
          <a:noFill/>
          <a:ln w="57150" algn="ctr">
            <a:solidFill>
              <a:schemeClr val="tx1"/>
            </a:solidFill>
            <a:round/>
            <a:headEnd type="arrow" w="med" len="med"/>
            <a:tailEnd type="arrow" w="med" len="med"/>
          </a:ln>
        </p:spPr>
      </p:cxnSp>
      <p:cxnSp>
        <p:nvCxnSpPr>
          <p:cNvPr id="29" name="Прямая со стрелкой 28"/>
          <p:cNvCxnSpPr/>
          <p:nvPr/>
        </p:nvCxnSpPr>
        <p:spPr>
          <a:xfrm>
            <a:off x="5000628" y="1785926"/>
            <a:ext cx="1857388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 rot="10800000">
            <a:off x="1571604" y="1714488"/>
            <a:ext cx="178595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4071934" y="857232"/>
            <a:ext cx="78581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3 ч</a:t>
            </a:r>
            <a:endParaRPr lang="ru-RU" sz="3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072066" y="1071546"/>
            <a:ext cx="178595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70 км/ч</a:t>
            </a:r>
            <a:endParaRPr lang="ru-RU" sz="3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428728" y="1071546"/>
            <a:ext cx="271464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? на 15 км/ч 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&gt;</a:t>
            </a:r>
            <a:endParaRPr lang="ru-RU" sz="30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0" name="Прямая соединительная линия 30"/>
          <p:cNvCxnSpPr>
            <a:cxnSpLocks noChangeShapeType="1"/>
          </p:cNvCxnSpPr>
          <p:nvPr/>
        </p:nvCxnSpPr>
        <p:spPr bwMode="auto">
          <a:xfrm rot="5400000">
            <a:off x="7286644" y="3071810"/>
            <a:ext cx="857256" cy="1588"/>
          </a:xfrm>
          <a:prstGeom prst="line">
            <a:avLst/>
          </a:prstGeom>
          <a:noFill/>
          <a:ln w="571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52" name="TextBox 51"/>
          <p:cNvSpPr txBox="1"/>
          <p:nvPr/>
        </p:nvSpPr>
        <p:spPr>
          <a:xfrm>
            <a:off x="214282" y="3857628"/>
            <a:ext cx="835824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1) 70+15= 85 (км/ч) – 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скорость первого мотоциклиста</a:t>
            </a:r>
            <a:endParaRPr lang="ru-RU" sz="25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4" name="Прямая соединительная линия 30"/>
          <p:cNvCxnSpPr>
            <a:cxnSpLocks noChangeShapeType="1"/>
          </p:cNvCxnSpPr>
          <p:nvPr/>
        </p:nvCxnSpPr>
        <p:spPr bwMode="auto">
          <a:xfrm rot="5400000">
            <a:off x="143638" y="3071016"/>
            <a:ext cx="857256" cy="1588"/>
          </a:xfrm>
          <a:prstGeom prst="line">
            <a:avLst/>
          </a:prstGeom>
          <a:noFill/>
          <a:ln w="571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55" name="TextBox 54"/>
          <p:cNvSpPr txBox="1"/>
          <p:nvPr/>
        </p:nvSpPr>
        <p:spPr>
          <a:xfrm>
            <a:off x="214282" y="4500570"/>
            <a:ext cx="835824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2) 85+70= 155 (км/ч) – 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скорость удаления</a:t>
            </a:r>
            <a:endParaRPr lang="ru-RU" sz="2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285720" y="5119062"/>
            <a:ext cx="8358246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3)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155</a:t>
            </a:r>
          </a:p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         3</a:t>
            </a:r>
          </a:p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     465 (км) 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– расстояние между мотоциклистами </a:t>
            </a:r>
            <a:endParaRPr lang="ru-RU" sz="25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0" name="Прямая соединительная линия 59"/>
          <p:cNvCxnSpPr/>
          <p:nvPr/>
        </p:nvCxnSpPr>
        <p:spPr>
          <a:xfrm>
            <a:off x="642910" y="6072206"/>
            <a:ext cx="857256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/>
      <p:bldP spid="55" grpId="0"/>
      <p:bldP spid="5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1857364"/>
            <a:ext cx="214314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48 : </a:t>
            </a:r>
            <a:r>
              <a:rPr lang="ru-RU" sz="3000" b="1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 = 12</a:t>
            </a:r>
            <a:endParaRPr lang="ru-RU" sz="3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5720" y="4286256"/>
            <a:ext cx="450059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38 • (457 + 24) – 10246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214810" y="1857364"/>
            <a:ext cx="21431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5 • в – 1</a:t>
            </a:r>
          </a:p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428596" y="2500306"/>
            <a:ext cx="24288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625 : </a:t>
            </a:r>
            <a:r>
              <a:rPr lang="ru-RU" sz="3000" b="1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 = 5</a:t>
            </a:r>
          </a:p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 flipH="1">
            <a:off x="4214810" y="2428868"/>
            <a:ext cx="21431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а • 2</a:t>
            </a:r>
          </a:p>
          <a:p>
            <a:endParaRPr lang="ru-RU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14810" y="1214422"/>
            <a:ext cx="264320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375 + </a:t>
            </a:r>
            <a:r>
              <a:rPr lang="ru-RU" sz="3000" b="1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 = 481</a:t>
            </a:r>
          </a:p>
          <a:p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357158" y="1285860"/>
            <a:ext cx="450059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45 + 17 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&gt; 52</a:t>
            </a:r>
            <a:endParaRPr lang="ru-RU" sz="3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143372" y="3143248"/>
            <a:ext cx="157163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53</a:t>
            </a:r>
            <a:endParaRPr lang="ru-RU" sz="30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357686" y="571480"/>
            <a:ext cx="24288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2 : 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 = 18</a:t>
            </a:r>
          </a:p>
          <a:p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571472" y="571480"/>
            <a:ext cx="24288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90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 : 5</a:t>
            </a:r>
          </a:p>
          <a:p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4071934" y="3643314"/>
            <a:ext cx="24288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56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4 = 14</a:t>
            </a:r>
            <a:endParaRPr lang="ru-RU" sz="30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285720" y="3357562"/>
            <a:ext cx="314327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&lt; 12</a:t>
            </a:r>
            <a:endParaRPr lang="ru-RU" sz="30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4214818"/>
            <a:ext cx="214314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48 : </a:t>
            </a:r>
            <a:r>
              <a:rPr lang="ru-RU" sz="3000" b="1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 = 12</a:t>
            </a:r>
            <a:endParaRPr lang="ru-RU" sz="3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5720" y="6000768"/>
            <a:ext cx="450059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38 • (457 + 24) – 10246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86116" y="4500570"/>
            <a:ext cx="21431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5 • в – 1</a:t>
            </a:r>
          </a:p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500034" y="4714884"/>
            <a:ext cx="24288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625 : </a:t>
            </a:r>
            <a:r>
              <a:rPr lang="ru-RU" sz="3000" b="1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 = 5</a:t>
            </a:r>
          </a:p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 flipH="1">
            <a:off x="3214678" y="4857760"/>
            <a:ext cx="21431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а • 2</a:t>
            </a:r>
          </a:p>
          <a:p>
            <a:endParaRPr lang="ru-RU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00562" y="3929066"/>
            <a:ext cx="264320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375 + </a:t>
            </a:r>
            <a:r>
              <a:rPr lang="ru-RU" sz="3000" b="1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 = 481</a:t>
            </a:r>
          </a:p>
          <a:p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500034" y="3643314"/>
            <a:ext cx="450059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45 + 17 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&gt; 52</a:t>
            </a:r>
            <a:endParaRPr lang="ru-RU" sz="3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14678" y="5286388"/>
            <a:ext cx="157163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53</a:t>
            </a:r>
            <a:endParaRPr lang="ru-RU" sz="30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857752" y="2571744"/>
            <a:ext cx="24288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2 : 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 = 18</a:t>
            </a:r>
          </a:p>
          <a:p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571472" y="2928934"/>
            <a:ext cx="24288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90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 : 5</a:t>
            </a:r>
          </a:p>
          <a:p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4500562" y="6027003"/>
            <a:ext cx="24288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56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4 = 14</a:t>
            </a:r>
            <a:endParaRPr lang="ru-RU" sz="30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500034" y="5286388"/>
            <a:ext cx="450059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&lt; 12</a:t>
            </a:r>
            <a:endParaRPr lang="ru-RU" sz="30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25 -0.49087 L 0.00225 -0.8238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604 0.00994 L -0.02604 -0.32301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295  E" pathEditMode="relative" ptsTypes="">
                                      <p:cBhvr>
                                        <p:cTn id="1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045 -0.43099 L 0.04045 -0.76393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118 0.18543 L -0.02118 -0.14751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118 0.0326 L -0.02118 -0.30034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9219 0.11376 L 0.49219 -0.21919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7795 0.09318 L 0.47795 -0.23977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084 0.29411 L 0.02084 -0.03884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" grpId="0"/>
      <p:bldP spid="9" grpId="0"/>
      <p:bldP spid="10" grpId="0"/>
      <p:bldP spid="14" grpId="0"/>
      <p:bldP spid="15" grpId="0"/>
      <p:bldP spid="16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6"/>
          <p:cNvGrpSpPr/>
          <p:nvPr/>
        </p:nvGrpSpPr>
        <p:grpSpPr>
          <a:xfrm>
            <a:off x="571472" y="1500174"/>
            <a:ext cx="7358114" cy="3815794"/>
            <a:chOff x="1423809" y="1173467"/>
            <a:chExt cx="7165477" cy="4330907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1423809" y="1173467"/>
              <a:ext cx="7165477" cy="403470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ru-RU" sz="7500" b="1" dirty="0" smtClean="0">
                  <a:ln w="19050">
                    <a:solidFill>
                      <a:prstClr val="white"/>
                    </a:solidFill>
                    <a:prstDash val="solid"/>
                  </a:ln>
                  <a:solidFill>
                    <a:schemeClr val="accent1">
                      <a:lumMod val="75000"/>
                    </a:schemeClr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Monotype Corsiva" pitchFamily="66" charset="0"/>
                </a:rPr>
                <a:t>ВЫРАЖЕНИЯ</a:t>
              </a:r>
            </a:p>
            <a:p>
              <a:pPr algn="ctr">
                <a:defRPr/>
              </a:pPr>
              <a:r>
                <a:rPr lang="ru-RU" sz="7500" b="1" dirty="0" smtClean="0">
                  <a:ln w="19050">
                    <a:solidFill>
                      <a:prstClr val="white"/>
                    </a:solidFill>
                    <a:prstDash val="solid"/>
                  </a:ln>
                  <a:solidFill>
                    <a:schemeClr val="accent1">
                      <a:lumMod val="75000"/>
                    </a:schemeClr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Monotype Corsiva" pitchFamily="66" charset="0"/>
                </a:rPr>
                <a:t>И </a:t>
              </a:r>
            </a:p>
            <a:p>
              <a:pPr algn="ctr">
                <a:defRPr/>
              </a:pPr>
              <a:r>
                <a:rPr lang="ru-RU" sz="7500" b="1" dirty="0" smtClean="0">
                  <a:ln w="19050">
                    <a:solidFill>
                      <a:prstClr val="white"/>
                    </a:solidFill>
                    <a:prstDash val="solid"/>
                  </a:ln>
                  <a:solidFill>
                    <a:schemeClr val="accent1">
                      <a:lumMod val="75000"/>
                    </a:schemeClr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Monotype Corsiva" pitchFamily="66" charset="0"/>
                </a:rPr>
                <a:t>УРАВНЕНИЯ.</a:t>
              </a:r>
              <a:endParaRPr lang="ru-RU" sz="7500" b="1" dirty="0">
                <a:ln w="19050">
                  <a:solidFill>
                    <a:prstClr val="white"/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Monotype Corsiva" pitchFamily="66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2187089" y="5085184"/>
              <a:ext cx="5084703" cy="41919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defRPr/>
              </a:pPr>
              <a:endParaRPr lang="ru-RU" dirty="0">
                <a:solidFill>
                  <a:prstClr val="black"/>
                </a:solidFill>
              </a:endParaRPr>
            </a:p>
          </p:txBody>
        </p:sp>
      </p:grpSp>
      <p:sp>
        <p:nvSpPr>
          <p:cNvPr id="9" name="Прямоугольник 8"/>
          <p:cNvSpPr/>
          <p:nvPr/>
        </p:nvSpPr>
        <p:spPr>
          <a:xfrm>
            <a:off x="1214414" y="928670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endParaRPr lang="ru-RU" sz="2400" dirty="0">
              <a:solidFill>
                <a:schemeClr val="accent1">
                  <a:lumMod val="75000"/>
                </a:schemeClr>
              </a:solidFill>
              <a:latin typeface="Monotype Corsiva" pitchFamily="66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14282" y="57148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ru-RU" sz="3600" b="1" i="1" dirty="0" smtClean="0">
                <a:solidFill>
                  <a:schemeClr val="tx2">
                    <a:lumMod val="50000"/>
                  </a:schemeClr>
                </a:solidFill>
              </a:rPr>
              <a:t>    Длина кита 33 м. Это на 19 м больше, чем у акулы. Какова длина акулы?</a:t>
            </a:r>
            <a:endParaRPr lang="ru-RU" sz="3600" b="1" i="1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7" name="Содержимое 6" descr="kitgorbach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357158" y="2428868"/>
            <a:ext cx="3857652" cy="3429024"/>
          </a:xfrm>
        </p:spPr>
      </p:pic>
      <p:pic>
        <p:nvPicPr>
          <p:cNvPr id="8" name="Содержимое 7" descr="21726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500562" y="2428868"/>
            <a:ext cx="4038600" cy="3429024"/>
          </a:xfrm>
        </p:spPr>
      </p:pic>
    </p:spTree>
    <p:extLst>
      <p:ext uri="{BB962C8B-B14F-4D97-AF65-F5344CB8AC3E}">
        <p14:creationId xmlns:p14="http://schemas.microsoft.com/office/powerpoint/2010/main" val="1053323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500042"/>
            <a:ext cx="8229600" cy="2082792"/>
          </a:xfrm>
        </p:spPr>
        <p:txBody>
          <a:bodyPr>
            <a:noAutofit/>
          </a:bodyPr>
          <a:lstStyle/>
          <a:p>
            <a:pPr algn="l"/>
            <a:r>
              <a:rPr lang="ru-RU" sz="3600" b="1" i="1" dirty="0" smtClean="0">
                <a:solidFill>
                  <a:schemeClr val="tx2">
                    <a:lumMod val="50000"/>
                  </a:schemeClr>
                </a:solidFill>
              </a:rPr>
              <a:t>Комар делает крыльями 1000 взмахов в секунду, это в 5 раз больше, чем пчела. Сколько взмахов в секунду делает пчела?</a:t>
            </a:r>
            <a:endParaRPr lang="ru-RU" sz="3600" b="1" i="1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5" name="Содержимое 4" descr="komar2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357158" y="3286124"/>
            <a:ext cx="3714747" cy="2786081"/>
          </a:xfrm>
        </p:spPr>
      </p:pic>
      <p:pic>
        <p:nvPicPr>
          <p:cNvPr id="6" name="Содержимое 5" descr="img21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714876" y="3286124"/>
            <a:ext cx="3775166" cy="2786082"/>
          </a:xfrm>
        </p:spPr>
      </p:pic>
    </p:spTree>
    <p:extLst>
      <p:ext uri="{BB962C8B-B14F-4D97-AF65-F5344CB8AC3E}">
        <p14:creationId xmlns:p14="http://schemas.microsoft.com/office/powerpoint/2010/main" val="2298592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2357454"/>
          </a:xfrm>
        </p:spPr>
        <p:txBody>
          <a:bodyPr>
            <a:normAutofit/>
          </a:bodyPr>
          <a:lstStyle/>
          <a:p>
            <a:pPr algn="l"/>
            <a:r>
              <a:rPr lang="ru-RU" sz="3600" b="1" i="1" dirty="0" smtClean="0">
                <a:solidFill>
                  <a:schemeClr val="tx2">
                    <a:lumMod val="50000"/>
                  </a:schemeClr>
                </a:solidFill>
              </a:rPr>
              <a:t>Бобр может не дышать под водой 15 минут, а кашалот – в 4 раза дольше. Какое время может пребывать под водой кашалот? </a:t>
            </a:r>
            <a:endParaRPr lang="ru-RU" sz="3600" b="1" i="1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5" name="Содержимое 4" descr="564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500034" y="2928934"/>
            <a:ext cx="3175000" cy="3353611"/>
          </a:xfrm>
        </p:spPr>
      </p:pic>
      <p:pic>
        <p:nvPicPr>
          <p:cNvPr id="6" name="Содержимое 5" descr="kashalotic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572000" y="3000372"/>
            <a:ext cx="3571901" cy="3325129"/>
          </a:xfrm>
        </p:spPr>
      </p:pic>
    </p:spTree>
    <p:extLst>
      <p:ext uri="{BB962C8B-B14F-4D97-AF65-F5344CB8AC3E}">
        <p14:creationId xmlns:p14="http://schemas.microsoft.com/office/powerpoint/2010/main" val="1328819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1868478"/>
          </a:xfrm>
        </p:spPr>
        <p:txBody>
          <a:bodyPr>
            <a:normAutofit fontScale="90000"/>
          </a:bodyPr>
          <a:lstStyle/>
          <a:p>
            <a:pPr algn="l"/>
            <a:r>
              <a:rPr lang="ru-RU" sz="3600" b="1" i="1" dirty="0" smtClean="0">
                <a:solidFill>
                  <a:schemeClr val="tx2">
                    <a:lumMod val="50000"/>
                  </a:schemeClr>
                </a:solidFill>
              </a:rPr>
              <a:t>Масса новорожденного слонёнка - 130 кг, он на 1870 кг легче детёныша синего кита. Какова масса новорожденного синего кита?</a:t>
            </a:r>
            <a:endParaRPr lang="ru-RU" sz="3600" b="1" i="1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5" name="Содержимое 4" descr="86083818.jpg"/>
          <p:cNvPicPr>
            <a:picLocks noGrp="1" noChangeAspect="1"/>
          </p:cNvPicPr>
          <p:nvPr>
            <p:ph sz="half" idx="1"/>
          </p:nvPr>
        </p:nvPicPr>
        <p:blipFill>
          <a:blip r:embed="rId2" cstate="screen"/>
          <a:stretch>
            <a:fillRect/>
          </a:stretch>
        </p:blipFill>
        <p:spPr>
          <a:xfrm>
            <a:off x="285720" y="2928934"/>
            <a:ext cx="4038600" cy="3028950"/>
          </a:xfrm>
        </p:spPr>
      </p:pic>
      <p:pic>
        <p:nvPicPr>
          <p:cNvPr id="6" name="Содержимое 5" descr="752675503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572000" y="3000372"/>
            <a:ext cx="4038600" cy="3028950"/>
          </a:xfrm>
        </p:spPr>
      </p:pic>
    </p:spTree>
    <p:extLst>
      <p:ext uri="{BB962C8B-B14F-4D97-AF65-F5344CB8AC3E}">
        <p14:creationId xmlns:p14="http://schemas.microsoft.com/office/powerpoint/2010/main" val="2960505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011486"/>
          </a:xfrm>
        </p:spPr>
        <p:txBody>
          <a:bodyPr>
            <a:normAutofit/>
          </a:bodyPr>
          <a:lstStyle/>
          <a:p>
            <a:pPr algn="l"/>
            <a:r>
              <a:rPr lang="ru-RU" sz="3600" b="1" i="1" dirty="0" smtClean="0">
                <a:solidFill>
                  <a:schemeClr val="tx2">
                    <a:lumMod val="50000"/>
                  </a:schemeClr>
                </a:solidFill>
              </a:rPr>
              <a:t>Туловище японского гигантского краба достигает 60 см, а есть крабы-горошины с размером тела 2 см. Во сколько раз туловище краба-гиганта больше чем краба-горошины?</a:t>
            </a:r>
            <a:endParaRPr lang="ru-RU" sz="3600" b="1" i="1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5" name="Содержимое 4" descr="yaronskii-crab-payk5.jpg"/>
          <p:cNvPicPr>
            <a:picLocks noGrp="1" noChangeAspect="1"/>
          </p:cNvPicPr>
          <p:nvPr>
            <p:ph sz="half" idx="1"/>
          </p:nvPr>
        </p:nvPicPr>
        <p:blipFill>
          <a:blip r:embed="rId2" cstate="screen"/>
          <a:stretch>
            <a:fillRect/>
          </a:stretch>
        </p:blipFill>
        <p:spPr>
          <a:xfrm>
            <a:off x="357158" y="3429000"/>
            <a:ext cx="4038600" cy="2497959"/>
          </a:xfrm>
        </p:spPr>
      </p:pic>
      <p:pic>
        <p:nvPicPr>
          <p:cNvPr id="6" name="Содержимое 5" descr="Краб-горошина (Pisidia longimana).jpg"/>
          <p:cNvPicPr>
            <a:picLocks noGrp="1" noChangeAspect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4714876" y="3429000"/>
            <a:ext cx="4038600" cy="2472941"/>
          </a:xfrm>
        </p:spPr>
      </p:pic>
    </p:spTree>
    <p:extLst>
      <p:ext uri="{BB962C8B-B14F-4D97-AF65-F5344CB8AC3E}">
        <p14:creationId xmlns:p14="http://schemas.microsoft.com/office/powerpoint/2010/main" val="739500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1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66092"/>
      </a:hlink>
      <a:folHlink>
        <a:srgbClr val="24406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442</Words>
  <Application>Microsoft Office PowerPoint</Application>
  <PresentationFormat>Экран (4:3)</PresentationFormat>
  <Paragraphs>58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    Длина кита 33 м. Это на 19 м больше, чем у акулы. Какова длина акулы?</vt:lpstr>
      <vt:lpstr>Комар делает крыльями 1000 взмахов в секунду, это в 5 раз больше, чем пчела. Сколько взмахов в секунду делает пчела?</vt:lpstr>
      <vt:lpstr>Бобр может не дышать под водой 15 минут, а кашалот – в 4 раза дольше. Какое время может пребывать под водой кашалот? </vt:lpstr>
      <vt:lpstr>Масса новорожденного слонёнка - 130 кг, он на 1870 кг легче детёныша синего кита. Какова масса новорожденного синего кита?</vt:lpstr>
      <vt:lpstr>Туловище японского гигантского краба достигает 60 см, а есть крабы-горошины с размером тела 2 см. Во сколько раз туловище краба-гиганта больше чем краба-горошины?</vt:lpstr>
      <vt:lpstr>Масса щуки – 34 кг, а рыбы-меч – на 265 кг больше. Какова масса рыбы-меч?</vt:lpstr>
      <vt:lpstr>Масса бурого медведя – 350 кг, а белого – 500 кг. На сколько килограммов белый медведь тяжелее бурого? </vt:lpstr>
      <vt:lpstr>Слону в зоопарке в сутки дают 90 кг еды, а верблюду – 15 кг. Во сколько раз слон съедает в сутки еды больше, чем верблюд?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Admin</cp:lastModifiedBy>
  <cp:revision>72</cp:revision>
  <dcterms:created xsi:type="dcterms:W3CDTF">2014-07-09T08:33:20Z</dcterms:created>
  <dcterms:modified xsi:type="dcterms:W3CDTF">2020-05-12T04:55:49Z</dcterms:modified>
</cp:coreProperties>
</file>