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57" r:id="rId4"/>
    <p:sldId id="258" r:id="rId5"/>
    <p:sldId id="259" r:id="rId6"/>
    <p:sldId id="262" r:id="rId7"/>
    <p:sldId id="263" r:id="rId8"/>
    <p:sldId id="260" r:id="rId9"/>
    <p:sldId id="261" r:id="rId10"/>
    <p:sldId id="264" r:id="rId11"/>
    <p:sldId id="265" r:id="rId12"/>
    <p:sldId id="266" r:id="rId13"/>
    <p:sldId id="267" r:id="rId14"/>
    <p:sldId id="270" r:id="rId15"/>
    <p:sldId id="275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69" r:id="rId30"/>
    <p:sldId id="276" r:id="rId31"/>
    <p:sldId id="290" r:id="rId32"/>
    <p:sldId id="293" r:id="rId33"/>
    <p:sldId id="271" r:id="rId3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1"/>
  <p:clrMru>
    <a:srgbClr val="6600CC"/>
    <a:srgbClr val="000000"/>
    <a:srgbClr val="FF0000"/>
    <a:srgbClr val="FF3300"/>
    <a:srgbClr val="FFFF00"/>
    <a:srgbClr val="008000"/>
    <a:srgbClr val="66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32F232-13DD-4BAF-90EC-2E6736E1A9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224E89-72A7-44EB-8411-E8AC9C0C7B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4CE054-A289-4262-BD61-29CA3BCD49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F1EACC-4F92-4B9C-BE1C-B80888A215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152F8D-B5EC-4284-AD31-69B3FFD2B7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E84187-B43C-498B-9EBA-28B3548864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370491-3FD4-4A85-8645-B2A228AB55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B8AB1D-5A35-4DB1-9711-E561C574D3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193EB2-84BA-40CC-BE58-C765A4CD15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E92FA0-AC46-455D-AFB6-8F34BC7AD0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47A10A-D7B4-41DA-879D-63F408AD18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6600FF"/>
            </a:gs>
            <a:gs pos="100000">
              <a:srgbClr val="2F0076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2CE4F03-4520-4F59-9B27-C42B6DF3D9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10" Type="http://schemas.openxmlformats.org/officeDocument/2006/relationships/image" Target="../media/image46.jpeg"/><Relationship Id="rId4" Type="http://schemas.openxmlformats.org/officeDocument/2006/relationships/image" Target="../media/image40.jpeg"/><Relationship Id="rId9" Type="http://schemas.openxmlformats.org/officeDocument/2006/relationships/image" Target="../media/image4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F%D1%80%D0%B5%D1%81%D0%BD%D0%B0%D1%8F_%D0%B2%D0%BE%D0%B4%D0%B0" TargetMode="External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a-radium.info/" TargetMode="External"/><Relationship Id="rId5" Type="http://schemas.openxmlformats.org/officeDocument/2006/relationships/hyperlink" Target="http://u-uranium.info/" TargetMode="External"/><Relationship Id="rId4" Type="http://schemas.openxmlformats.org/officeDocument/2006/relationships/image" Target="../media/image5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eg"/><Relationship Id="rId13" Type="http://schemas.openxmlformats.org/officeDocument/2006/relationships/image" Target="../media/image71.jpeg"/><Relationship Id="rId3" Type="http://schemas.openxmlformats.org/officeDocument/2006/relationships/image" Target="../media/image61.jpeg"/><Relationship Id="rId7" Type="http://schemas.openxmlformats.org/officeDocument/2006/relationships/image" Target="../media/image65.jpeg"/><Relationship Id="rId12" Type="http://schemas.openxmlformats.org/officeDocument/2006/relationships/image" Target="../media/image70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jpeg"/><Relationship Id="rId11" Type="http://schemas.openxmlformats.org/officeDocument/2006/relationships/image" Target="../media/image69.jpeg"/><Relationship Id="rId5" Type="http://schemas.openxmlformats.org/officeDocument/2006/relationships/image" Target="../media/image63.jpeg"/><Relationship Id="rId10" Type="http://schemas.openxmlformats.org/officeDocument/2006/relationships/image" Target="../media/image68.jpeg"/><Relationship Id="rId4" Type="http://schemas.openxmlformats.org/officeDocument/2006/relationships/image" Target="../media/image62.jpeg"/><Relationship Id="rId9" Type="http://schemas.openxmlformats.org/officeDocument/2006/relationships/image" Target="../media/image6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7" Type="http://schemas.openxmlformats.org/officeDocument/2006/relationships/image" Target="../media/image77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jpeg"/><Relationship Id="rId5" Type="http://schemas.openxmlformats.org/officeDocument/2006/relationships/image" Target="../media/image75.jpeg"/><Relationship Id="rId4" Type="http://schemas.openxmlformats.org/officeDocument/2006/relationships/image" Target="../media/image7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1.jpeg"/><Relationship Id="rId4" Type="http://schemas.openxmlformats.org/officeDocument/2006/relationships/image" Target="../media/image8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A4%D0%B5%D0%B4%D0%B5%D1%80%D0%B0%D0%BB%D1%8C%D0%BD%D1%8B%D0%B9_%D0%BE%D0%BA%D1%80%D1%83%D0%B3" TargetMode="External"/><Relationship Id="rId3" Type="http://schemas.openxmlformats.org/officeDocument/2006/relationships/hyperlink" Target="http://ru.wikipedia.org/wiki/%D0%9C%D0%B5%D0%BA%D1%81%D0%B8%D0%BA%D0%B0" TargetMode="External"/><Relationship Id="rId7" Type="http://schemas.openxmlformats.org/officeDocument/2006/relationships/hyperlink" Target="http://ru.wikipedia.org/wiki/%D0%A8%D1%82%D0%B0%D1%82_%D0%A1%D0%A8%D0%90" TargetMode="External"/><Relationship Id="rId2" Type="http://schemas.openxmlformats.org/officeDocument/2006/relationships/hyperlink" Target="http://ru.wikipedia.org/wiki/%D0%9A%D0%B0%D0%BD%D0%B0%D0%B4%D0%B0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%D0%90%D1%82%D0%BB%D0%B0%D0%BD%D1%82%D0%B8%D1%87%D0%B5%D1%81%D0%BA%D0%B8%D0%B9_%D0%BE%D0%BA%D0%B5%D0%B0%D0%BD" TargetMode="External"/><Relationship Id="rId11" Type="http://schemas.openxmlformats.org/officeDocument/2006/relationships/image" Target="../media/image83.jpeg"/><Relationship Id="rId5" Type="http://schemas.openxmlformats.org/officeDocument/2006/relationships/hyperlink" Target="http://ru.wikipedia.org/wiki/%D0%A2%D0%B8%D1%85%D0%B8%D0%B9_%D0%BE%D0%BA%D0%B5%D0%B0%D0%BD" TargetMode="External"/><Relationship Id="rId10" Type="http://schemas.openxmlformats.org/officeDocument/2006/relationships/image" Target="../media/image82.png"/><Relationship Id="rId4" Type="http://schemas.openxmlformats.org/officeDocument/2006/relationships/hyperlink" Target="http://ru.wikipedia.org/wiki/%D0%A0%D0%BE%D1%81%D1%81%D0%B8%D1%8F" TargetMode="External"/><Relationship Id="rId9" Type="http://schemas.openxmlformats.org/officeDocument/2006/relationships/hyperlink" Target="http://ru.wikipedia.org/wiki/%D0%A4%D0%B5%D0%B4%D0%B5%D1%80%D0%B0%D0%BB%D1%8C%D0%BD%D1%8B%D0%B9_%D0%BE%D0%BA%D1%80%D1%83%D0%B3_%D0%9A%D0%BE%D0%BB%D1%83%D0%BC%D0%B1%D0%B8%D1%8F" TargetMode="Externa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2%D0%B5%D0%BB%D0%B8%D0%BA%D0%B8%D0%B5_%D1%80%D0%B0%D0%B2%D0%BD%D0%B8%D0%BD%D1%8B" TargetMode="External"/><Relationship Id="rId13" Type="http://schemas.openxmlformats.org/officeDocument/2006/relationships/hyperlink" Target="http://ru.wikipedia.org/wiki/%D0%A5%D1%80%D0%BE%D0%BC%D0%B8%D1%82" TargetMode="External"/><Relationship Id="rId18" Type="http://schemas.openxmlformats.org/officeDocument/2006/relationships/hyperlink" Target="http://ru.wikipedia.org/wiki/%D0%9F%D0%BE%D0%BB%D0%B8%D0%BC%D0%B5%D1%82%D0%B0%D0%BB%D0%BB%D0%B8%D1%87%D0%B5%D1%81%D0%BA%D0%B8%D0%B5_%D1%80%D1%83%D0%B4%D1%8B" TargetMode="External"/><Relationship Id="rId3" Type="http://schemas.openxmlformats.org/officeDocument/2006/relationships/hyperlink" Target="http://ru.wikipedia.org/wiki/%D0%91%D1%83%D1%80%D1%8B%D0%B9_%D1%83%D0%B3%D0%BE%D0%BB%D1%8C" TargetMode="External"/><Relationship Id="rId21" Type="http://schemas.openxmlformats.org/officeDocument/2006/relationships/hyperlink" Target="http://ru.wikipedia.org/wiki/%D0%97%D0%BE%D0%BB%D0%BE%D1%82%D0%BE" TargetMode="External"/><Relationship Id="rId7" Type="http://schemas.openxmlformats.org/officeDocument/2006/relationships/hyperlink" Target="http://ru.wikipedia.org/wiki/%D0%9F%D0%BB%D0%B0%D1%82%D0%BE_%D0%9A%D0%BE%D0%BB%D0%BE%D1%80%D0%B0%D0%B4%D0%BE" TargetMode="External"/><Relationship Id="rId12" Type="http://schemas.openxmlformats.org/officeDocument/2006/relationships/hyperlink" Target="http://ru.wikipedia.org/wiki/%D0%A1%D0%B5%D1%80%D0%B5%D0%B1%D1%80%D0%BE" TargetMode="External"/><Relationship Id="rId17" Type="http://schemas.openxmlformats.org/officeDocument/2006/relationships/hyperlink" Target="http://ru.wikipedia.org/wiki/%D0%A2%D0%B8%D1%82%D0%B0%D0%BD_(%D1%8D%D0%BB%D0%B5%D0%BC%D0%B5%D0%BD%D1%82)" TargetMode="External"/><Relationship Id="rId25" Type="http://schemas.openxmlformats.org/officeDocument/2006/relationships/image" Target="../media/image85.jpeg"/><Relationship Id="rId2" Type="http://schemas.openxmlformats.org/officeDocument/2006/relationships/hyperlink" Target="http://ru.wikipedia.org/wiki/%D0%9A%D0%B0%D0%BC%D0%B5%D0%BD%D0%BD%D1%8B%D0%B9_%D1%83%D0%B3%D0%BE%D0%BB%D1%8C" TargetMode="External"/><Relationship Id="rId16" Type="http://schemas.openxmlformats.org/officeDocument/2006/relationships/hyperlink" Target="http://ru.wikipedia.org/wiki/%D0%9C%D0%BE%D0%BB%D0%B8%D0%B1%D0%B4%D0%B5%D0%BD" TargetMode="External"/><Relationship Id="rId20" Type="http://schemas.openxmlformats.org/officeDocument/2006/relationships/hyperlink" Target="http://ru.wikipedia.org/wiki/%D0%A0%D1%82%D1%83%D1%82%D1%8C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%D0%9A%D0%BE%D1%80%D0%B4%D0%B8%D0%BB%D1%8C%D0%B5%D1%80%D1%8B" TargetMode="External"/><Relationship Id="rId11" Type="http://schemas.openxmlformats.org/officeDocument/2006/relationships/hyperlink" Target="http://ru.wikipedia.org/wiki/%D0%A1%D0%B2%D0%B8%D0%BD%D0%B5%D1%86" TargetMode="External"/><Relationship Id="rId24" Type="http://schemas.openxmlformats.org/officeDocument/2006/relationships/image" Target="../media/image84.jpeg"/><Relationship Id="rId5" Type="http://schemas.openxmlformats.org/officeDocument/2006/relationships/hyperlink" Target="http://ru.wikipedia.org/wiki/%D0%9C%D0%B0%D1%80%D0%B3%D0%B0%D0%BD%D0%B5%D1%86" TargetMode="External"/><Relationship Id="rId15" Type="http://schemas.openxmlformats.org/officeDocument/2006/relationships/hyperlink" Target="http://ru.wikipedia.org/wiki/%D0%92%D0%BE%D0%BB%D1%8C%D1%84%D1%80%D0%B0%D0%BC" TargetMode="External"/><Relationship Id="rId23" Type="http://schemas.openxmlformats.org/officeDocument/2006/relationships/hyperlink" Target="http://ru.wikipedia.org/wiki/%D0%A4%D0%BE%D1%81%D1%84%D0%B0%D1%82%D1%8B" TargetMode="External"/><Relationship Id="rId10" Type="http://schemas.openxmlformats.org/officeDocument/2006/relationships/hyperlink" Target="http://ru.wikipedia.org/wiki/%D0%A6%D0%B8%D0%BD%D0%BA" TargetMode="External"/><Relationship Id="rId19" Type="http://schemas.openxmlformats.org/officeDocument/2006/relationships/hyperlink" Target="http://ru.wikipedia.org/wiki/%D0%A3%D1%80%D0%B0%D0%BD_(%D1%8D%D0%BB%D0%B5%D0%BC%D0%B5%D0%BD%D1%82)" TargetMode="External"/><Relationship Id="rId4" Type="http://schemas.openxmlformats.org/officeDocument/2006/relationships/hyperlink" Target="http://ru.wikipedia.org/wiki/%D0%96%D0%B5%D0%BB%D0%B5%D0%B7%D0%BD%D0%B0%D1%8F_%D1%80%D1%83%D0%B4%D0%B0" TargetMode="External"/><Relationship Id="rId9" Type="http://schemas.openxmlformats.org/officeDocument/2006/relationships/hyperlink" Target="http://ru.wikipedia.org/wiki/%D0%9C%D0%B5%D0%B4%D1%8C" TargetMode="External"/><Relationship Id="rId14" Type="http://schemas.openxmlformats.org/officeDocument/2006/relationships/hyperlink" Target="http://ru.wikipedia.org/wiki/%D0%92%D0%B0%D0%BD%D0%B0%D0%B4%D0%B8%D0%B9" TargetMode="External"/><Relationship Id="rId22" Type="http://schemas.openxmlformats.org/officeDocument/2006/relationships/hyperlink" Target="http://ru.wikipedia.org/wiki/%D0%A1%D0%B5%D1%80%D0%B0" TargetMode="Externa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jpeg"/><Relationship Id="rId3" Type="http://schemas.openxmlformats.org/officeDocument/2006/relationships/image" Target="../media/image86.jpeg"/><Relationship Id="rId7" Type="http://schemas.openxmlformats.org/officeDocument/2006/relationships/image" Target="../media/image90.jpeg"/><Relationship Id="rId2" Type="http://schemas.openxmlformats.org/officeDocument/2006/relationships/hyperlink" Target="http://www.stranymira.com/2007/01/07/soedinennye_shtaty_ameriki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9.jpeg"/><Relationship Id="rId5" Type="http://schemas.openxmlformats.org/officeDocument/2006/relationships/image" Target="../media/image88.jpeg"/><Relationship Id="rId4" Type="http://schemas.openxmlformats.org/officeDocument/2006/relationships/image" Target="../media/image87.jpeg"/><Relationship Id="rId9" Type="http://schemas.openxmlformats.org/officeDocument/2006/relationships/image" Target="../media/image9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6.jpeg"/><Relationship Id="rId4" Type="http://schemas.openxmlformats.org/officeDocument/2006/relationships/image" Target="../media/image9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4"/>
          <p:cNvSpPr>
            <a:spLocks noChangeArrowheads="1" noChangeShapeType="1" noTextEdit="1"/>
          </p:cNvSpPr>
          <p:nvPr/>
        </p:nvSpPr>
        <p:spPr bwMode="auto">
          <a:xfrm>
            <a:off x="900113" y="2205038"/>
            <a:ext cx="7559675" cy="17287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12700">
                  <a:solidFill>
                    <a:srgbClr val="00FF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Monotype Corsiva"/>
              </a:rPr>
              <a:t>Северная Америка</a:t>
            </a:r>
          </a:p>
          <a:p>
            <a:pPr algn="ctr"/>
            <a:r>
              <a:rPr lang="ru-RU" sz="3600" kern="10" dirty="0" smtClean="0">
                <a:ln w="12700">
                  <a:solidFill>
                    <a:srgbClr val="00FF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Monotype Corsiva"/>
              </a:rPr>
              <a:t>Население </a:t>
            </a:r>
            <a:r>
              <a:rPr lang="ru-RU" sz="3600" kern="10" dirty="0">
                <a:ln w="12700">
                  <a:solidFill>
                    <a:srgbClr val="00FF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Monotype Corsiva"/>
              </a:rPr>
              <a:t>и страны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2" name="Cloud"/>
          <p:cNvSpPr>
            <a:spLocks noChangeAspect="1" noEditPoints="1" noChangeArrowheads="1"/>
          </p:cNvSpPr>
          <p:nvPr/>
        </p:nvSpPr>
        <p:spPr bwMode="auto">
          <a:xfrm>
            <a:off x="0" y="4292600"/>
            <a:ext cx="4427538" cy="256540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gradFill rotWithShape="1">
            <a:gsLst>
              <a:gs pos="0">
                <a:srgbClr val="993300"/>
              </a:gs>
              <a:gs pos="100000">
                <a:srgbClr val="993300">
                  <a:gamma/>
                  <a:shade val="46275"/>
                  <a:invGamma/>
                </a:srgbClr>
              </a:gs>
            </a:gsLst>
            <a:path path="rect">
              <a:fillToRect l="100000" b="100000"/>
            </a:path>
          </a:gradFill>
          <a:ln w="25400">
            <a:solidFill>
              <a:srgbClr val="FFFF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Живут индейцы в жилищах, которые называются вигвам.</a:t>
            </a:r>
          </a:p>
        </p:txBody>
      </p:sp>
      <p:pic>
        <p:nvPicPr>
          <p:cNvPr id="11267" name="Picture 7" descr="вигвам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375" y="765175"/>
            <a:ext cx="5329238" cy="590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 descr="индеец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375" y="3644900"/>
            <a:ext cx="4176713" cy="302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WordArt 5"/>
          <p:cNvSpPr>
            <a:spLocks noChangeArrowheads="1" noChangeShapeType="1" noTextEdit="1"/>
          </p:cNvSpPr>
          <p:nvPr/>
        </p:nvSpPr>
        <p:spPr bwMode="auto">
          <a:xfrm>
            <a:off x="2627313" y="0"/>
            <a:ext cx="3600450" cy="692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 cap="rnd">
                  <a:solidFill>
                    <a:srgbClr val="800000"/>
                  </a:solidFill>
                  <a:prstDash val="sysDot"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Monotype Corsiva"/>
              </a:rPr>
              <a:t>Индейцы</a:t>
            </a:r>
          </a:p>
        </p:txBody>
      </p:sp>
      <p:pic>
        <p:nvPicPr>
          <p:cNvPr id="11270" name="Picture 6" descr="вигвам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765175"/>
            <a:ext cx="3744912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8" descr="Итальянцы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64163" y="765175"/>
            <a:ext cx="3606800" cy="587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7" descr="Китайские студенты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388" y="765175"/>
            <a:ext cx="540067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WordArt 4"/>
          <p:cNvSpPr>
            <a:spLocks noChangeArrowheads="1" noChangeShapeType="1" noTextEdit="1"/>
          </p:cNvSpPr>
          <p:nvPr/>
        </p:nvSpPr>
        <p:spPr bwMode="auto">
          <a:xfrm>
            <a:off x="1763713" y="0"/>
            <a:ext cx="5761037" cy="8366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 cap="rnd">
                  <a:solidFill>
                    <a:srgbClr val="800000"/>
                  </a:solidFill>
                  <a:prstDash val="sysDot"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Monotype Corsiva"/>
              </a:rPr>
              <a:t>Современное население</a:t>
            </a:r>
          </a:p>
        </p:txBody>
      </p:sp>
      <p:sp>
        <p:nvSpPr>
          <p:cNvPr id="12293" name="AutoShape 5"/>
          <p:cNvSpPr>
            <a:spLocks noChangeArrowheads="1"/>
          </p:cNvSpPr>
          <p:nvPr/>
        </p:nvSpPr>
        <p:spPr bwMode="auto">
          <a:xfrm>
            <a:off x="0" y="3429000"/>
            <a:ext cx="6659563" cy="3168650"/>
          </a:xfrm>
          <a:prstGeom prst="cloudCallout">
            <a:avLst>
              <a:gd name="adj1" fmla="val -47019"/>
              <a:gd name="adj2" fmla="val 56315"/>
            </a:avLst>
          </a:prstGeom>
          <a:gradFill rotWithShape="1">
            <a:gsLst>
              <a:gs pos="0">
                <a:srgbClr val="993300"/>
              </a:gs>
              <a:gs pos="100000">
                <a:srgbClr val="993300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ru-RU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Основную часть населения составляют выходцы из разных стран Европы, в основном Великобритании. В последние десятилетия особенно возросло число переселенцев из Южной Америки и Азии.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0" descr="Население Северной Америки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11638" y="692150"/>
            <a:ext cx="4932362" cy="616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9" descr="Бруклинский мост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388" y="692150"/>
            <a:ext cx="3960812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WordArt 4"/>
          <p:cNvSpPr>
            <a:spLocks noChangeArrowheads="1" noChangeShapeType="1" noTextEdit="1"/>
          </p:cNvSpPr>
          <p:nvPr/>
        </p:nvSpPr>
        <p:spPr bwMode="auto">
          <a:xfrm>
            <a:off x="1763713" y="0"/>
            <a:ext cx="5761037" cy="8366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 cap="rnd">
                  <a:solidFill>
                    <a:srgbClr val="800000"/>
                  </a:solidFill>
                  <a:prstDash val="sysDot"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Monotype Corsiva"/>
              </a:rPr>
              <a:t>Размещение населения</a:t>
            </a:r>
          </a:p>
        </p:txBody>
      </p:sp>
      <p:sp>
        <p:nvSpPr>
          <p:cNvPr id="13318" name="AutoShape 6"/>
          <p:cNvSpPr>
            <a:spLocks noChangeArrowheads="1"/>
          </p:cNvSpPr>
          <p:nvPr/>
        </p:nvSpPr>
        <p:spPr bwMode="auto">
          <a:xfrm>
            <a:off x="179388" y="4005263"/>
            <a:ext cx="3960812" cy="26638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3300"/>
              </a:gs>
              <a:gs pos="100000">
                <a:srgbClr val="993300">
                  <a:gamma/>
                  <a:shade val="46275"/>
                  <a:invGamma/>
                </a:srgbClr>
              </a:gs>
            </a:gsLst>
            <a:path path="rect">
              <a:fillToRect r="100000" b="100000"/>
            </a:path>
          </a:gra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Размещение населения в </a:t>
            </a:r>
          </a:p>
          <a:p>
            <a:pPr algn="ctr">
              <a:defRPr/>
            </a:pPr>
            <a:r>
              <a:rPr lang="ru-RU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Северной Америке зависит </a:t>
            </a:r>
          </a:p>
          <a:p>
            <a:pPr algn="ctr">
              <a:defRPr/>
            </a:pPr>
            <a:r>
              <a:rPr lang="ru-RU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прежде всего от истории </a:t>
            </a:r>
          </a:p>
          <a:p>
            <a:pPr algn="ctr">
              <a:defRPr/>
            </a:pPr>
            <a:r>
              <a:rPr lang="ru-RU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заселения материка и его </a:t>
            </a:r>
          </a:p>
          <a:p>
            <a:pPr algn="ctr">
              <a:defRPr/>
            </a:pPr>
            <a:r>
              <a:rPr lang="ru-RU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природных условий. </a:t>
            </a:r>
          </a:p>
          <a:p>
            <a:pPr algn="ctr">
              <a:defRPr/>
            </a:pPr>
            <a:r>
              <a:rPr lang="ru-RU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Наиболее заселена южная </a:t>
            </a:r>
          </a:p>
          <a:p>
            <a:pPr algn="ctr">
              <a:defRPr/>
            </a:pPr>
            <a:r>
              <a:rPr lang="ru-RU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и восточная части материка. </a:t>
            </a:r>
          </a:p>
        </p:txBody>
      </p:sp>
      <p:sp>
        <p:nvSpPr>
          <p:cNvPr id="13319" name="AutoShape 7"/>
          <p:cNvSpPr>
            <a:spLocks noChangeArrowheads="1"/>
          </p:cNvSpPr>
          <p:nvPr/>
        </p:nvSpPr>
        <p:spPr bwMode="auto">
          <a:xfrm>
            <a:off x="4932363" y="5805488"/>
            <a:ext cx="1008062" cy="504825"/>
          </a:xfrm>
          <a:prstGeom prst="rightArrow">
            <a:avLst>
              <a:gd name="adj1" fmla="val 50000"/>
              <a:gd name="adj2" fmla="val 49921"/>
            </a:avLst>
          </a:prstGeom>
          <a:gradFill rotWithShape="1">
            <a:gsLst>
              <a:gs pos="0">
                <a:srgbClr val="00FF00"/>
              </a:gs>
              <a:gs pos="100000">
                <a:srgbClr val="007600"/>
              </a:gs>
            </a:gsLst>
            <a:path path="rect">
              <a:fillToRect l="100000" b="100000"/>
            </a:path>
          </a:gradFill>
          <a:ln w="9525">
            <a:solidFill>
              <a:srgbClr val="99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20" name="AutoShape 8"/>
          <p:cNvSpPr>
            <a:spLocks noChangeArrowheads="1"/>
          </p:cNvSpPr>
          <p:nvPr/>
        </p:nvSpPr>
        <p:spPr bwMode="auto">
          <a:xfrm>
            <a:off x="5435600" y="3213100"/>
            <a:ext cx="1008063" cy="504825"/>
          </a:xfrm>
          <a:prstGeom prst="rightArrow">
            <a:avLst>
              <a:gd name="adj1" fmla="val 50000"/>
              <a:gd name="adj2" fmla="val 49921"/>
            </a:avLst>
          </a:prstGeom>
          <a:gradFill rotWithShape="1">
            <a:gsLst>
              <a:gs pos="0">
                <a:srgbClr val="00FF00"/>
              </a:gs>
              <a:gs pos="100000">
                <a:srgbClr val="007600"/>
              </a:gs>
            </a:gsLst>
            <a:path path="rect">
              <a:fillToRect l="100000" b="100000"/>
            </a:path>
          </a:gradFill>
          <a:ln w="9525">
            <a:solidFill>
              <a:srgbClr val="99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643 -0.01133 C 0.0625 -0.01965 0.07014 -0.02335 0.07865 -0.02613 C 0.08872 -0.03514 0.10174 -0.03491 0.11355 -0.03676 C 0.12257 -0.04069 0.1316 -0.03861 0.14046 -0.03468 C 0.14705 -0.02589 0.15035 -0.01734 0.15955 -0.01341 C 0.16372 -0.00485 0.1665 0.00347 0.17066 0.01179 C 0.17153 0.01757 0.17483 0.04786 0.17865 0.05411 C 0.1823 0.06012 0.18768 0.05942 0.19289 0.06058 C 0.19966 0.06359 0.20521 0.06127 0.21198 0.0585 C 0.22066 0.05041 0.23056 0.04624 0.24046 0.04139 C 0.24254 0.04278 0.24514 0.04347 0.24688 0.04578 C 0.24948 0.04948 0.25035 0.05503 0.25313 0.0585 C 0.25417 0.05989 0.25539 0.06127 0.25643 0.06266 C 0.25382 0.08786 0.25209 0.12971 0.23091 0.13873 C 0.20296 0.13711 0.20191 0.1385 0.18334 0.13249 C 0.17448 0.12416 0.15921 0.12347 0.14844 0.12185 C 0.09497 0.11376 0.12014 0.11838 0.09289 0.1133 C 0.08594 0.11029 0.08212 0.10289 0.07691 0.09642 C 0.07639 0.09434 0.07622 0.09203 0.07535 0.09018 C 0.07466 0.08833 0.07292 0.08763 0.07223 0.08578 C 0.0698 0.07908 0.06858 0.06775 0.06754 0.06058 C 0.06737 0.05919 0.06684 0.03283 0.06424 0.02451 C 0.06268 0.01942 0.0573 0.01711 0.05643 0.01179 C 0.05521 0.00416 0.05643 -0.0037 0.05643 -0.01133 Z " pathEditMode="relative" ptsTypes="ffffffffffffffffffffffff">
                                      <p:cBhvr>
                                        <p:cTn id="6" dur="2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163 -0.00162 C 0.07656 0.00486 0.09236 0.00601 0.10764 0.0111 C 0.1092 0.01249 0.11059 0.01503 0.1125 0.01526 C 0.1316 0.01688 0.15347 0.00601 0.17274 0.00462 C 0.18594 0.0037 0.1993 0.00324 0.2125 0.00254 C 0.21892 0.00046 0.22465 -0.00231 0.22986 -0.00786 C 0.2342 -0.01272 0.23524 -0.01595 0.24097 -0.0185 C 0.24948 -0.02983 0.26267 -0.03283 0.2743 -0.03538 C 0.2809 -0.0326 0.28333 -0.02821 0.28698 -0.02058 C 0.28646 -0.00786 0.28663 0.00486 0.28542 0.01734 C 0.28385 0.03491 0.2691 0.05179 0.26007 0.06381 C 0.25729 0.07538 0.25573 0.07098 0.25365 0.08509 C 0.25486 0.11144 0.25139 0.11306 0.26163 0.1274 C 0.26337 0.13434 0.26458 0.1415 0.26632 0.14844 C 0.2658 0.15908 0.26649 0.16971 0.26476 0.18012 C 0.26337 0.18844 0.25625 0.19538 0.25208 0.20139 C 0.25069 0.21434 0.24965 0.22451 0.2441 0.23514 C 0.24601 0.2689 0.24358 0.25549 0.24896 0.27746 C 0.25 0.28162 0.25208 0.29017 0.25208 0.29017 C 0.25156 0.30081 0.25174 0.31144 0.25052 0.32185 C 0.24983 0.3274 0.24583 0.33133 0.2441 0.33665 C 0.24201 0.34266 0.24184 0.34983 0.23941 0.35561 C 0.23733 0.36046 0.23385 0.3637 0.23142 0.36832 C 0.22413 0.36601 0.22639 0.36809 0.22187 0.36208 C 0.21927 0.35861 0.21406 0.35144 0.21406 0.35144 C 0.21111 0.33942 0.20295 0.32879 0.19809 0.31769 C 0.19601 0.31306 0.19549 0.30751 0.1934 0.30289 C 0.18889 0.29249 0.18073 0.29202 0.17274 0.29017 C 0.1533 0.29179 0.1349 0.29549 0.11719 0.30705 C 0.11562 0.30913 0.11441 0.31168 0.1125 0.31329 C 0.10521 0.31977 0.10972 0.31052 0.10451 0.31977 C 0.10226 0.32393 0.09809 0.33249 0.09809 0.33249 C 0.09496 0.3311 0.09132 0.3304 0.08854 0.32809 C 0.08229 0.32277 0.08281 0.2985 0.08229 0.29225 C 0.08351 0.22173 0.07934 0.20393 0.09809 0.1526 C 0.10139 0.13087 0.10833 0.10012 0.0934 0.08509 C 0.08993 0.07098 0.075 0.0659 0.06632 0.05757 C 0.06111 0.03653 0.07274 0.02936 0.08542 0.02381 C 0.08646 0.02243 0.08854 0.01942 0.08854 0.01942 " pathEditMode="relative" ptsTypes="ffffffffffffffffffffffffffffffffffffffA">
                                      <p:cBhvr>
                                        <p:cTn id="10" dur="2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9" grpId="0" animBg="1"/>
      <p:bldP spid="133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1" descr="Население Северной Америки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95738" y="692150"/>
            <a:ext cx="5148262" cy="616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10" descr="Выпас скота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388" y="836613"/>
            <a:ext cx="3960812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WordArt 3"/>
          <p:cNvSpPr>
            <a:spLocks noChangeArrowheads="1" noChangeShapeType="1" noTextEdit="1"/>
          </p:cNvSpPr>
          <p:nvPr/>
        </p:nvSpPr>
        <p:spPr bwMode="auto">
          <a:xfrm>
            <a:off x="1763713" y="0"/>
            <a:ext cx="5761037" cy="8366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 cap="rnd">
                  <a:solidFill>
                    <a:srgbClr val="800000"/>
                  </a:solidFill>
                  <a:prstDash val="sysDot"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Monotype Corsiva"/>
              </a:rPr>
              <a:t>Размещение населения</a:t>
            </a:r>
          </a:p>
        </p:txBody>
      </p:sp>
      <p:sp>
        <p:nvSpPr>
          <p:cNvPr id="14341" name="AutoShape 5"/>
          <p:cNvSpPr>
            <a:spLocks noChangeArrowheads="1"/>
          </p:cNvSpPr>
          <p:nvPr/>
        </p:nvSpPr>
        <p:spPr bwMode="auto">
          <a:xfrm>
            <a:off x="179388" y="4005263"/>
            <a:ext cx="3960812" cy="26638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3300"/>
              </a:gs>
              <a:gs pos="100000">
                <a:srgbClr val="993300">
                  <a:gamma/>
                  <a:shade val="46275"/>
                  <a:invGamma/>
                </a:srgbClr>
              </a:gs>
            </a:gsLst>
            <a:path path="rect">
              <a:fillToRect r="100000" b="100000"/>
            </a:path>
          </a:gra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Редко заселены северные </a:t>
            </a:r>
          </a:p>
          <a:p>
            <a:pPr algn="ctr">
              <a:defRPr/>
            </a:pPr>
            <a:r>
              <a:rPr lang="ru-RU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территории материка, занятые </a:t>
            </a:r>
          </a:p>
          <a:p>
            <a:pPr algn="ctr">
              <a:defRPr/>
            </a:pPr>
            <a:r>
              <a:rPr lang="ru-RU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тундрой и таёжными лесами. </a:t>
            </a:r>
          </a:p>
          <a:p>
            <a:pPr algn="ctr">
              <a:defRPr/>
            </a:pPr>
            <a:r>
              <a:rPr lang="ru-RU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Также низкая плотность</a:t>
            </a:r>
          </a:p>
          <a:p>
            <a:pPr algn="ctr">
              <a:defRPr/>
            </a:pPr>
            <a:r>
              <a:rPr lang="ru-RU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населения в горных районах, </a:t>
            </a:r>
          </a:p>
          <a:p>
            <a:pPr algn="ctr">
              <a:defRPr/>
            </a:pPr>
            <a:r>
              <a:rPr lang="ru-RU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где засушливый климат и </a:t>
            </a:r>
          </a:p>
          <a:p>
            <a:pPr algn="ctr">
              <a:defRPr/>
            </a:pPr>
            <a:r>
              <a:rPr lang="ru-RU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пересечённый рельеф.</a:t>
            </a:r>
          </a:p>
        </p:txBody>
      </p:sp>
      <p:sp>
        <p:nvSpPr>
          <p:cNvPr id="14344" name="AutoShape 8"/>
          <p:cNvSpPr>
            <a:spLocks noChangeArrowheads="1"/>
          </p:cNvSpPr>
          <p:nvPr/>
        </p:nvSpPr>
        <p:spPr bwMode="auto">
          <a:xfrm>
            <a:off x="3203575" y="1125538"/>
            <a:ext cx="1008063" cy="504825"/>
          </a:xfrm>
          <a:prstGeom prst="rightArrow">
            <a:avLst>
              <a:gd name="adj1" fmla="val 50000"/>
              <a:gd name="adj2" fmla="val 49921"/>
            </a:avLst>
          </a:prstGeom>
          <a:gradFill rotWithShape="1">
            <a:gsLst>
              <a:gs pos="0">
                <a:srgbClr val="00FF00"/>
              </a:gs>
              <a:gs pos="100000">
                <a:srgbClr val="007600"/>
              </a:gs>
            </a:gsLst>
            <a:path path="rect">
              <a:fillToRect l="100000" b="100000"/>
            </a:path>
          </a:gradFill>
          <a:ln w="9525">
            <a:solidFill>
              <a:srgbClr val="99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5" name="AutoShape 9"/>
          <p:cNvSpPr>
            <a:spLocks noChangeArrowheads="1"/>
          </p:cNvSpPr>
          <p:nvPr/>
        </p:nvSpPr>
        <p:spPr bwMode="auto">
          <a:xfrm>
            <a:off x="3276600" y="2492375"/>
            <a:ext cx="1008063" cy="504825"/>
          </a:xfrm>
          <a:prstGeom prst="rightArrow">
            <a:avLst>
              <a:gd name="adj1" fmla="val 50000"/>
              <a:gd name="adj2" fmla="val 49921"/>
            </a:avLst>
          </a:prstGeom>
          <a:gradFill rotWithShape="1">
            <a:gsLst>
              <a:gs pos="0">
                <a:srgbClr val="00FF00"/>
              </a:gs>
              <a:gs pos="100000">
                <a:srgbClr val="007600"/>
              </a:gs>
            </a:gsLst>
            <a:path path="rect">
              <a:fillToRect l="100000" b="100000"/>
            </a:path>
          </a:gradFill>
          <a:ln w="9525">
            <a:solidFill>
              <a:srgbClr val="99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8 -0.01086 C 0.01753 -0.01433 0.02135 -0.02196 0.02222 -0.02566 C 0.0243 -0.03444 0.025 -0.04416 0.02691 -0.05317 C 0.02778 -0.05733 0.02882 -0.06751 0.03333 -0.07005 C 0.03576 -0.07144 0.03854 -0.07144 0.04114 -0.07213 C 0.05868 -0.08416 0.07916 -0.07653 0.09826 -0.08069 C 0.12118 -0.0793 0.14097 -0.07514 0.16337 -0.07213 C 0.18611 -0.07283 0.20885 -0.07283 0.2316 -0.07421 C 0.24496 -0.07491 0.26076 -0.08231 0.27448 -0.08485 C 0.30382 -0.08369 0.32257 -0.08207 0.34913 -0.07861 C 0.35781 -0.07468 0.36701 -0.07283 0.37604 -0.07005 C 0.38038 -0.06866 0.38455 -0.06728 0.38889 -0.06589 C 0.39097 -0.0652 0.39514 -0.06381 0.39514 -0.06381 C 0.40399 -0.05155 0.3941 -0.06335 0.42048 -0.05525 C 0.42604 -0.05364 0.43333 -0.04046 0.43333 -0.04046 C 0.4368 -0.02658 0.43923 -0.01109 0.44444 0.00186 C 0.45035 0.01642 0.45868 0.02752 0.46666 0.03977 C 0.47187 0.04787 0.47482 0.05665 0.47934 0.06521 C 0.4816 0.07793 0.48021 0.07099 0.48403 0.08625 C 0.48559 0.09226 0.49045 0.10336 0.49045 0.10336 C 0.49219 0.11284 0.49583 0.12486 0.5 0.13295 C 0.50173 0.14475 0.50312 0.14983 0.50781 0.16024 C 0.50833 0.1644 0.50816 0.16879 0.50937 0.17272 C 0.50989 0.1748 0.51198 0.17527 0.51267 0.17735 C 0.51423 0.18105 0.5158 0.18983 0.5158 0.18983 C 0.51441 0.20694 0.51406 0.22382 0.5 0.23006 C 0.47482 0.26174 0.39809 0.25272 0.37778 0.25342 C 0.36684 0.25573 0.35677 0.26105 0.34601 0.26382 C 0.28385 0.26105 0.31198 0.26243 0.27934 0.25527 C 0.27482 0.24949 0.27239 0.24671 0.26666 0.24278 C 0.26163 0.2333 0.25416 0.22706 0.24757 0.2192 C 0.24132 0.21203 0.23507 0.20186 0.22691 0.19839 C 0.20035 0.18683 0.16823 0.18821 0.14114 0.18567 C 0.12708 0.1829 0.11371 0.18012 0.1 0.17503 C 0.09201 0.1681 0.08351 0.15977 0.07448 0.15608 C 0.06319 0.14613 0.04965 0.13735 0.03646 0.13295 C 0.03142 0.12625 0.02344 0.11191 0.02048 0.10336 C 0.01146 0.07723 0.02222 0.10082 0.01423 0.08417 C 0.01232 0.07423 0.00937 0.06475 0.00781 0.05457 C 0.00712 0.05041 0.00677 0.04602 0.00625 0.04186 C 0.00573 0.03631 0.00538 0.03053 0.00469 0.02498 C 0.00347 0.01642 3.88889E-6 -0.00023 3.88889E-6 -0.00023 " pathEditMode="relative" ptsTypes="fffffffffffffffffffffffffffffffffffffffffA">
                                      <p:cBhvr>
                                        <p:cTn id="6" dur="2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642 0.00601 C 0.06371 0.00139 0.07083 -0.00185 0.07864 -0.00439 C 0.10243 -0.02567 0.11389 -0.02174 0.14687 -0.02359 C 0.15226 -0.02289 0.15764 -0.02243 0.16285 -0.02127 C 0.17621 -0.0185 0.1842 -0.00509 0.19462 0.00393 C 0.19566 0.00601 0.19705 0.00809 0.19774 0.0104 C 0.19913 0.01457 0.20087 0.02312 0.20087 0.02312 C 0.20139 0.04555 0.19653 0.09225 0.21198 0.11399 C 0.21059 0.12902 0.20903 0.13757 0.20087 0.14774 C 0.19462 0.17272 0.20226 0.14035 0.19774 0.20902 C 0.19739 0.2148 0.19462 0.22589 0.19462 0.22589 C 0.19566 0.24809 0.19201 0.28046 0.20573 0.2978 C 0.20903 0.30705 0.21198 0.31121 0.2184 0.31676 C 0.22552 0.3311 0.22205 0.32601 0.22795 0.33387 C 0.23281 0.35306 0.23854 0.37272 0.24531 0.39075 C 0.2493 0.41225 0.24392 0.38983 0.25017 0.40347 C 0.25434 0.41272 0.25 0.41526 0.25798 0.42266 C 0.26285 0.44023 0.26198 0.44162 0.25972 0.46705 C 0.25955 0.46936 0.25937 0.47214 0.25798 0.47329 C 0.25469 0.47607 0.25052 0.47607 0.24687 0.47746 C 0.23212 0.47537 0.22569 0.47006 0.21198 0.46705 C 0.1941 0.45457 0.16944 0.45364 0.15017 0.45225 C 0.14722 0.44023 0.14722 0.42844 0.14531 0.41618 C 0.14236 0.39746 0.13489 0.37665 0.12465 0.36347 C 0.11892 0.33965 0.15469 0.35445 0.16128 0.35491 C 0.16389 0.35422 0.16684 0.35491 0.1691 0.35283 C 0.1743 0.34821 0.16962 0.33156 0.16597 0.3274 C 0.14948 0.30867 0.12778 0.30566 0.10729 0.30196 C 0.10017 0.29272 0.09687 0.28115 0.09132 0.27029 C 0.09045 0.26566 0.08802 0.25225 0.08663 0.24925 C 0.08316 0.24208 0.08368 0.24439 0.08194 0.23653 C 0.08125 0.23376 0.0809 0.23075 0.08021 0.22798 C 0.07916 0.22381 0.07708 0.21549 0.07708 0.21549 C 0.07378 0.17549 0.0816 0.13295 0.07239 0.0948 C 0.07934 0.0941 0.08628 0.0948 0.09305 0.09272 C 0.09566 0.09202 0.09722 0.08855 0.0993 0.08647 C 0.10642 0.07977 0.11232 0.07144 0.1184 0.06312 C 0.125 0.03653 0.11041 0.03468 0.09774 0.02312 C 0.09618 0.02173 0.09479 0.01942 0.09305 0.01873 C 0.08993 0.01734 0.08351 0.01457 0.08351 0.01457 C 0.07969 0.00971 0.08125 0.01179 0.07864 0.00832 " pathEditMode="relative" ptsTypes="ffffffffffffffffffffffffffffffffffffffffA">
                                      <p:cBhvr>
                                        <p:cTn id="10" dur="2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4" grpId="0" animBg="1"/>
      <p:bldP spid="1434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7" descr="Оттава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108325" y="2492375"/>
            <a:ext cx="6035675" cy="436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5" descr="Политическая карта Канады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69025" y="0"/>
            <a:ext cx="2974975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6" descr="Оттава, флаг над парламентом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388" y="765175"/>
            <a:ext cx="3529012" cy="504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6" name="AutoShape 8"/>
          <p:cNvSpPr>
            <a:spLocks noChangeArrowheads="1"/>
          </p:cNvSpPr>
          <p:nvPr/>
        </p:nvSpPr>
        <p:spPr bwMode="auto">
          <a:xfrm>
            <a:off x="179388" y="5805488"/>
            <a:ext cx="3744912" cy="1052512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993300"/>
              </a:gs>
              <a:gs pos="100000">
                <a:srgbClr val="993300">
                  <a:gamma/>
                  <a:shade val="46275"/>
                  <a:invGamma/>
                </a:srgbClr>
              </a:gs>
            </a:gsLst>
            <a:path path="rect">
              <a:fillToRect l="100000" t="100000"/>
            </a:path>
          </a:gra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Оттава – столица Канады</a:t>
            </a:r>
            <a:r>
              <a:rPr lang="ru-RU" sz="2000">
                <a:latin typeface="Times New Roman" pitchFamily="18" charset="0"/>
              </a:rPr>
              <a:t>.</a:t>
            </a:r>
          </a:p>
        </p:txBody>
      </p:sp>
      <p:sp>
        <p:nvSpPr>
          <p:cNvPr id="16390" name="WordArt 4"/>
          <p:cNvSpPr>
            <a:spLocks noChangeArrowheads="1" noChangeShapeType="1" noTextEdit="1"/>
          </p:cNvSpPr>
          <p:nvPr/>
        </p:nvSpPr>
        <p:spPr bwMode="auto">
          <a:xfrm>
            <a:off x="2627313" y="0"/>
            <a:ext cx="2952750" cy="8366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 cap="rnd">
                  <a:solidFill>
                    <a:srgbClr val="800000"/>
                  </a:solidFill>
                  <a:prstDash val="sysDot"/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Monotype Corsiva"/>
              </a:rPr>
              <a:t>Канада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Блок-схема: альтернативный процесс 2"/>
          <p:cNvSpPr/>
          <p:nvPr/>
        </p:nvSpPr>
        <p:spPr>
          <a:xfrm>
            <a:off x="6572250" y="214313"/>
            <a:ext cx="2357438" cy="6643687"/>
          </a:xfrm>
          <a:prstGeom prst="flowChartAlternateProcess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b="1" u="sng" dirty="0">
                <a:solidFill>
                  <a:schemeClr val="tx1"/>
                </a:solidFill>
                <a:latin typeface="Times New Roman" pitchFamily="18" charset="0"/>
              </a:rPr>
              <a:t>Площадь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</a:rPr>
              <a:t>-10млн.км².</a:t>
            </a:r>
          </a:p>
          <a:p>
            <a:pPr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</a:rPr>
              <a:t>Рельеф 2 части:</a:t>
            </a:r>
          </a:p>
          <a:p>
            <a:pPr>
              <a:defRPr/>
            </a:pPr>
            <a:r>
              <a:rPr lang="ru-RU" b="1" i="1" u="sng" dirty="0" err="1">
                <a:solidFill>
                  <a:schemeClr val="tx1"/>
                </a:solidFill>
                <a:latin typeface="Times New Roman" pitchFamily="18" charset="0"/>
              </a:rPr>
              <a:t>Западная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</a:rPr>
              <a:t>-горная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</a:rPr>
              <a:t>. Занята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</a:rPr>
              <a:t>Кордильерами-высота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</a:rPr>
              <a:t> 6км. Горные ледники дают начало рекам. Склоны покрыты хвойными лесами. </a:t>
            </a:r>
          </a:p>
          <a:p>
            <a:pPr>
              <a:defRPr/>
            </a:pPr>
            <a:r>
              <a:rPr lang="ru-RU" b="1" u="sng" dirty="0" err="1">
                <a:solidFill>
                  <a:schemeClr val="tx1"/>
                </a:solidFill>
                <a:latin typeface="Times New Roman" pitchFamily="18" charset="0"/>
              </a:rPr>
              <a:t>Восточная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</a:rPr>
              <a:t>-равнинная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</a:rPr>
              <a:t>. Равнины высотой 300-1.500м. Самые большие высоты на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</a:rPr>
              <a:t>Лабрадорском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</a:rPr>
              <a:t> полуострове. На многих островах сохранились ледники. </a:t>
            </a:r>
          </a:p>
        </p:txBody>
      </p:sp>
      <p:pic>
        <p:nvPicPr>
          <p:cNvPr id="44038" name="Picture 6" descr="http://www.krugosvet.ru/images/1011336_canada.gif"/>
          <p:cNvPicPr>
            <a:picLocks noChangeAspect="1" noChangeArrowheads="1"/>
          </p:cNvPicPr>
          <p:nvPr/>
        </p:nvPicPr>
        <p:blipFill>
          <a:blip r:embed="rId2" cstate="email">
            <a:lum bright="-20000" contrast="10000"/>
          </a:blip>
          <a:srcRect/>
          <a:stretch>
            <a:fillRect/>
          </a:stretch>
        </p:blipFill>
        <p:spPr bwMode="auto">
          <a:xfrm>
            <a:off x="214313" y="642938"/>
            <a:ext cx="6286500" cy="514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8" name="Прямая соединительная линия 7"/>
          <p:cNvCxnSpPr/>
          <p:nvPr/>
        </p:nvCxnSpPr>
        <p:spPr>
          <a:xfrm rot="16200000" flipH="1">
            <a:off x="2000250" y="2928938"/>
            <a:ext cx="4500563" cy="928687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 rot="-6022141">
            <a:off x="3537744" y="3512344"/>
            <a:ext cx="1084262" cy="40005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Times New Roman" pitchFamily="18" charset="0"/>
              </a:rPr>
              <a:t>5.000км</a:t>
            </a:r>
            <a:endParaRPr lang="ru-RU" sz="2000" b="1"/>
          </a:p>
        </p:txBody>
      </p:sp>
      <p:cxnSp>
        <p:nvCxnSpPr>
          <p:cNvPr id="11" name="Прямая со стрелкой 10"/>
          <p:cNvCxnSpPr/>
          <p:nvPr/>
        </p:nvCxnSpPr>
        <p:spPr>
          <a:xfrm rot="10800000">
            <a:off x="5214938" y="3929063"/>
            <a:ext cx="1928812" cy="17145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asg-corp.ru/i/files/canada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625" y="214313"/>
            <a:ext cx="4000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Блок-схема: документ 3"/>
          <p:cNvSpPr/>
          <p:nvPr/>
        </p:nvSpPr>
        <p:spPr>
          <a:xfrm>
            <a:off x="4857750" y="428625"/>
            <a:ext cx="4000500" cy="2357438"/>
          </a:xfrm>
          <a:prstGeom prst="flowChartDocumen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436" name="Прямоугольник 4"/>
          <p:cNvSpPr>
            <a:spLocks noChangeArrowheads="1"/>
          </p:cNvSpPr>
          <p:nvPr/>
        </p:nvSpPr>
        <p:spPr bwMode="auto">
          <a:xfrm>
            <a:off x="4857750" y="500063"/>
            <a:ext cx="4071938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Канада располагается на североамериканском континенте и омывается водами сразу 3 океанов: Северного Ледовитого, Атлантического и Тихого океанов. Благодаря этому страна имеет самое большое побережье в мире</a:t>
            </a:r>
          </a:p>
        </p:txBody>
      </p:sp>
      <p:sp>
        <p:nvSpPr>
          <p:cNvPr id="7" name="Блок-схема: документ 6"/>
          <p:cNvSpPr/>
          <p:nvPr/>
        </p:nvSpPr>
        <p:spPr>
          <a:xfrm>
            <a:off x="285750" y="3429000"/>
            <a:ext cx="4357688" cy="3214688"/>
          </a:xfrm>
          <a:prstGeom prst="flowChartDocumen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438" name="Прямоугольник 7"/>
          <p:cNvSpPr>
            <a:spLocks noChangeArrowheads="1"/>
          </p:cNvSpPr>
          <p:nvPr/>
        </p:nvSpPr>
        <p:spPr bwMode="auto">
          <a:xfrm>
            <a:off x="285750" y="3500438"/>
            <a:ext cx="4071938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На большей части территории Канады преобладает умеренный тип климата. В центральных районах - это умеренный континентальный тип климата, а по побережьям - умеренный морской. На островах Канадского арктического архипелага господствует суровый арктический тип климата, а на севере материковой части страны - субарктический. </a:t>
            </a:r>
          </a:p>
        </p:txBody>
      </p:sp>
      <p:pic>
        <p:nvPicPr>
          <p:cNvPr id="18439" name="Picture 6" descr="Файл:Niagara Falls and Maid of the Mist 200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6313" y="3429000"/>
            <a:ext cx="4024312" cy="301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документ 1"/>
          <p:cNvSpPr/>
          <p:nvPr/>
        </p:nvSpPr>
        <p:spPr>
          <a:xfrm>
            <a:off x="285750" y="0"/>
            <a:ext cx="5143500" cy="2714625"/>
          </a:xfrm>
          <a:prstGeom prst="flowChartDocumen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9459" name="Прямоугольник 2"/>
          <p:cNvSpPr>
            <a:spLocks noChangeArrowheads="1"/>
          </p:cNvSpPr>
          <p:nvPr/>
        </p:nvSpPr>
        <p:spPr bwMode="auto">
          <a:xfrm>
            <a:off x="428625" y="0"/>
            <a:ext cx="4572000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Зона арктического климата характеризуется преобладанием в течение года отрицательных температур. Дневные температуры в феврале достигают -35 градусов, а ночные - 45 градусов мороза. В июле в дневные часы воздух может прогреваться до +10 градусов, а в ночные - охлаждаться до 0 градусов и ниже. Осадков выпадает до 150 мм в год. </a:t>
            </a:r>
          </a:p>
        </p:txBody>
      </p:sp>
      <p:pic>
        <p:nvPicPr>
          <p:cNvPr id="49154" name="Picture 2" descr="http://www.textreferat.com/images/referats/4592/image00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1563" y="2857500"/>
            <a:ext cx="6591300" cy="36861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9156" name="Picture 4" descr="http://murzim.ru/uploads/posts/2010-10/1287694516_antarkticheskii-i-arkticheskii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5008" y="285728"/>
            <a:ext cx="2867761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документ 1"/>
          <p:cNvSpPr/>
          <p:nvPr/>
        </p:nvSpPr>
        <p:spPr>
          <a:xfrm>
            <a:off x="285750" y="142875"/>
            <a:ext cx="5143500" cy="3071813"/>
          </a:xfrm>
          <a:prstGeom prst="flowChartDocumen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Зона субарктического климата охватывает средние течения рек Юкон и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Маккензи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Самым холодным месяцем в здешних краях является январь: дневные температуры составляют около -25 градусов, ночные - около 35 градусов мороза. Самый жаркий месяц зоны субарктического климата - июль: дневные температуры могут достигать +20 градусов, а ночные - 10 градусов тепла. За год выпадает 300-400 мм осадков. </a:t>
            </a:r>
          </a:p>
        </p:txBody>
      </p:sp>
      <p:pic>
        <p:nvPicPr>
          <p:cNvPr id="20483" name="Picture 2" descr="http://www.vitrina.izrukvruki.by/i/photo/putevoditel/canada/curort/lake_louis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85875" y="2786063"/>
            <a:ext cx="6096000" cy="384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4" name="Picture 6" descr="http://www.g-to-g.com/picts/user/pictures01/fortfrances021pre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86446" y="214290"/>
            <a:ext cx="2924806" cy="219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документ 1"/>
          <p:cNvSpPr/>
          <p:nvPr/>
        </p:nvSpPr>
        <p:spPr>
          <a:xfrm>
            <a:off x="285750" y="142875"/>
            <a:ext cx="4786313" cy="3857625"/>
          </a:xfrm>
          <a:prstGeom prst="flowChartDocumen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центральной части Канады господствует умеренный континентальный тип климата. В январе дневные температуры составляют -12..-14 градусов, ночные - 22..24 градуса мороза. В июле в дневные часы воздух прогревается до 24..26 градусов тепла, а ночью - охлаждается до +12..+14 градусов. Максимальное количество осадков выпадает в летнее время, когда ежемесячно наблюдается до 80 мм осадков. Всего за год в центральной части Канады выпадает до 600 мм осадков. </a:t>
            </a:r>
          </a:p>
        </p:txBody>
      </p:sp>
      <p:pic>
        <p:nvPicPr>
          <p:cNvPr id="47106" name="Picture 2" descr="http://canadatalk.ru/wp-content/uploads/2010/09/nova-scotia-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14942" y="285728"/>
            <a:ext cx="3652255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7108" name="Picture 4" descr="http://www.stranz.ru/images/stories/Ozera/Manitoba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85938" y="3362325"/>
            <a:ext cx="5429250" cy="32813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mir-map.ru/435078_SMALL_0_0.jpg"/>
          <p:cNvPicPr>
            <a:picLocks noChangeAspect="1" noChangeArrowheads="1"/>
          </p:cNvPicPr>
          <p:nvPr/>
        </p:nvPicPr>
        <p:blipFill>
          <a:blip r:embed="rId2" cstate="email">
            <a:lum bright="-10000" contrast="10000"/>
          </a:blip>
          <a:srcRect/>
          <a:stretch>
            <a:fillRect/>
          </a:stretch>
        </p:blipFill>
        <p:spPr bwMode="auto">
          <a:xfrm>
            <a:off x="1214438" y="0"/>
            <a:ext cx="65008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кругленная прямоугольная выноска 2"/>
          <p:cNvSpPr/>
          <p:nvPr/>
        </p:nvSpPr>
        <p:spPr>
          <a:xfrm>
            <a:off x="785813" y="785813"/>
            <a:ext cx="928687" cy="500062"/>
          </a:xfrm>
          <a:prstGeom prst="wedgeRoundRectCallout">
            <a:avLst>
              <a:gd name="adj1" fmla="val 113300"/>
              <a:gd name="adj2" fmla="val 65329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0000"/>
                </a:solidFill>
                <a:latin typeface="Times New Roman" pitchFamily="18" charset="0"/>
              </a:rPr>
              <a:t>США</a:t>
            </a:r>
            <a:endParaRPr lang="ru-RU" b="1" dirty="0">
              <a:solidFill>
                <a:srgbClr val="000000"/>
              </a:solidFill>
            </a:endParaRPr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>
            <a:off x="1428750" y="1928813"/>
            <a:ext cx="1285875" cy="500062"/>
          </a:xfrm>
          <a:prstGeom prst="wedgeRoundRectCallout">
            <a:avLst>
              <a:gd name="adj1" fmla="val 108712"/>
              <a:gd name="adj2" fmla="val -2504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0000"/>
                </a:solidFill>
                <a:latin typeface="Times New Roman" pitchFamily="18" charset="0"/>
              </a:rPr>
              <a:t>КАНАДА</a:t>
            </a:r>
            <a:endParaRPr lang="ru-RU" b="1" dirty="0">
              <a:solidFill>
                <a:srgbClr val="000000"/>
              </a:solidFill>
            </a:endParaRPr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1643063" y="2714625"/>
            <a:ext cx="928687" cy="500063"/>
          </a:xfrm>
          <a:prstGeom prst="wedgeRoundRectCallout">
            <a:avLst>
              <a:gd name="adj1" fmla="val 113300"/>
              <a:gd name="adj2" fmla="val 65329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0000"/>
                </a:solidFill>
                <a:latin typeface="Times New Roman" pitchFamily="18" charset="0"/>
              </a:rPr>
              <a:t>США</a:t>
            </a:r>
            <a:endParaRPr lang="ru-RU" b="1" dirty="0">
              <a:solidFill>
                <a:srgbClr val="000000"/>
              </a:solidFill>
            </a:endParaRP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2071688" y="3857625"/>
            <a:ext cx="1500187" cy="500063"/>
          </a:xfrm>
          <a:prstGeom prst="wedgeRoundRectCallout">
            <a:avLst>
              <a:gd name="adj1" fmla="val 105912"/>
              <a:gd name="adj2" fmla="val 84723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0000"/>
                </a:solidFill>
                <a:latin typeface="Times New Roman" pitchFamily="18" charset="0"/>
              </a:rPr>
              <a:t>МЕКСИКА</a:t>
            </a:r>
            <a:endParaRPr lang="ru-RU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estb.msn.com/i/36/4F69CCBD218F991CB7ABFAE126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14563" y="1643063"/>
            <a:ext cx="5019675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4" descr="http://www.olymps.ru/wp-content/uploads/2010/02/rus-canada-hokkey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625" y="285750"/>
            <a:ext cx="2381250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6" descr="http://pics.livejournal.com/olympiada_ru/pic/00048w0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86125" y="0"/>
            <a:ext cx="2252663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8" descr="http://www.moskva-group.ru/userdata/vinter2010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000375" y="5000625"/>
            <a:ext cx="3081338" cy="153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10" descr="http://donbass.ua/multimedia/images/news/original/2010/02/15/olimpiada-2010-vancouver-otkritie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14313" y="2214563"/>
            <a:ext cx="28575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12" descr="http://live-21.ru/uploads/posts/2010-08/1282149376_youth_olympic_games_singapore_swimming_rachel_nicol_canada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143625" y="214313"/>
            <a:ext cx="2751138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14" descr="Первые Юношеские Олимпийские игры-2010 в Сингапуре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715000" y="2286000"/>
            <a:ext cx="3179763" cy="211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7" name="Picture 16" descr="Первые Юношеские Олимпийские игры-2010 в Сингапуре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857250" y="4429125"/>
            <a:ext cx="1601788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8" name="Picture 18" descr="Первые Юношеские Олимпийские игры-2010 в Сингапуре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6429375" y="4714875"/>
            <a:ext cx="2376488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Река Святого Лаврентия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88" y="357188"/>
            <a:ext cx="395605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4" descr="Река Святого Лаврентия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3438" y="357188"/>
            <a:ext cx="4071937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Выноска-облако 6"/>
          <p:cNvSpPr/>
          <p:nvPr/>
        </p:nvSpPr>
        <p:spPr>
          <a:xfrm>
            <a:off x="357158" y="3429000"/>
            <a:ext cx="5786478" cy="3000396"/>
          </a:xfrm>
          <a:prstGeom prst="cloudCallout">
            <a:avLst>
              <a:gd name="adj1" fmla="val 34105"/>
              <a:gd name="adj2" fmla="val -81771"/>
            </a:avLst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2700000" scaled="1"/>
            <a:tileRect/>
          </a:gradFill>
          <a:ln>
            <a:solidFill>
              <a:srgbClr val="0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559" name="Прямоугольник 7"/>
          <p:cNvSpPr>
            <a:spLocks noChangeArrowheads="1"/>
          </p:cNvSpPr>
          <p:nvPr/>
        </p:nvSpPr>
        <p:spPr bwMode="auto">
          <a:xfrm>
            <a:off x="1071563" y="3929063"/>
            <a:ext cx="457200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Times New Roman" pitchFamily="18" charset="0"/>
                <a:cs typeface="Times New Roman" pitchFamily="18" charset="0"/>
              </a:rPr>
              <a:t>Река 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Св. Лаврентий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 (3058 км) самая важная река в 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Канаде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, по которой морские суда проходят из 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Великих озер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 в 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Атлантический океан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. Самая длинная канадская река,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Маккензи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, тянется на 4241 км через 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Северные Территории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3560" name="Picture 6" descr="Река Святого Лаврентия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29325" y="4429125"/>
            <a:ext cx="2786063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Прямоугольник 1"/>
          <p:cNvSpPr>
            <a:spLocks noChangeArrowheads="1"/>
          </p:cNvSpPr>
          <p:nvPr/>
        </p:nvSpPr>
        <p:spPr bwMode="auto">
          <a:xfrm>
            <a:off x="4429125" y="5857875"/>
            <a:ext cx="4429125" cy="646113"/>
          </a:xfrm>
          <a:prstGeom prst="rect">
            <a:avLst/>
          </a:prstGeom>
          <a:gradFill rotWithShape="1">
            <a:gsLst>
              <a:gs pos="0">
                <a:srgbClr val="A68AF3"/>
              </a:gs>
              <a:gs pos="50000">
                <a:srgbClr val="C8B9F5"/>
              </a:gs>
              <a:gs pos="100000">
                <a:srgbClr val="E4DDFA"/>
              </a:gs>
            </a:gsLst>
            <a:lin ang="162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В Канаде около двух миллионов озер, покрывающих около 8% территории.</a:t>
            </a:r>
          </a:p>
        </p:txBody>
      </p:sp>
      <p:pic>
        <p:nvPicPr>
          <p:cNvPr id="24579" name="Picture 2" descr="Lake Athabasca, Canad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63" y="357188"/>
            <a:ext cx="3286125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ая прямоугольная выноска 3"/>
          <p:cNvSpPr/>
          <p:nvPr/>
        </p:nvSpPr>
        <p:spPr>
          <a:xfrm>
            <a:off x="4857752" y="214290"/>
            <a:ext cx="3286148" cy="1714512"/>
          </a:xfrm>
          <a:prstGeom prst="wedgeRoundRectCallout">
            <a:avLst>
              <a:gd name="adj1" fmla="val -114173"/>
              <a:gd name="adj2" fmla="val -10809"/>
              <a:gd name="adj3" fmla="val 16667"/>
            </a:avLst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Атаба́ска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— крупное 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 tooltip="Пресная вода"/>
              </a:rPr>
              <a:t>пресноводное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озеро между 58° и 60° северной широты. Озеро занимает площадь 7850 км², имеет наибольшую глубину 243 м</a:t>
            </a:r>
          </a:p>
        </p:txBody>
      </p:sp>
      <p:pic>
        <p:nvPicPr>
          <p:cNvPr id="24583" name="Picture 4" descr="http://wiki.web.ru/images/thumb/a/a8/Great_Bear_Lake.jpg/180px-Great_Bear_Lake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57750" y="2357438"/>
            <a:ext cx="3894138" cy="309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кругленная прямоугольная выноска 8"/>
          <p:cNvSpPr/>
          <p:nvPr/>
        </p:nvSpPr>
        <p:spPr>
          <a:xfrm>
            <a:off x="428596" y="2143116"/>
            <a:ext cx="3929090" cy="4357718"/>
          </a:xfrm>
          <a:prstGeom prst="wedgeRoundRectCallout">
            <a:avLst>
              <a:gd name="adj1" fmla="val 85395"/>
              <a:gd name="adj2" fmla="val -18364"/>
              <a:gd name="adj3" fmla="val 16667"/>
            </a:avLst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642938" y="2214563"/>
            <a:ext cx="3500437" cy="427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latin typeface="Times New Roman" pitchFamily="18" charset="0"/>
                <a:cs typeface="Times New Roman" pitchFamily="18" charset="0"/>
              </a:rPr>
              <a:t>Большое Медвежье озеро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  озеро на С.-З. Канады, на высоте 119 </a:t>
            </a:r>
            <a:r>
              <a:rPr lang="ru-RU" sz="1600" i="1">
                <a:latin typeface="Times New Roman" pitchFamily="18" charset="0"/>
                <a:cs typeface="Times New Roman" pitchFamily="18" charset="0"/>
              </a:rPr>
              <a:t>м.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 Площадь около 30 тыс. </a:t>
            </a:r>
            <a:r>
              <a:rPr lang="ru-RU" sz="1600" i="1">
                <a:latin typeface="Times New Roman" pitchFamily="18" charset="0"/>
                <a:cs typeface="Times New Roman" pitchFamily="18" charset="0"/>
              </a:rPr>
              <a:t>км</a:t>
            </a:r>
            <a:r>
              <a:rPr lang="ru-RU" sz="1600" i="1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600" i="1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глубина до 137 </a:t>
            </a:r>
            <a:r>
              <a:rPr lang="ru-RU" sz="1600" i="1">
                <a:latin typeface="Times New Roman" pitchFamily="18" charset="0"/>
                <a:cs typeface="Times New Roman" pitchFamily="18" charset="0"/>
              </a:rPr>
              <a:t>м.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 Происхождение котловины ледниково-тектоническое. Сток озера — р. Большая Медвежья, впадающая в р. Макензи. Вода исключительно прозрачная, зеленоватого цвета. С октября по июнь покрывается льдом; плавающие льды — до конца июля. Берега высокие, скалистые, сильно расчленённые, покрыты хвойными лесами. Месторождение </a:t>
            </a:r>
            <a:r>
              <a:rPr lang="ru-RU" sz="1600">
                <a:latin typeface="Times New Roman" pitchFamily="18" charset="0"/>
                <a:cs typeface="Times New Roman" pitchFamily="18" charset="0"/>
                <a:hlinkClick r:id="rId5" tooltip="Uranium"/>
              </a:rPr>
              <a:t>ураново-</a:t>
            </a:r>
            <a:r>
              <a:rPr lang="ru-RU" sz="1600">
                <a:latin typeface="Times New Roman" pitchFamily="18" charset="0"/>
                <a:cs typeface="Times New Roman" pitchFamily="18" charset="0"/>
                <a:hlinkClick r:id="rId6" tooltip="Radium"/>
              </a:rPr>
              <a:t>радиевой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 руды у Порт-Радия. Судоходство (август — сентябрь). Рыболовство.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u-RU" sz="900" b="1">
                <a:solidFill>
                  <a:srgbClr val="494949"/>
                </a:solidFill>
                <a:latin typeface="Verdana" pitchFamily="34" charset="0"/>
              </a:rPr>
              <a:t>Большое Невольничье озеро</a:t>
            </a:r>
            <a:r>
              <a:rPr lang="ru-RU" sz="900">
                <a:solidFill>
                  <a:srgbClr val="494949"/>
                </a:solidFill>
                <a:latin typeface="Verdana" pitchFamily="34" charset="0"/>
              </a:rPr>
              <a:t>. Гордостью Канады является Большое Невольничье озеро, что находиться на северо-западе. Максимальная глубина этого озера составляет 614 метров, а его площадь состовляет 11 тысяч квадратных миль.</a:t>
            </a:r>
            <a:br>
              <a:rPr lang="ru-RU" sz="900">
                <a:solidFill>
                  <a:srgbClr val="494949"/>
                </a:solidFill>
                <a:latin typeface="Verdana" pitchFamily="34" charset="0"/>
              </a:rPr>
            </a:br>
            <a:r>
              <a:rPr lang="ru-RU" sz="900">
                <a:solidFill>
                  <a:srgbClr val="494949"/>
                </a:solidFill>
                <a:latin typeface="Verdana" pitchFamily="34" charset="0"/>
              </a:rPr>
              <a:t>  </a:t>
            </a:r>
            <a:r>
              <a:rPr lang="ru-RU" sz="21600"/>
              <a:t> </a:t>
            </a:r>
            <a:endParaRPr lang="ru-RU" sz="900">
              <a:solidFill>
                <a:srgbClr val="494949"/>
              </a:solidFill>
              <a:latin typeface="Verdana" pitchFamily="34" charset="0"/>
            </a:endParaRPr>
          </a:p>
        </p:txBody>
      </p:sp>
      <p:pic>
        <p:nvPicPr>
          <p:cNvPr id="53251" name="Picture 3" descr="Большое Невольничье озеро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50" y="357188"/>
            <a:ext cx="4849813" cy="37147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1000100" y="4714884"/>
            <a:ext cx="5786478" cy="1785950"/>
          </a:xfrm>
          <a:prstGeom prst="wedgeRoundRectCallout">
            <a:avLst>
              <a:gd name="adj1" fmla="val -1136"/>
              <a:gd name="adj2" fmla="val -103459"/>
              <a:gd name="adj3" fmla="val 16667"/>
            </a:avLst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607" name="Прямоугольник 6"/>
          <p:cNvSpPr>
            <a:spLocks noChangeArrowheads="1"/>
          </p:cNvSpPr>
          <p:nvPr/>
        </p:nvSpPr>
        <p:spPr bwMode="auto">
          <a:xfrm>
            <a:off x="1143000" y="4714875"/>
            <a:ext cx="5500688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latin typeface="Times New Roman" pitchFamily="18" charset="0"/>
                <a:cs typeface="Times New Roman" pitchFamily="18" charset="0"/>
              </a:rPr>
              <a:t>Большое Невольничье озеро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. Гордостью Канады является Большое Невольничье озеро, что находиться на северо-западе. Максимальная глубина этого озера составляет 614 метров, а его площадь составляет 11 тысяч квадратных миль</a:t>
            </a:r>
            <a:r>
              <a:rPr lang="ru-RU" sz="2000"/>
              <a:t>.</a:t>
            </a:r>
          </a:p>
        </p:txBody>
      </p:sp>
      <p:pic>
        <p:nvPicPr>
          <p:cNvPr id="53253" name="Picture 5" descr="Большое Невольничье озеро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00688" y="214313"/>
            <a:ext cx="2895600" cy="19288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3255" name="Picture 7" descr="Большое Невольничье озеро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86438" y="2286000"/>
            <a:ext cx="3048000" cy="228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s47.radikal.ru/i116/0905/b6/891a19755c4d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71625" y="214313"/>
            <a:ext cx="6143625" cy="407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Блок-схема: альтернативный процесс 3"/>
          <p:cNvSpPr/>
          <p:nvPr/>
        </p:nvSpPr>
        <p:spPr>
          <a:xfrm>
            <a:off x="857224" y="4500570"/>
            <a:ext cx="7858180" cy="2071702"/>
          </a:xfrm>
          <a:prstGeom prst="flowChartAlternateProcess">
            <a:avLst/>
          </a:prstGeom>
          <a:gradFill flip="none" rotWithShape="1">
            <a:gsLst>
              <a:gs pos="0">
                <a:srgbClr val="6600CC">
                  <a:tint val="66000"/>
                  <a:satMod val="160000"/>
                </a:srgbClr>
              </a:gs>
              <a:gs pos="50000">
                <a:srgbClr val="6600CC">
                  <a:tint val="44500"/>
                  <a:satMod val="160000"/>
                </a:srgbClr>
              </a:gs>
              <a:gs pos="100000">
                <a:srgbClr val="6600CC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630" name="Прямоугольник 4"/>
          <p:cNvSpPr>
            <a:spLocks noChangeArrowheads="1"/>
          </p:cNvSpPr>
          <p:nvPr/>
        </p:nvSpPr>
        <p:spPr bwMode="auto">
          <a:xfrm>
            <a:off x="1000125" y="4500563"/>
            <a:ext cx="7572375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Великие озера (США, Канада) включают группу из 5 озер в восточной части Северной Америки, в бассейне реки Святого Лаврентия: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Верхнее (площадь – 82 400 км</a:t>
            </a:r>
            <a:r>
              <a:rPr lang="ru-RU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, максимальная глубина – 393 м),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Гурон (59 600 км</a:t>
            </a:r>
            <a:r>
              <a:rPr lang="ru-RU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, 208 м),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Мичиган (58 000 км</a:t>
            </a:r>
            <a:r>
              <a:rPr lang="ru-RU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, 281 м),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Эри (25 700 км</a:t>
            </a:r>
            <a:r>
              <a:rPr lang="ru-RU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, 64 м),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Онтарио (19 500 км</a:t>
            </a:r>
            <a:r>
              <a:rPr lang="ru-RU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, 236 м).</a:t>
            </a: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1357290" y="785794"/>
            <a:ext cx="1000132" cy="428628"/>
          </a:xfrm>
          <a:prstGeom prst="wedgeRoundRectCallout">
            <a:avLst>
              <a:gd name="adj1" fmla="val 102517"/>
              <a:gd name="adj2" fmla="val 72129"/>
              <a:gd name="adj3" fmla="val 16667"/>
            </a:avLst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1857356" y="2357430"/>
            <a:ext cx="1214446" cy="500066"/>
          </a:xfrm>
          <a:prstGeom prst="wedgeRoundRectCallout">
            <a:avLst>
              <a:gd name="adj1" fmla="val 102517"/>
              <a:gd name="adj2" fmla="val 72129"/>
              <a:gd name="adj3" fmla="val 16667"/>
            </a:avLst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Мичиган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4071934" y="1214422"/>
            <a:ext cx="928694" cy="428628"/>
          </a:xfrm>
          <a:prstGeom prst="wedgeRoundRectCallout">
            <a:avLst>
              <a:gd name="adj1" fmla="val 45612"/>
              <a:gd name="adj2" fmla="val 124233"/>
              <a:gd name="adj3" fmla="val 16667"/>
            </a:avLst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Гурон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1" name="Скругленная прямоугольная выноска 10"/>
          <p:cNvSpPr/>
          <p:nvPr/>
        </p:nvSpPr>
        <p:spPr>
          <a:xfrm>
            <a:off x="6429388" y="1142984"/>
            <a:ext cx="1285884" cy="500066"/>
          </a:xfrm>
          <a:prstGeom prst="wedgeRoundRectCallout">
            <a:avLst>
              <a:gd name="adj1" fmla="val 7996"/>
              <a:gd name="adj2" fmla="val 181253"/>
              <a:gd name="adj3" fmla="val 16667"/>
            </a:avLst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Онтарио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2" name="Скругленная прямоугольная выноска 11"/>
          <p:cNvSpPr/>
          <p:nvPr/>
        </p:nvSpPr>
        <p:spPr>
          <a:xfrm>
            <a:off x="5286380" y="3714752"/>
            <a:ext cx="714380" cy="500066"/>
          </a:xfrm>
          <a:prstGeom prst="wedgeRoundRectCallout">
            <a:avLst>
              <a:gd name="adj1" fmla="val 79291"/>
              <a:gd name="adj2" fmla="val -137270"/>
              <a:gd name="adj3" fmla="val 16667"/>
            </a:avLst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Эри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357313" y="785813"/>
            <a:ext cx="10223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Верхнее</a:t>
            </a:r>
            <a:endParaRPr lang="ru-RU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www.mountain.ru/article/article_img/231/f_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313" y="214313"/>
            <a:ext cx="495300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4" descr="http://mir-prekrasen.net/uploads/posts/2010-12/1291915395_350px-tajgo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57688" y="500063"/>
            <a:ext cx="4357687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Блок-схема: альтернативный процесс 6"/>
          <p:cNvSpPr/>
          <p:nvPr/>
        </p:nvSpPr>
        <p:spPr>
          <a:xfrm>
            <a:off x="1000100" y="4214818"/>
            <a:ext cx="6786610" cy="2214578"/>
          </a:xfrm>
          <a:prstGeom prst="flowChartAlternateProcess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655" name="Прямоугольник 7"/>
          <p:cNvSpPr>
            <a:spLocks noChangeArrowheads="1"/>
          </p:cNvSpPr>
          <p:nvPr/>
        </p:nvSpPr>
        <p:spPr bwMode="auto">
          <a:xfrm>
            <a:off x="1500188" y="4357688"/>
            <a:ext cx="5715000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В Канаде южную часть тайги ученые чаще называют «бореальных лесами», в то время как «тайгой» называют все другие хвойные леса до границы тундры на севере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альтернативный процесс 3"/>
          <p:cNvSpPr/>
          <p:nvPr/>
        </p:nvSpPr>
        <p:spPr>
          <a:xfrm>
            <a:off x="428596" y="214290"/>
            <a:ext cx="4714908" cy="3643338"/>
          </a:xfrm>
          <a:prstGeom prst="flowChartAlternateProcess">
            <a:avLst/>
          </a:prstGeom>
          <a:solidFill>
            <a:srgbClr val="00B0F0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428604"/>
            <a:ext cx="4286280" cy="2862322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Кроме хвойных растений, в тайге встречаются и мелколиственные листопадные деревья - такие как береза , осина , ольха и ива ; в основном листопадные деревья встречаются в регионах, где не наблюдаются низкие присущи территории тайги зимние температуры.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429124" y="4572008"/>
            <a:ext cx="4271986" cy="1428760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786314" y="4643446"/>
            <a:ext cx="4000560" cy="1200329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Южные участки тайги могут включать в себя такие деревья как дуб , клен и вяз , распылены среди хвойного леса</a:t>
            </a:r>
          </a:p>
        </p:txBody>
      </p:sp>
      <p:pic>
        <p:nvPicPr>
          <p:cNvPr id="56322" name="Picture 2" descr="http://i068.radikal.ru/1011/54/5d87a74bc0c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4071942"/>
            <a:ext cx="4357718" cy="25717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6324" name="Picture 4" descr="http://www.gardenhistory.ru/photos/pages/17-615small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357166"/>
            <a:ext cx="4286280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8" name="Picture 4" descr="http://t2.gstatic.com/images?q=tbn:ANd9GcSBNVt0L8b8hfQonjSsNQLJX6KsJwGKkWEygPRSBxyT7Cd0Bh5xHw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313" y="214313"/>
            <a:ext cx="2967037" cy="222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0" name="Picture 6" descr="http://img1.liveinternet.ru/images/attach/c/0/36/163/36163346_1160873616_4d39772a2d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928938" y="0"/>
            <a:ext cx="2643187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2" name="Picture 8" descr="http://t0.gstatic.com/images?q=tbn:ANd9GcRnhe656JRwZD1LAuum4NmZf0z4f7Un_PG1h_2LTzO-SCQ-SluC"/>
          <p:cNvPicPr>
            <a:picLocks noChangeAspect="1" noChangeArrowheads="1"/>
          </p:cNvPicPr>
          <p:nvPr/>
        </p:nvPicPr>
        <p:blipFill>
          <a:blip r:embed="rId4" cstate="email"/>
          <a:srcRect r="11090"/>
          <a:stretch>
            <a:fillRect/>
          </a:stretch>
        </p:blipFill>
        <p:spPr bwMode="auto">
          <a:xfrm>
            <a:off x="5357813" y="214313"/>
            <a:ext cx="343535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4" name="Picture 10" descr="http://ohota-v-sibiri.ru/uploads/posts/1291307157_muskus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2357438"/>
            <a:ext cx="3786188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8" name="Picture 14" descr="http://t3.gstatic.com/images?q=tbn:ANd9GcR8JzMrCAo1DuH0NymTxxhe6VetR681PJzpGla6BY6N41_KfH407g"/>
          <p:cNvPicPr>
            <a:picLocks noChangeAspect="1" noChangeArrowheads="1"/>
          </p:cNvPicPr>
          <p:nvPr/>
        </p:nvPicPr>
        <p:blipFill>
          <a:blip r:embed="rId6" cstate="email"/>
          <a:srcRect l="2632" t="8218" r="2632" b="4128"/>
          <a:stretch>
            <a:fillRect/>
          </a:stretch>
        </p:blipFill>
        <p:spPr bwMode="auto">
          <a:xfrm>
            <a:off x="3357563" y="1571625"/>
            <a:ext cx="25717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3" name="AutoShape 16" descr="data:image/jpg;base64,/9j/4AAQSkZJRgABAQAAAQABAAD/2wCEAAkGBhMSERUTEhIUFRUTFxUYGBcYGRwZGhcdFxcaFRgWFxkfHCYfGCUjGRgXIC8iJCcpLSwsFR8xNjAqNSYrLCkBCQoKDgwOGg8PGikcFx0pKSkpKSkpKSkpKSkpKSksKSkpKSkpKSkpKSkpNSkpKSwpKSwpKSwpLCkpKSkpKSkpLP/AABEIAGAAgAMBIgACEQEDEQH/xAAcAAADAAMBAQEAAAAAAAAAAAAEBQYCAwcBAAj/xAA7EAACAQIEBQIDBQYFBQAAAAABAgMAEQQSITEFBhNBUSJhMnGBIzNCkaEHFFKxwfAVYnLR4SRTgpKi/8QAGAEBAQEBAQAAAAAAAAAAAAAAAgEAAwT/xAAgEQEBAAIDAQACAwAAAAAAAAAAAQIREiExQWFxEyJR/9oADAMBAAIRAxEAPwCK4lCQgCMd/wCI7eKTGFr7m/sb1cHlJIB/1MhX2vqKEg4DAGDJLe9ceUj0aTUHDpH2zW+dqccLwhjN21qkaNY1FspNvavMLC5Zfsz6tiVaxHkG2o+VS57WYafYPhjya62By2G9Pp/2fx9NXeMgmSJbltftHCDQfO/0p9y/hv3fGdFwL4mBZVJ7SRnpzKvzXpt9KZcYxObEYOEW1kaZv9MKEj/7ZKsx12lzviWxP7HEYeicrbySQaW4v9mbQep1Eka65gSSPmu9dJkxYS2dgoJCjMbZjsAoOrE+BRHVOh2NL1HFsNCCSyKLKbBRqT8gNTWbcvY2UkphJrectv5kV1zg3LuFgZnhgRHcli1rm58EnT5AU1Zz5+dT+KJc3A+JcOxGGQGaKWIH8TDQ/UaD60oViWa+a7DQ1+j5UDAhwrA7gi4/I6GpTjPKmVS+DjTODfpHTP5CN+H61ssNeNMtuU4ZnyEesk6bNr7UQjCKMIVYPe5PgU147zn0XyDDlSNwwtY+Pej+W8d1Y2nmVR/t70NV0lJzzSsa26YY2+L396SS8xyPIsuoI0sO1fcxcZR5G6SBVP6+9LeGNI7iNFBL6Wpwa6Dw3ldg2bFMJCfw7/neqMcHiylREtm8CvVdUjMnxKFzAg7ioTivOWMckIBGhvbL6mA9z2rlo13HwbDwrfpr9Rf+tJOPo2eL93xDwzOwVenIQLtoudNVIv5FRWDE7ZjmkLNpdidPenXKHDsvEcOhfP6izX1+EX/nWmPbWrDCYSfEx4WfFSMk2GaW+VbEnRL62sLrY6a3oniUMmdsRFMwlWB41uBlBdktlFr7qO/em8fCF67Ta5nREPqJBAOdfTsL3vpXnGsCrMgI+B0cdvUuqnTwdfpXbTlsr5Z5cEDGaaRp8U180zkkrfdYxsg+VVSsLClUJ/v9aKikrY1R0b2r2ZjuKFE1ZiWnseLAzmtkeI01tWmRe9amlo/tdFHOfLCYtVkH3kY00+IeL/1qHxfDOthysZaKxytrYW7/AN+1dBxOK2Fz4rn/ADLPLCrCBWKubyZioBJ3EfewFv8A2o5fgom+McGw8AAScyONxv8AravMFjsOrJdSh/7lNMRwWOyFWAc2Lg62ouLCYMlrkOFy2Xx5qbbSUh45MiOkbvlIKkBrqBcm3yozgGBX0+to+qNLbeP52qqw3LcKgocrX1uNBb3HtWGMwEMapGqgMqswJ7W7/mRT0hTPxkxxtHKqK8Zy5rE5vFh8u9MORJw2KWYE22IpXMhkkzMgLLdXU73Gtx9Df60LwvEPBIxQWysuXuPOv0NCyek7vGRmBJAAGpJsB86A4hi4nIMciORocrA2+djSjE8cVsJ1SvUWVcjpa99CGFr62Nu9SXI3D0gaVlUXcaEKwCrcHIpZid7G3+Xc6WnPoZj2v4mv3onaleFlOhphmrY3ZWMutashLQ8zkDtWhZ6fJNGXX0oKbEViJSawbWpbtgwk1zHtS/mrBM8Cm+bK2c20JGoK+dj+l6cFQpudhr5/SsZ2zpJcWDaNcXJBG/toaFumcuwWIiLxAk5lazEeq/cEj5G2uul6O/x2AGZGADKyEOq727UgnkaDEDIQQlillA07d9SRfftRU+MUg3QBZmBL+dbXFKqspJY+m8oysdfhN9dh7d6kOLcQd5rMQSsTq3YNlKkH5/KmPEeOFYTmVCgkZboMov8AxADQ/WkbwLNLGoY5cxW+l2LC4t5Jawrb32wtWl6rEkDRSWJuBn827Dv4Fe/ucyzNlcOCQxsNgABcX3GlH4bhiYeMmWZWja2ZgTZSNDmXckNpbavcXgUCsXEqMRoNixbYKu+WuVz+MpORyrJNASHX0yL9fS4H1F6cDAqjGw/sVDco4OczK8V8sLWLnRLd1H8Rro8+ozAedu1TqxZfjXGtrDzW9GoLBz5r63Km36Uai3p4Vr6G4hiLaUNG96z4sGBDKCQN7VOYzmcLcIrFh5oW/wBi1FQkoArJDt71ARc3SyPlFkAvf/arbA4jMqk+BS2Ng2TUa0Fw3D55JVItdxlYntkGthv38bbC1GkrY5iQO5G4HcikfCpws8rlljEGeJYib3kkCyNJ7BlRTb/VVyRA82YIxTB8ytctkIUqcoJUXUm+4YDyKWcOfOuR79NVZgbdydF+V/70qs5/wbaTCxE1gPIPxaHsLEW9qjFhvqC3xLmXuSNggAuQa6TxDbiIkzNC8bIwIspFsuti3uPBF6w4mhw7Ehi6RtGczaEn/L5tTw8bw88bJIju4GhDHMuvpMZ3y+V/nQS8Isjj94ZS4GQhc2trWyka66aeb0MbfqscTiHmBj+GS59RuoW/qubabHemPAOESTOt2d1GXMzN6QR3Vt2BFrqaA4HyzmnRHlK51YtGou4a/cAkKLA+s6aWHv0WLERROMJEoJWNpCg7KugzE2sWOgH9K55STxYOw+BiRBGiqqoTpb03Y3Jt3J8UR0hlsvb6D6VPz8UPUjQEESb5mAKhDlYDW62PxKfV4vTzrZSAFUnW2oGvb22ufpRhtWA4eBJI3kL+d6KkNqxW9m1Fzb9dLUL1mvZtPnXSUL6zxDjKSxAHmpHiGHiZroQb9gb+9budeK9JI13BJJykEhbHKw1sfUCPzpdyBwgnNiGBUWMaeHZjmlb5D0gHveprfdXZZi+HlGDC486X81YJiOnChYMuYBQGUZiQLm1jqPlSXnTiYjjMQUFpAVGYaAAEFtN7C4t7movF8RklJ1fIqqiJmsEW4FwTsNj5uKUm0rr0E4kBYXI8HY3Gx+YqMnkUYiWGV/v5CszsFUqigk5XBuoylRlOhJNWfHMKVwc6oCLQsAQbG4Xe/wBK4hjOJAu5YK92Nid9SATm3Ommo96vAar+dOIpKwvICqma8YOYXLEJYgfwqt99aksNi/SwF72uTdszerRQBpsxH0rRHKUkJPoFz3zFb6796yhzDMwRtgbi+hBvmJHenJpB+KwMmcyRE6EtcWF/OXYgexr7h5lxD5i17XWzGwGYXWx7G4vfTbcU2TA4iZOlBC8wPxekjpsDctmJAS+tgTR3DuSsfFnyxJEJEId2kRlAAzA2UEk6bi1q1uMWQfwOeaLFiEz5jL0h1olRmUFRlhfMGVY7nNcDdl7GsuWcSyXzTNNJ13jEkcIeVUU5QJp5PuwQoYLYkAbjYMuE8j9Mo7MrMkokJVWzPeNVMZPpOXMC2t/Pe1fYnkkk4i+Mk6MzhjHkDSIwAPUzFvi1bUW31vXDc2clL+H4rqTz4jp+nQrI0ZZQ4bpjIuYdR5FykAt6bm5NjVPh2ZnA2dQdgCLnU97C2xPYm3vQeH5Swi+kjEy5Spu0pshU3ulrZS1vURrR3+GQ5w6xEfZiOxORSqkkbG533v3obnwjLCqsjMhYEKASBr77jvSnmniSQqHkdlUE2ta5PTYgbd7fnYU8wBjRMikKWXYfhW5XU99aluY4lnlETpJkTpSq6lRd7n0gncKtifc+1dprQe1DcGwEvEZnEjFM4HUlLALGoJ+zVG+81ufSRqddND0XGcQw+EjiizZVukUQ/E+oGYDY63JP/FKRytg3A+zkGhzHrMSb6ksCpFybbCsoeU0VQplndV+ENIpyi98oIUaXtp7VrnPi8UfxrD4rGztLHEwiHojZ2CKRfVrE31v4ongnJUvWRpkjjjDLnZZWctlIIRV21IA1vud6t48Ii2GlidmtY22PzoDjnLX7y0bid06RJC2BUnydQTsPyo8+0uNOeP4/0rBd0M6SfaBM4QAWJtex1NtajE5Fw59RmxTE7ssca+/vaqLhnLhibNJiHlP4ep6Qg29IJJ/WmpdLEFwfZdT+QB/Wpc78aY/6mY+Q8EVs0ckjkalp2BPuQCADXw/Zvgzf79M3YSXt+YN/reqQuw/C9iDqVGv5G4rxnm2XpfhsTm7/APjU5ZLq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704" name="AutoShape 18" descr="data:image/jpg;base64,/9j/4AAQSkZJRgABAQAAAQABAAD/2wCEAAkGBhMSERUTEhIUFRUTFxUYGBcYGRwZGhcdFxcaFRgWFxkfHCYfGCUjGRgXIC8iJCcpLSwsFR8xNjAqNSYrLCkBCQoKDgwOGg8PGikcFx0pKSkpKSkpKSkpKSkpKSksKSkpKSkpKSkpKSkpNSkpKSwpKSwpKSwpLCkpKSkpKSkpLP/AABEIAGAAgAMBIgACEQEDEQH/xAAcAAADAAMBAQEAAAAAAAAAAAAEBQYCAwcBAAj/xAA7EAACAQIEBQIDBQYFBQAAAAABAgMAEQQSITEFBhNBUSJhMnGBIzNCkaEHFFKxwfAVYnLR4SRTgpKi/8QAGAEBAQEBAQAAAAAAAAAAAAAAAgEAAwT/xAAgEQEBAAIDAQACAwAAAAAAAAAAAQIREiExQWFxEyJR/9oADAMBAAIRAxEAPwCK4lCQgCMd/wCI7eKTGFr7m/sb1cHlJIB/1MhX2vqKEg4DAGDJLe9ceUj0aTUHDpH2zW+dqccLwhjN21qkaNY1FspNvavMLC5Zfsz6tiVaxHkG2o+VS57WYafYPhjya62By2G9Pp/2fx9NXeMgmSJbltftHCDQfO/0p9y/hv3fGdFwL4mBZVJ7SRnpzKvzXpt9KZcYxObEYOEW1kaZv9MKEj/7ZKsx12lzviWxP7HEYeicrbySQaW4v9mbQep1Eka65gSSPmu9dJkxYS2dgoJCjMbZjsAoOrE+BRHVOh2NL1HFsNCCSyKLKbBRqT8gNTWbcvY2UkphJrectv5kV1zg3LuFgZnhgRHcli1rm58EnT5AU1Zz5+dT+KJc3A+JcOxGGQGaKWIH8TDQ/UaD60oViWa+a7DQ1+j5UDAhwrA7gi4/I6GpTjPKmVS+DjTODfpHTP5CN+H61ssNeNMtuU4ZnyEesk6bNr7UQjCKMIVYPe5PgU147zn0XyDDlSNwwtY+Pej+W8d1Y2nmVR/t70NV0lJzzSsa26YY2+L396SS8xyPIsuoI0sO1fcxcZR5G6SBVP6+9LeGNI7iNFBL6Wpwa6Dw3ldg2bFMJCfw7/neqMcHiylREtm8CvVdUjMnxKFzAg7ioTivOWMckIBGhvbL6mA9z2rlo13HwbDwrfpr9Rf+tJOPo2eL93xDwzOwVenIQLtoudNVIv5FRWDE7ZjmkLNpdidPenXKHDsvEcOhfP6izX1+EX/nWmPbWrDCYSfEx4WfFSMk2GaW+VbEnRL62sLrY6a3oniUMmdsRFMwlWB41uBlBdktlFr7qO/em8fCF67Ta5nREPqJBAOdfTsL3vpXnGsCrMgI+B0cdvUuqnTwdfpXbTlsr5Z5cEDGaaRp8U180zkkrfdYxsg+VVSsLClUJ/v9aKikrY1R0b2r2ZjuKFE1ZiWnseLAzmtkeI01tWmRe9amlo/tdFHOfLCYtVkH3kY00+IeL/1qHxfDOthysZaKxytrYW7/AN+1dBxOK2Fz4rn/ADLPLCrCBWKubyZioBJ3EfewFv8A2o5fgom+McGw8AAScyONxv8AravMFjsOrJdSh/7lNMRwWOyFWAc2Lg62ouLCYMlrkOFy2Xx5qbbSUh45MiOkbvlIKkBrqBcm3yozgGBX0+to+qNLbeP52qqw3LcKgocrX1uNBb3HtWGMwEMapGqgMqswJ7W7/mRT0hTPxkxxtHKqK8Zy5rE5vFh8u9MORJw2KWYE22IpXMhkkzMgLLdXU73Gtx9Df60LwvEPBIxQWysuXuPOv0NCyek7vGRmBJAAGpJsB86A4hi4nIMciORocrA2+djSjE8cVsJ1SvUWVcjpa99CGFr62Nu9SXI3D0gaVlUXcaEKwCrcHIpZid7G3+Xc6WnPoZj2v4mv3onaleFlOhphmrY3ZWMutashLQ8zkDtWhZ6fJNGXX0oKbEViJSawbWpbtgwk1zHtS/mrBM8Cm+bK2c20JGoK+dj+l6cFQpudhr5/SsZ2zpJcWDaNcXJBG/toaFumcuwWIiLxAk5lazEeq/cEj5G2uul6O/x2AGZGADKyEOq727UgnkaDEDIQQlillA07d9SRfftRU+MUg3QBZmBL+dbXFKqspJY+m8oysdfhN9dh7d6kOLcQd5rMQSsTq3YNlKkH5/KmPEeOFYTmVCgkZboMov8AxADQ/WkbwLNLGoY5cxW+l2LC4t5Jawrb32wtWl6rEkDRSWJuBn827Dv4Fe/ucyzNlcOCQxsNgABcX3GlH4bhiYeMmWZWja2ZgTZSNDmXckNpbavcXgUCsXEqMRoNixbYKu+WuVz+MpORyrJNASHX0yL9fS4H1F6cDAqjGw/sVDco4OczK8V8sLWLnRLd1H8Rro8+ozAedu1TqxZfjXGtrDzW9GoLBz5r63Km36Uai3p4Vr6G4hiLaUNG96z4sGBDKCQN7VOYzmcLcIrFh5oW/wBi1FQkoArJDt71ARc3SyPlFkAvf/arbA4jMqk+BS2Ng2TUa0Fw3D55JVItdxlYntkGthv38bbC1GkrY5iQO5G4HcikfCpws8rlljEGeJYib3kkCyNJ7BlRTb/VVyRA82YIxTB8ytctkIUqcoJUXUm+4YDyKWcOfOuR79NVZgbdydF+V/70qs5/wbaTCxE1gPIPxaHsLEW9qjFhvqC3xLmXuSNggAuQa6TxDbiIkzNC8bIwIspFsuti3uPBF6w4mhw7Ehi6RtGczaEn/L5tTw8bw88bJIju4GhDHMuvpMZ3y+V/nQS8Isjj94ZS4GQhc2trWyka66aeb0MbfqscTiHmBj+GS59RuoW/qubabHemPAOESTOt2d1GXMzN6QR3Vt2BFrqaA4HyzmnRHlK51YtGou4a/cAkKLA+s6aWHv0WLERROMJEoJWNpCg7KugzE2sWOgH9K55STxYOw+BiRBGiqqoTpb03Y3Jt3J8UR0hlsvb6D6VPz8UPUjQEESb5mAKhDlYDW62PxKfV4vTzrZSAFUnW2oGvb22ufpRhtWA4eBJI3kL+d6KkNqxW9m1Fzb9dLUL1mvZtPnXSUL6zxDjKSxAHmpHiGHiZroQb9gb+9budeK9JI13BJJykEhbHKw1sfUCPzpdyBwgnNiGBUWMaeHZjmlb5D0gHveprfdXZZi+HlGDC486X81YJiOnChYMuYBQGUZiQLm1jqPlSXnTiYjjMQUFpAVGYaAAEFtN7C4t7movF8RklJ1fIqqiJmsEW4FwTsNj5uKUm0rr0E4kBYXI8HY3Gx+YqMnkUYiWGV/v5CszsFUqigk5XBuoylRlOhJNWfHMKVwc6oCLQsAQbG4Xe/wBK4hjOJAu5YK92Nid9SATm3Ommo96vAar+dOIpKwvICqma8YOYXLEJYgfwqt99aksNi/SwF72uTdszerRQBpsxH0rRHKUkJPoFz3zFb6796yhzDMwRtgbi+hBvmJHenJpB+KwMmcyRE6EtcWF/OXYgexr7h5lxD5i17XWzGwGYXWx7G4vfTbcU2TA4iZOlBC8wPxekjpsDctmJAS+tgTR3DuSsfFnyxJEJEId2kRlAAzA2UEk6bi1q1uMWQfwOeaLFiEz5jL0h1olRmUFRlhfMGVY7nNcDdl7GsuWcSyXzTNNJ13jEkcIeVUU5QJp5PuwQoYLYkAbjYMuE8j9Mo7MrMkokJVWzPeNVMZPpOXMC2t/Pe1fYnkkk4i+Mk6MzhjHkDSIwAPUzFvi1bUW31vXDc2clL+H4rqTz4jp+nQrI0ZZQ4bpjIuYdR5FykAt6bm5NjVPh2ZnA2dQdgCLnU97C2xPYm3vQeH5Swi+kjEy5Spu0pshU3ulrZS1vURrR3+GQ5w6xEfZiOxORSqkkbG533v3obnwjLCqsjMhYEKASBr77jvSnmniSQqHkdlUE2ta5PTYgbd7fnYU8wBjRMikKWXYfhW5XU99aluY4lnlETpJkTpSq6lRd7n0gncKtifc+1dprQe1DcGwEvEZnEjFM4HUlLALGoJ+zVG+81ufSRqddND0XGcQw+EjiizZVukUQ/E+oGYDY63JP/FKRytg3A+zkGhzHrMSb6ksCpFybbCsoeU0VQplndV+ENIpyi98oIUaXtp7VrnPi8UfxrD4rGztLHEwiHojZ2CKRfVrE31v4ongnJUvWRpkjjjDLnZZWctlIIRV21IA1vud6t48Ii2GlidmtY22PzoDjnLX7y0bid06RJC2BUnydQTsPyo8+0uNOeP4/0rBd0M6SfaBM4QAWJtex1NtajE5Fw59RmxTE7ssca+/vaqLhnLhibNJiHlP4ep6Qg29IJJ/WmpdLEFwfZdT+QB/Wpc78aY/6mY+Q8EVs0ckjkalp2BPuQCADXw/Zvgzf79M3YSXt+YN/reqQuw/C9iDqVGv5G4rxnm2XpfhsTm7/APjU5ZLq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57364" name="Picture 20" descr="http://t1.gstatic.com/images?q=tbn:ANd9GcS4cckTbmUvnX8Ti82v7GV1t8HRTQ0XYlGyZgkKspqIWmd3nt0OKA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429000" y="3500438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66" name="Picture 22" descr="http://t1.gstatic.com/images?q=tbn:ANd9GcTEmGz8qFpeFHy88RdXq1Yq7YLpEO_aqPBatBDlRSLEp2t2qcaSo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500688" y="2714625"/>
            <a:ext cx="3429000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68" name="Picture 24" descr="http://t3.gstatic.com/images?q=tbn:ANd9GcT1oXmeZ-VrXPiV5w0ZqsbFLOtXpn12ZDehqRkcNYdVilCFW0_S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14313" y="4143375"/>
            <a:ext cx="2500312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70" name="Picture 26" descr="http://t2.gstatic.com/images?q=tbn:ANd9GcSmDjyP0yvGB56D5jCuGo-P-SDqThBKQlDeDkhziCSpytTB6pBdo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7358063" y="2857500"/>
            <a:ext cx="153035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9" name="AutoShape 28" descr="data:image/jpg;base64,/9j/4AAQSkZJRgABAQAAAQABAAD/2wCEAAkGBhQSERUUExQVFBUVGB8ZGBgXGBYcGxoaFh0aGBoXGhgYHSYgGh0jGRccHy8gIycpLCwsFx4xNTAqNSYrLCoBCQoKDgwOGg8PGiwkHyQsLCwsKiwpLCwsLCwsKSkpLCwsLCwsLCwsLCwsLCwsKSkpKSwsLCksLCksLCwpLCwsKf/AABEIAPUAzgMBIgACEQEDEQH/xAAcAAACAwEBAQEAAAAAAAAAAAAFBgMEBwACAQj/xAA8EAACAQIFAgUDAgMIAgEFAAABAhEDIQAEEjFBBVEGEyJhcTKBkUKhI7HwBxRSYoLB0eEzcvEVFkOSov/EABkBAAMBAQEAAAAAAAAAAAAAAAECAwQABf/EACIRAAICAgMAAgMBAAAAAAAAAAABAhEhMQMSQSJREzJh4f/aAAwDAQACEQMRAD8Ac/EI00z6l4397ffCf1eibwDc/wBThm6m61HkmQt1EAewJGFjrFclQNxNt8Ktiz0fMiIQDBGlighgDFvL1JtiiWDJZeUWxBWfEoOIawnHDvRWL47XbHNTxNSy2oY6QIrJVdwDghQyqumBWdy+knE2WzhURhCr/pUqdOKvYWnB/KZcBML+c62oviuPEpIhcUcbJxkkHKygMYMfGI6nVNr4HZHPFhczOPVTKyR2xKh7xgZ6edBp++Fnqe7RickquBuczEg++HiCUrwfenuCOMX8m0NHGFfL1WSoNyMNOUzexjBmJAavCeTioakXAi42m/5wz5XRUb/Mh2Pvz8RiDwrlAaAY7kzi11SmEemy2bV3tEQZXkxjJUnk9BUviip1eoShVkAgWN/27YQPEkIssDvbf+eNJzjpWpk/73GM18U9MqSpLFqe0k8ziyJz0Vem5f0gnnBummB+XtA7WwUpnFUZyrmlxTqHBDOC2B2GFZYybPuw0lrnvA2GKvX6Y1oOZnjDDl6QJZj9p5+w4ws5jLF67aRqCibSYnGeHpXkWDkGLFC2KJrRPtvj1l8+GEjj+jjTVmZBhTjmwOXOMQSAPa4v7jEYrMzEe8e3EQfnAoay47CcekrRgc4cFoljtsBwdhNuMeGWoBse0xvPP+18c0dFtMm6qxicVsjV1LHIxLnWqBbgEQB8k/y+PbA2k4HPN/jC9HWB++Qd1dYJwJy8rcGRhoz+QDJIM/174DU8nptisdEm6DfSKWoAz84P0qQiO2B/RaIVfnBBKR4OISWTQtEVZQBgVmqAAJwYq5MnAvO0zBGOQjRVpUFbi+C3RyqkkoXKiyx+57AYG9NSDB5w2eHcsTVAEX3kcHt74HL+oeH9xz6V1PTSTUhWfcH7mNsFFqTuNvbFIZEiLgRa95HydrYr5nVIAcaZGobyBxP6b3nEbpGykyjnq5UO6gKuoiAe1pI9z2whdVzpq1KatYKzEWHyb7n74eusdRAQBSsSJLAkn473whdQYeZMjewXaDuYO3xhokuV4J5wTyrSMBkecFskbY0MzomzK2wIY3wZrbYDZixxwJDKqKKZkTO+4wC6R4joZarUWsCFqQqsItG/z374as5kx5QA1bbf8nCLncmNTo4kTce/BHbEIw7RL8j6sF+MM5pqB0ZHQ7ERJBvBE3tyLY7w9k6la4sALjcxzq4F5sfbFXK9ALZlUY65PokEwRtIA/f9sa50foBRLD1RImAdovAjFJTa+JKMVLIqN0pkUGAFIBB+qYJ4jte0bYE+VWVjNvUHUjggjePdgPtgr4g8RL/eRQT+IxYSF4gR32t7bnBlMm6CGXSPVAH6Vue/FvzjrawN1+gJ0zLBSWZiJa+q0ido3F/549dUrlQWW0QTAkwLbiwvt8mMHqOTU3CbKT6otP8Ahi/MTih1Bh5balEBpAtxYFjaF+Z+2E9HSpCN1Hr8sQTqYGAB9IAtHbcb7+++BrVizaiSCTNzc9tK/b4wN8QZiHqmRqLb7D7E/UBETPbE/hLJDNHSayoxuQVZj8/Vf4jFb65J12HToHQqtYGI08ExPzvbHZ/wpUDEIpcnaB+5OD9DL0cnRB/vVNuL2j/STM8XGB2b8XoBpotqbksRF/v+1vvhoNvIk1GKBZovQOlwV7Tz74lp9YC4GPmmqNqckk7T27D2xbpZIPGDOPokZXgM5TPhx2GBHXs3ouMFsh0/StsUOq5UNMjElsrK6A3S89qYdsar4HygJapHsPt2xl6ZcJAG8413w64p0KS+knTeOJ3kxbC8r8H4Y5sP1mEd8D88im0b8jk83xAKh1FpspIAnf5H3xXq1Y2Em287nePbE9mlKgZ4hySFdKeokjY2/bnCH12iqVTDCZgpyIXckYavEvVXoI52IH1AgWPPucZFl8yzVGYneWiSfq5vzivFEzc8lQ75VpGCuRbADpNQkYNZU3xRkosKOcB82L4Is+A+dqerHIEmHfFnWqy0yEbQQN1i/e5vhY8PmpWQF2lmJgmBYd9pO+DfiFjcWAPP/wAYk8PV0FRBDL7DTB+JuPzGIW4rBXkzKmGemeF0pOtaowGj1STAFriSecDq/wDaxS01o+pVimp/VeN/n+eKX9pfjEKhy9MkGLmCI+JvPwcZxk+gVLOxUCJAIgkEz8zF8UUNNjWooeP7MM1SV6+azJQMzQCSLTJtNwOI+MEMx/aZSNZpbaVCjgcmbC9o+OMZbnul1DIklRdRP5tijlcq3rU+UdUDU7OGWL6l0iSTsbHtjnDLCpYP0N02rSzQ1IyiwkagSbQLbRvwcBvEXTncaACbxM6duDvH2n4xmvRfElXIIzUqjGYAV1Qg7Sx1Ax8fGNA8Gf2k0s0NOYby35gqFJ4A2/H88I7gG00IXXfCVY6g1JnY7ARPN5sx7bYWKHhrMyWpKyFf8xVgfwCPvGP1FQyyEBkgrH6QSfm1vwMD8x0pAxdYBP1TMkdiNwP2w3fAqg1o/M+dztZLVtZeN3vbuCcT9L6hBF/2m/5H5nD/AP2qeFQU85AAVuQBcj4H9WxklJoOKwYGuypj5S6kAACVv/XeP2wd6b1AAi+ErI9NaopIhWAPECPg98R5TqDUXIeZnn/nFZKzMo08GwUcxK2xQzKYG9C62tRYBv2wUdpxnqi8n2BOVpa66rcywxtGUy4SkASB3I98Z/4S6bqzBYj6BvE3Nh+04ec3r8sKuozAkDjnEZu5FuNVA7MVQsgJzAM7z3xQ6qppAcc9+cEVzKomonVEn5IsBP8Azhe651DzJYREST2H/GFKWZb4zzNVmI8xiJsm0E8WwuZTLlDLbnDPm/4lVqh4kf8AH4wIz4Axr4kedzS8DvSK1hg9lVwm9EzcGDhxylW2Cw8bwWqmBWaF8E3fA2opnAQZBPxVSX6kINxtEQcD+n19DB+3f/5H88R9c66h0IhksfV7GeGAgj5GPNHL1HGhNEx9TzfuZBA/a2ItpLJVx7StHdV6QlRzXrMnl/8A41gg1Kn+AAn6BZmJtttebHh/w3UzTFgyxtY+kDtbfCn1nxFVyeZqZZ08xqbaVPmsghvUIgxF/jc4df7NvFqJReWJqO15A0oeQDIngC9yDjnaV3sKefkiv4o8EVKVNmALBeVWfwDvjNquegaTfjdVYc8i/uIt3x+haviimAdREjaAZP3YQPtOE3P5WhUdqgejQ1XCAqHJvJbQQxBsbn8YopNIWSUtGL+W9XYM3bSC1vtiVOhZgglaNUjkmmwH5IjDd13NVFJVND/+yVdh2LVWnC0/iMBv4mWpz3WpXQ2tMiof64xzt5Q8ZvQ0eBvEmao1BSYqEH1S6kgcWViQJ5Axr1PqJcKfKQneQVv7ix7Yw7oXVaVSoIfMU7j0s3mqfyJw95fO6G2pksslkENvJMekMYvEGbwecZ2sjOVFjxzXepTYhTMR6TqH/wDJBxl+R6EEbVUAncKGXYbzbV+Bfvh8611hWA1VFtYEbEe0fS04WK3WKdQaDqJni4ngmY3PsDfGuCoyzk8l/peZR4UMAo2GqD97n8MPiMV/EXQBVuDEWELz/Pf2/GJ+n51AsXpkcEWMWB9SqT99vfFjRV1SwKie37Da/wA2xQinTsTKCVqDWBHeB/RGGXIeLdMK0n5Eft2/fDNlcoK6FTE7EFifb1NYAff2wqeIfCootqABHPlglRxAdmYD7XO8YVtPBoVvLNY8B59atI+W0tPq2gdhbmMOdOk0tqjT+mN/v98fnPw34jbJ1VaWKjZAYWe57n5xtvhjxqmZWWIVj+m4/nf9sZJR6s2KVqi4mXVG03EGSAvLbk+3vhS8RZgU6bkksBytvt8HDR1rJyCQzCOJuB3E7z2xnPWqbOy0g06m25Edx7YRbDJ4B+Zy8Up5b1H7/wDWFPMZqTHbGh9SyNtPYRhKznQzqJxs4mefyrJTydcBsO/SjIwgV8uVcYf/AA7dR8YMwcQSqocUXMHBmsgjAHOtDYVFJIA5RzUrh6lLy1mBHA4k8k7zh/yDikmsFjIMgD6gQYHpBPH8ucKGe8aPSE+WpKiNKiQoP6nidI7DfA3I+M3cv6muQSAwCWIlgCvpsd+ecYueEpK0auCSC/jGjRr1KrVxTIp0yqskkkgEjmZmLG1jjNcn1nyyDTBSOzWHeJGC+d8QIrMqgFYKkiIa59QBJ+x98KZcCYxeCaWQyasYa/jCoRBknvIB4i6gbYE1+tuxkhdX+KPUP9W/5xSBx7p0mqEKqlm4Cgk9thijYnWPiJX6rUYgs7NG0k/198XczmfPpSAQyXcA2In649pg9pwz9E/s0L5dzXlarRoi+i5JLAbkgRHE4W+p9NqdPzCyVYgah2ZTIIInY3BGFjK1g5w9BVDMFDI3/rcYZ8r4wa3BCwZkjvsd74E5vo7sxajTd6bAFWCmAD+ksBEqZU+4xSXp9SbKZGGpMDVhjMdaL6iQCLSO82seDHPtiPKoC1ms1iJF9rk8XnFU9JqCmXmwEkfGByViNjh+wn470aFkM3SpD6jMXsdpHG3G5nbbBjo3VfMqRSGgT9UST3JLA8+04y+hnOGJj+cbT3Hthi6H4g0kKuhRInWXIA9lVd/zxjm8E/xuzdOm05WAxtufUoG/Zf2JGK/VulLURg2mqe0kj8sSBzwcAeh+IC5g1XAAtFM6j7kAED+tsNNPOKQDqZx/ig78m50g+2M9l0lRm1XojAkMpUX06JIgcAr7W474H5fNmg+tS0fg/AJMgTzE40nqnR0r+smoSNidP8wD+xGFDqnRyp0SVXf9ZBPeSFH3g4snaJO4jJkfFPnpEaWAvf8Amb3xSyOYFTNM5F0BE95i5998J61jl2LKZm0kwo+YME7bYYehOrKzSCzGbcxthHCslVydg11MyLYXM4w2wc1TbAvPZaPjHRJ8i9FDqaXw0eGsx6RgJ1TLyYxa8PtBAxd5Rmg6Y6O0jArNZWTgtRS2PGYp4nZoasWerdeo5VDTRVasY1KF/d57/nCN1zqXntIorSvAC7Qe/JvjRMx/Z0tdITMmTf6AdpP1MZwnda8IVsrTlgKoUsCVMnTwY3GDBR0c+yIuneF8oUSpUZ4ZQSC4ABm4kD/fC11PLr5zhCpUNA07Rxvee/vOCuV6ZWrrSNJWKFobRMzO7RAG/eRi3nqOXy9Q+cErPTp2pw4Uk8FhUF1PAAJ3g8pai62OrK3h/wADvmWOrUqgE+keqxiPVAFrk8YaumeClyoasrs1vTNhLG1hvYE3/GBHhTxBXr1TSTUqldkkBfwy2J7yfvONZyvRX8umrSZZXYFREKJkqCxF5tqJ32xGcmWgmL69Vo5UmpUcLIVtMDWVuIFOzTI+ficA+r9QWtSeo2UaXrqlMNTXU2oAEF9B0kzYTuN5GD3jDozJTpnTTqpMknUp1IzOCGsVF9vbHzqmZ81P4dVfN0rUYICbgRAkwtpAna283mvCmadhvrXTVFJE0OqKoVU1SFHZQLQO5wsJ4YuwIUexj+e+KvTvFlXyVNUNTpCqEEfUiU29eoMQDYwT9RO2IOp9czecqzlR5eWmFqVNmIN2gC9uIi55xTj1QkwB4qyRy9NkGkqwEFTb39+T+2EXDN4woZuk2nMAeokhl+kyFJAj2I/OFnF2ycbPaN9vfBLJZjidvaZ+NjPxgTibKtDC5HvMY6zmh+8PZckkmFgxqLqoBuYIOpTf3kQZ2w+5DqKqq62cHaYLCTsfMkyNr7fG2EfwvVkFhVCM2+tmKNYH1KGOloG4jgg4b8lXKm+kMLakaoAbcaf4U/6RO8c4i9iDZQAMGGJ/0jbmF/3M4E9bySkloCtfcpcRvY6v3jE+X6gg+ppPKtAYdiDIt7j87TJ1OsCgszA+yX9vUT+Qxw8WdKmhNp9NWoSZJtEgxtyIFxPz98DKXmZepAVgk3JVtp/xHTv2jDBVyqBtVgBEySW97C33jFbPuMwvpBlefWCfZWYD22HOKpkdZCuQrqQD7fz9sd1KGEDC50nP6ToaQbyp1SD884MttPBwGqY7laF/O0Dzxilk81oqj3xf65mtKkjCnlM2TVE98VWjL6azkqsqDiSs+KPRqkoI7YvOuImpZRR6r4jJDLRCqosajGEXvfdvgYznxR1OuNs2lemTHpYG/K7AxeMK1Tq1Vk8sudEzp4nBfoNRa1JqVWFSmC6uFBOpuGO5GAn1KSXoX8E13VzpVmBBJRWUAQNzI1CSR9Jm3OKPiShVzmcdvLVdICsad1sLMTO52xd8NZMpVf067ABpIHuBAPF/thmyuWDBhBZrfSIiLyNQvMDbb2xz9YkZPwA+D+lPRRxUhNbC8jYSLsPp/wC+MPSdXq0zTUOSqGFU277cD73sMCFpEkN6htCBAZ29wVsJggmQcGMlmFcgeXpYSD3IQga1At9RFxH++ElQ8fuxzz6o9MJVRqnoltKs1yNJ9xuY74z/AMTdBytHLqcv5qlGAVS1SU5JYMYKmLqQN+cMY6mR+pgRNwTN9ye5JM4+/wD3RTZP48VaZ/WArG/vcMPY9sR6UX/IvRHqZz/6hl2phylQCC2lTT1M0yYEgBViQORgd1XrJyuWRMuxA1GmAYMgCG3mFJBHffbHZ7O0VzdZqICx9DEBZ1EahpNgb3PYWjC71toCTIBZiAT77iLC598X4uOtkeTk7EPVOqnMaiQzM0QB9KjYgC5naP8AfAQ5UjePzi/k8xJMNpER/wBb3/6xzKFkT7TaL/M97xjV0TVklJxdIpDIsRIGr4v+Y2xPl8m4Ij9QkWF/aDzIwV6NmhTqgfwxpaQx1ReFMEWEx9TAxi71HIvUrzqQATLUyNIYyygMfrNwJG+n74Skg93ok6GNSBlpoGmGBlSI5VwPTbiRdThkyGRolmY1Xp1NIDJVUqIBBnXHEzzFjMScJdLNBahOtqbzqDgCx3KkTDI0E3FjxvgkzFgGV4JPqpn6TH+AnUIINlY8wCRbEmjjQcp5oeCVdRcHUQQD8AzvbcERfjBLqGdVKf06h2ItfaC3pP7DCl4aR6P/AJDabEKdInb1CY2uIgyPnBHrfVvQdJIblRff/wB1BP2MfMWCQjYJNdqrHREjcN6QI3sBf7nBroGeJ9FUmQL+kII/yjUbRHbCrlswCWBLWFrMzX2G5MfH/YY+g1CNX6dRm/pHzJFtiN/mcNLR0Qd4myYo1NdMgCAYGrngR6f63xLkOsalgkT/AFxi74hyprLaLWkw32ggyfvHxhPy5qUngkhdgdKgb8wYH2J7c4dZQGqC/VV1TbCtVy5U6o5w202DCcU+oZcaTbDx1RFhnwjnNSgHDRbGe+E81pbTh6FS2JS2Wg8GC5TKaiPfGkdP8C+TkauYaabsoIBKgad4jfURhw8M/wBlCUHWsKusrJAKiJ/Jwmf2g+Kv7xUaj9CUWj3ZuZG1uPnEovvJVo1SXVNsH9EVXqVAVOktAhoIAAn5E29sExlqmommQokjSyy5ix/VFhe9jGE2pnfLpH0Mwf8AXrZbkQbC5+9sN3TmatRR1RQ9VYYzAkDfSZ1WuBtOHlhmasZIcxW9ehoM31FVC2ltKbXNgTJ+2CHTs6PNYi7sBqJIECBduwXe9rWnEJ6SqKjSJZbEngXed59e+wtj70/OVDIDCooby4kkPqnUU0tt7zbaNzgvR0bD+dqDUsV1FMgSdQIB5J0QI9h8Xws9W6nTUrPm6VJDeWxAj6R+n0jVe284Pjpa16H8Sn6abaUYEgnSoBUBZBuL95mBGKGe6JT06RYwSq3Gr1Q2qIgAew3tgRSDKWRZodXTTVRRHmLafU1j9Oo2UfqLducL9Rde49KjiTF4Om+0nE7UjSrnSCyh4EnfupIid4wU6XnqD1ilRArH0hrAKbj1FjYajuJIiMWtrQL+gL5KgD0gKdjP2n84lq1BdR6gs6dIhpkXPH0g2xez+UWlS0yGamWG/wCokQYPECRHfAakdU8z2kST3vxc4ftaAvsu9HHmh11AVB6kBA9UXcFtx6FJHwe+GxsvrTzSASGDU1/iaatQr5cD1RCaabatrkbnCtXy8VwlEemQpMkzP6hN4jD1Uo0vNRacnRVX1amOldLPUCrsGMok9w3bE5IN+ir4gyLK10YOCZJsdW5McdgLbfcxdCpB18to0k+nsC8W7i6AfvGGmuKtWzIQtV4ABghiSWseIJJiwCe4GFvqvS3yrgnZpdSIEFLxbZgNX5XtgNhTbHHpVM0m0+rQxkXNpPBIjexW9zIs04o9aqHzqizGmAJFoEAiOAD8xeIxRyniHWrhSpB9WmCJO5jhSRvGxEwJt5qDUWLGWUSuozK8IwiZC9r+m1tkBR9ydPSSw/aYAtckzb4GD+XPovpcsRqLWQe8sRMf4VB3E98LlXOVEgjyCrfSCZ9SngExPsQd8NHRxUQKzNRd5n6VDXvsqnTAve/uBEBsZINZWvSAClPMYcKIgGSOwC/5ucfeqeE6demSFCtAiYtvEAXI/GPL9cUGT5jVG2Ah4B99h+ScEOn9UQmDoDHeLmfgDf5OFTopSZn/APdGouUcGQY25+BYYgzxIFwfvjRvE3QlqpqDFW92gH57j7Yz6vSIlSAItzP3JE4vF3kzThQL6VVitjQcs3pGM3IKVAffD90urqQY6SE42Qt4/bpzlS/m02BZIgRquLjttBxk/XOtnM1XqEBdRJge5wNLzbHMLYjxwUT0ZO2emPA2w05RnFKnTV3ClZ0lmVw3Oi8aYMjUL98AOlUV1eY4bQl20hTfgerufY4ZKPXqbIZQUwDqOqoJJFl0FhqYbEiYsLYaRCX8JcrRNV0LqzhV0LrCD6SNROmdVuDJsTgp07NsaZVXo1EDKFZVYhY4YAKALgzbbeMAc94ppafQKqvPpbUbLcNY2JItNogfGKOX6+4VvJSpJuzAmOwOhRpEcfn4Aqix2XxYPPp0mH0gpW0ElGJJ0lYbc22uIO+CS0vMptDaGUqWKalAX9KnzNyQsTc++2M06gSiJpdKjMNTsJ1Bj9SPN7WvGCGU8UilSgNqaALzI73nYTuOMNSwLKLuy5mqJfMNQBIUuHJABMBZjsDJ+L3OKmd6KocTqUuxaYEfHtYTNh7Y+ZTMK2Yo1XcBWUs5iY0yCSIPPt9sXvEPiZFKmj6m06QbQFIg7c8C/Jw1u8CpMB9frt5okjXAvbYbYFIxn0kgDnj7/OPdWt5juzG52++G9+m0zSpqtMD0+ZVcH6Qq21ajBJhvTtJUXvh1kdvoqKPRKZqV0DSSom8+oAbMSRvPze3bDZmXo06jF9b2NZz9IOogKgAiCqqvO79zgH4fyoUeY0uxISmoBEsSNIkC0sxv834ww5+kqmkGC1BU2FtIdWJFS28m3YC52OA2SbDNLIitTWNQfyj6S0rTVrw54ZgLxwjcASD6j4YNXJaqlWXdS6yNmuxJPAaSvHEzpEPXQun0qqNUWKh9MhCPXIBVGIuEJ0yTFk7SD8pdA1mp5j02A/8AIVJM2uYF1JDBdW8JabYg5GhR9RhXSqBRmBBVogz2I2IPyp+MGczm2p01YLKnTGxiPXE/H5EYJ+MMoEq/3ilMKfLcEMPUCCGAI+mbbCJA5wEpVKvq0kHT6o/xKtp0+2ke/qw+0d6Ec1WoVl1sxIQDSJA9LbmIYSCNJsdo5wa6WFNxUaFvEm08lV0lhxsPtheo5ZPKDp6WFSGBEiCrGAQNJv37gXtg10+pKxoF59LbEdgwH4m4I5wjRwZygDOFDgnkOHXVPYwZPySfnBzLZKmNkQQb2Ez/ALfb9sL/AE+jTkmk7qQBrpPpYAGBOlolZO4NtjBwUoBBPmIwjZ6bKwM++rWvwftOEYboNUqw1QQSCJESbf8AsCbfcfGFXxTlUUh49rRze5kjjaPvguKrCNJLqeNJJv8AO37Yk6jmQ9EyvqH+QGPYGLYeDBLKMyz7LaJmfaI/Jw1dAr/w8KWeFyCRIMxtH25N+MFehZ6EjGiStGRfGQkdJ6QrtFQsuxtH03uTwTsB74i61UTUEpqAqjjljub/AIxZy+VIpOxJYcAEX7EjkW2OApacZ19m2Ltl7p1YoCxJECU92JCyJ7DFylnwumsF9QPERIBEDVMTImx9oxSyGS80HVVWmiba2O54Ve+LbZI0QK1PQdBBBZlJJEAxT3+oyCRghayFqPi6lUhcxSAO5qgLqFjYKFmJgXOw9ycVch4oFJLKhIMBdCiQZuXUCTfm2F/M5guxY7n5/wBycRYFHdEw5nesvmDKKVMeoyLgWAmw/N+MDmpCSGJBHt/U4rJUIBgkA7j/AKxxY8mSe+KJndSwa7AAA+mfTMTb+V8eyxkBRqBsCZiTb2uJxXG0HvMg37YlylB6npAkDc8DYT/1jtAcUcMsTU0qNXt8b4fa2YCZIgrDuVJFhYDXcweI+7kcHAbJ+G2ElwQxXe4uVJiAZiCJ7Tcb4FGmit6y5VdJZRNyLNubW2P8sOsEZVMcfCeX1XeNFLcEjSHctLSfphTvtcYkqUx/e2IOt2HpSmWNNFYeWFZgASsACwAGoXOAlHr1P1EAqrkFlkksPpK6hyQRwLCxknDD4dyweqihWqVHOrcAU6Yn1BhctsFB5nfAbpMmlk0TLeG2o5ektMqC+p65Wz1Bony0tYekC14Atzjx07w3U9dVz/FqsGdEYHQPSUpajEBViwAgRAJOLSLqIdp8xGCUlIGuPSWJpiNCxctIkRIiAY/DYqUi1Ih2RWZgzApMyTqWDqhrAr3F7DGdmtVZS6z0OfOZ6SKHlApUHWqhSpgGTLGTYcC2MxytDya/lsQxVlUmCvpeQdQN1sRIP740jq1OtUqMavoWiVQaQRqsS92sA0qCVsdjNoRfFZV286iys1KAdgdNhogSGnVIk7D4w0WJL+EOUyimkFMWJUSbMos3+oKFN+aUWxJlagVjSdRt6TftIBBkEMAQO0cjA6lXDZUPTtFZWA3iVIK339c/n3xdzFUAILiIGqREG6E/5QTpkdh7kPQoXFQAqvmaGH0Fj6Xn9OpgwRvf7EEHEqVKlM6jYHmwU9z6LAnmJG89hUy2dMHzFDJJWoIB0utpKxdTY2IYTaQbF8pRXVKNBYCVIDLUmYIP6pHMBuPmbQyJ6NV19UFha5AMW50/tM/NxifMdR107kARe7BfaxOK1VjRJ0ekb6VYiDvKyrBf9Ii/Ek4450EllDqSP1ALJO4m4B9rex4wYoDYh9UUK5HvvxB+CS33j4xH06tE3wR62AxJANuJ24+mBA974H5WjLG0e2NS0Y5umL2dzv8ACVVNtzwP/UfGKFbTAiZjnBDpdIMPWw0TZeSe/wC++Ic1QufbtYfgjGZG26dFZU40/O388fKdBmIVQSTsBghk8kanosJM6ubQDcb/AB84N9J6PFSUHpuPVvAsWbb32t845yrAewv5DodSq4VVMkTcWj/s4Nnw6qALVIGnsCN7ku0cD+Y3w00MjqX6ypJuUtImIiZiBH5x8JuQFjczEm5sCBdp337DE7Z3YVz4ep6fQCQWGksCNQPJO6Ltci+LmS8H0vT5kyLst7g7e4HsfUcMWTrfpQyTv6CAAP1bCSZ+n3+599OyBYAEaiSWYi2tZ2JNwL/J2GOdsHYTOteHxqOimKcXCANJEwGb/DM7fHJGCnh7ohpoxZZCGGEzrcyIQbPET/psbYM9VySVKuthJXTYkjSCZkxHqJsBsAD7YCZrqCFS0hUj/wAakQSCdNOANlUzO0nnF0iMp+EeX8Rhm/iOYGpUVb3tGtzchj2JiLcjC/QPmVfoEbHSCfYkncyee5m2GOuaDZdANOp1OlSsFWWVZiJA3FiDewO16K5TShd2FIHToEszBknTcemD73iCPd6QE6KFDJkeY1KyrZuTebC14Hc40D+zamxYVdaUgT5ZqMDrLMTCqWJDNtBvG3EBG/vb/wATy2BFUAM7AFiSB6QeLnb29san4MptR8haimrWZQaehQEpLsTxzuwBZrjjCy0PHZob5NctTLhQIVpZiA8vBZ2qNf8ASv4HYYXaNaoKetVU5gqygPV82KOpSWJ1CdUSABuwFrDB7z6ZdjXqL9M6XIUFS2kEobBdVhuSTubY+Vc21Og3lqEKiwYhYLGAYHpAJM6Zk7+2Iemh/YodTyrKiU6qrFQzoqN6l1hiQxFgxdS1jpGqBZTNSl0QQi6RBptpbWzMZKwCTe2skX2C4J06NMUiprGpW1MGcy3rQAlFVhB3IhV/WP8AURpU3DPVNJtRGlEUmUppEMW0wrz2MwO+A2KlbMczuRFFnpqwCbmbaXDCRtaQNQG9+L4u9CK1SaRI1JqCMfpq02JlW7EE6h2+4wT6zkwUYMoHm+pdTAEBtKAQRtMtInnADpGUQF1UFKqW/wApO4ebW9MEQI1DFCaDBptRrAMNaP6Q3uFvTdeTp9Q2MSAfpgrlaaeUU0sy/Uqg6iAfrKWuVMEiJIveTgPlupDMUhVZLEhKoBur7o4PbsTtbteSvTKoGpOJkspmxn6hwAQTPY3AjjtjaPT9TUqVNQmmAZtqII2amR6uDNJoPIO2KlPPPPoqmoDaQQwP5HqHs0kYp9cc1AaoVNTHS9o9VgGb5+kkgESDuJI3KtqN7NaTsfYnvtuOcUjESWgl1cmzMQPtB/AmD+MCkzpBxezdO19xvyD+f+8C6gv/AMAf7YsZZZKeYpRCqCoiSJkTvFt/3xdyeVUKDpOo209uYAN8UqLsQCB3i4FuZE/1bBrp+XTTLOCFtAtJ3gsYt7DGFs2US9IyYQ1NQUk7kjY7hQNoURM7kjB3pmVMTtOw9htHbacDcpSVGKSurTfSw0jUSxCxxsNRjnFgdSAYIBoQEEk6iWtAVZEk2BJ/orTOZ6bPgv5csoX6psFWYVQQLkz374vJKIWJIXcO3A/xXtLTG1hgblOnmq4c2ElioIvNg08nidhNu+CdUOw0qdWhgJYelR3H+IgAwbQcUTV4Ef8ASuCYPLs0i5A7mZFoEyZ/lGCv968tVJudwdom0CbxptPM9tlrLdQPmMBTLrQMsR9K7wW5Yk/Ye++JaXXZozWP8Oo95CjnSAovabGYMA98M7s5YBnX+pPUMydNoViASfpYADdoHINvjC0pOrzAoMkwBEbxECO9rDvGGzM5KpdNQYVCIfUQq6bhUYzBIBgxxEYD9Oo0EzLLWasoUWXTpbURdd4F+TwMUTOVUDquUfX9JQna0j88X5xXpZlpIb18Sb/vv774Yuu+Ig9EqiMA1i4ATUQZYQBEWAAHA4uMcQiUATp1uAwIUahsNMAwDMTN7i18FbD2pZRb6BkQa1JdBFMQTqUHUakkSRPp9IN+Ax7Y1fpGdppVJpozVCIpypPOmY4EAkSQDHAFsty9NaYBaQTTAXRJOtpIJYfSWK7zEWg2wy+Dc1mCG01lpKvqfMCmCzEX8hAbubAH0mYAGBPCEg32NSq9MFMGvUoivWJUCylrGFubQCS1o3x8zGXeokNcwdUERJ/TIgH45tih0JqubC1nq1I02AIQbCTCxB3BJvwI5M5TQpS49QMcADcgDaTy1yYJm8YgawQMuaTq5Uu4WFVZteS5Zpv6j+TA3OIOvUXtTJhWK6yCZbSCwVZvsNuZnvgqtHzK4qltWjUp0kaFB3UEzJm5IjYTERih1Zqeao1E0M9MUy3nBtK6qcuug/qhh9W3zgAaFqqPMpeYdMPsGCKfLA061kgfQrEc6S0g4V87k5UVQAoLtUICnVdSBTN7g0hEd14vgpU8QlXNLMohp1FV6TOQQqz66jtqJkkHsZMFeMU+vfxai+WVA0liyll9QAXXKzMCIAB+r2w9EhT8NOKVSrTqITRryoN/0yJS+4D7b7YudE635aNSq+pRKNHJveOQdwRfbfYEupZOogpOtMOXgi4LalE1AoUStxq9VoIjATNovk3o16T/AKToLgAtMWuNjYiDHBGGR2wT1etDMEJZT3IMqREHhoiJ3sO2LOTzEgGTJ57n34mLH7G+F7O0WRryZ7yP584JZQFoZZuLjuRuP95xeIs1gKZisZmLH5A/HBxUqVJvH74vUGkXxTrrBw5kka83hrpzMTXy1NmkCwVQTciFRhfuTHxjP/EPg7I0TqTzmBJOkOkEEkrx6QBbczh1611cKDppi9tQFx/+5v8AtjP+u9bqVAVZQBuJifksN/gY83jTPTk0gBXyNBCxAqxpmNayLWm3qve23bFv/wCs0ECHVVqN+oMe4HJEE7g3vgFmXcASCB7yMVXeTi3X7Fqxw/8AvGdPlUT6CLE+kgTZ47bi8A3g4tHxHmHWP4FESZszEAgwSBsBH5OEmjXK7E/nnvi3Qz5/UxA9mM7/AKfvfB0K4IuHzqbK1OrTBAn0OoPpMiYJkmxmT+2CHT86mbLiotVqhWfSygFplmKmLzsFHJwJpZtTCmLEm5udW/qtPwTiWn08SC4hJEgFZ+1zFu55GDYGr2QU+rVsu2hKhIQsAu6XsYBscEcj1vLmpRbMJqWf4ulQSAJ0gSRaTJA3n2wRHT8syMWdmcmQom5AixYXMWmBxGBVZhbLtRAAI0tpYVFkyZIB1CLbH2x2Gdafg3ZnxH07MZStrcrVZYCFDKgXVKZAIAtdjEkkxEDCU/UVV/QDV0qAuokhe++4k8iMeqvQpLGh5h0rN1In4kAi18eegUV8061LEKTo5LagAPbe+GQKVB1pq+UpACB1L3jW9RtJMtdjp5/y2xqfSatDLKKhKutM6VUlAdRAmSRLNe8ScZ7Qp6oRoNSNYCkgKsSRYfVIA1MSSwXtGGbKZEV1SpW0Kdi/qCgtcaacnU7CNgZI5AxzySTzgdvDlarXYgzSp0yB5aLpYmxOsgmBcekETF8X+nFnaoW0lQISOxmRc/A/OBeSUPSalSLUaNyzbO5O5ZpOkHcmZ/8AXBHI5kEKlAwgX/yQYjaKYbeR+rbtO+ImqIQXLQmiAAOIEBbyAO0fzOKed6gtxEwCoG2posg4kxEX+MRUst5VRhSJYxIUzEsZLs8Fix5N4xC6aSrVmV6qibBoReVRb6Z2v6mjftwWzP8AxF0OvmqVSrFNRSKgrApFCwDkQbWLbkmZ4EjC50zqNUaacJKknV9I9Ri8RqaJgC3uRAxqWcyv989dRx/d0MiArBlCwWgAgkm4i40iN5wleIfCtJ2L0jL1ENQGj6FItCknUBBG9m2OKIhogyWc8xilNl8xSGnUFBZrlZMekw15UcTBwR610ynVQhGJIYmqVDRqMH6CwIY7b2vcjCAcy9Op69WpAAC4lWUAr6wOItNxGDeT8VjyyuYilp0lNAqBNUQzEoYllgxBB++OaCtArOeGtFMsXQIzw1idIT6XBJMzysWHOJum9H0QJU8ypBBvuCP/AJwe6fmQG8ws4WtqpqhUKCEBMlQJ/SbQIn3vOnSKNKm1RdCTEwSL7Rp+kWlpG8ThlJoElaAOay0AxgTWpHDJXiSMA86b4tFmORe691h3mNhydRn/AJwo5vqNQtdj/L/ewx4zvUtRnnvv++KBJPvjNFJI3xjeyWvV1fGIguPtxj6XtFsM/sdKj4TYDH2cS0sqYk2tN8RMRggvNIkSuttSzAItY32Jmf5Y90szp9SFtQHYEdj8W5xUx6Vo2xNjUPHh3PUQpbUoaPU9VJhiNgwgR7b25wVp1BUgNoRFuzFoloBLDWAxa547QcJfS67R6YDHkgd7gE7f74LZMaGJdlX9SMAWaefTsPkmB8ThaaJSQxZ3xMmVCMqealSzAhtIMSGV4uO4g/IOAfV6OXDLVp1mYxJekGkN9RZxJhieNXN4i7BSydOpoWqPSSAoILMSLrIUBFFhYTvviHr3R6dVSqhdamA66QEIvpJUcf4R+2GToRpEPh7Jh6atSZQHlnaqwBGkes3HruZ07Xth08OdEUN5r6alZwST6oVOLWiwH6Z2HvjPunOlFUoVPMYiDAtpcG4TQZJJH1GCAeMNWV6sDQrwyU2BBRAZqmdK6fLiCIki5IINxh3oVP5DpXzwppBAaLgQdLQZBAAk3tEb9sXaFYI5qVKkKN9QAAngKJEyff8AngJ0PPGtSRlMkqBqqF0LmSsy0kncwN4GLWa8Jo9ZalUkpAC0ifTOwJUGJkz7ziaNGQhlOonNT5atToXUvbW/Hpj6V/c/GIetdOYIdAYqIVkSNVRRJGpidrjffk7Yk6v1qnl0QIacBoKg/Sv+Yj6ADAlrerA3J9TOaLywanT2RSNLRszagC0RaTpsI3x1AtaKmUoEa7S7TCVXgeW4C6Xg2ICkxBngDfFTxFk1bRQ/vLNq2p0vQJYAooCgwqhZ5+q98GOsdSSrSHlMvmavSZsCsE6AYLXMTYG42GFLqDOK4ViqVHBZtK3AJClFqSAvpB4gyYF8MhKTwUOuZNwKgdVCU0FR0Ygj1yQqxPIAubm8m8DegVzSqEKPPUvAJ+hdIDXkEb87HjHrxB02pUrH1TpZnLBlY6lbS0Em7CAJ4/bCxmeuDzAFQ0kSQdLHUW2Lk3vMSBa1ow9YoEcjxWzfnZpS1/LpXiQS72Nx/wCx4wU6jnqYajQa6CWdBLSQQWEBpncSbC/GM56J4iXKglA1So994EkWJ7xqY/MYaek5t2Zmd2FWqBqMTpRPrQSPUBILcHTEmICMei116tl2vTMOdqekqRe4KmeLi/xhUzd9xh6znlmKZUEzqFxqUEzpRBNzI+PbAPPdKOsqg18wI1AG4lZkbxNx74pxyoz80G8ozRKc48hox2OwvhrWzsdT3HOOx2AF6JszmCxM4gx2OwGclRxGOx2OwAlii8oy8C4+cGvD+YZ20yREXFv2Hxj5jsc9E36NfTcy7sxkBdekrFiCsn72/fDTXpqlFoUQoAHtcDjiOO/OPuOwYpWRloznN5cJDAtq9eoyQWC1BT3BkTJJud4EYZejeHPMp0281lJLm3BUyGBmZlBf47Y+47DSYqGvp2TlULMz1DXKIzRCxB1MggOb8xe5nbF/r/Vmp5apBJam+jUdMk6dWr0qI/q+Ox2EQzFnI9E/iU6ZfUMw3qlbgUi1hBvMC5vbnB/o/S1eKZJhXhuNdiFLRE6YNjMzfHY7BWUNDNE2epig6IhYvATzGIYkvq9RBW8fYxacUekUVTLZiqqjUiCNfrOoH6pNzsLcRaMdjscvDv8ARGzAfK5rUHDsSWII9JJB1HSSbm/PPa2FPxPSQOtRV0+aCSs7G3P3x2OxTwEf2oH9Joa6yISQHYKY3g74c6HWWSuaekGmUWEFgupRAEydIA25/M/cdhC0g/0nqTV5aAjA6WYfqNwzcRMC21vzdRTLLI9JgkgGdOxjjc/nHzHYAr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57374" name="Picture 30" descr="http://t2.gstatic.com/images?q=tbn:ANd9GcSgok6KHN16QRQsGmuIv_UgYpD7s2rk9FtKo1pWI5SHLXkD3Zca-w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2428875" y="4857750"/>
            <a:ext cx="3143250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76" name="Picture 32" descr="http://t3.gstatic.com/images?q=tbn:ANd9GcQxPGHW-aGpPHTbspl-3VkokuOpQ0vogYbgnWBfO4w59SnTQjsJ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5429250" y="4714875"/>
            <a:ext cx="2500313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78" name="Picture 34" descr="http://t2.gstatic.com/images?q=tbn:ANd9GcSLLzEoMmDwVzl0rQvvueIp3LMYua0nluUqcvcH3ehOlCKT0pK0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7215188" y="5072063"/>
            <a:ext cx="1704975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73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73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73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73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73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73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7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7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7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7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7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7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7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7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7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7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73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73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7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7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Блок-схема: альтернативный процесс 2"/>
          <p:cNvSpPr/>
          <p:nvPr/>
        </p:nvSpPr>
        <p:spPr>
          <a:xfrm>
            <a:off x="428596" y="214290"/>
            <a:ext cx="4643470" cy="1857388"/>
          </a:xfrm>
          <a:prstGeom prst="flowChartAlternateProcess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89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725" name="Прямоугольник 3"/>
          <p:cNvSpPr>
            <a:spLocks noChangeArrowheads="1"/>
          </p:cNvSpPr>
          <p:nvPr/>
        </p:nvSpPr>
        <p:spPr bwMode="auto">
          <a:xfrm>
            <a:off x="428625" y="214313"/>
            <a:ext cx="457200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Канада может похвастаться природными богатствами, представляющими большую часть таблицы Менделеева: цветные, редкие и благородные металлы, уран, железная руда, нефть, природный газ, уголь, асбест, поташ, калийные соли.</a:t>
            </a: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3571868" y="3786190"/>
            <a:ext cx="5357850" cy="2857520"/>
          </a:xfrm>
          <a:prstGeom prst="flowChartAlternateProcess">
            <a:avLst/>
          </a:prstGeom>
          <a:gradFill flip="none" rotWithShape="1">
            <a:gsLst>
              <a:gs pos="0">
                <a:srgbClr val="6600CC">
                  <a:tint val="66000"/>
                  <a:satMod val="160000"/>
                </a:srgbClr>
              </a:gs>
              <a:gs pos="50000">
                <a:srgbClr val="6600CC">
                  <a:tint val="44500"/>
                  <a:satMod val="160000"/>
                </a:srgbClr>
              </a:gs>
              <a:gs pos="100000">
                <a:srgbClr val="6600CC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Месторождениями угля богаты предгорья Скалистых гор, Аппалачи, прибрежные провинции. Железную руду добывают в районе озера Верхнего, полуострова Лабрадор и Кордильерах. Канадский щит — кладовая страны с богатыми месторождениями никеля, меди, железа, кобальта, платины и урана. В Аппалачах можно найти запасы асбеста, каменного угля, золота, серебра и цветных металлов. Кордильеры располагают месторождениями цветных и благородных металлов.</a:t>
            </a:r>
          </a:p>
        </p:txBody>
      </p:sp>
      <p:pic>
        <p:nvPicPr>
          <p:cNvPr id="30729" name="Picture 2" descr="http://t0.gstatic.com/images?q=tbn:ANd9GcTBLXjkYikidcyhzY8fuY4pVQmQacA_DzyfrDVmFBje4URYpaxl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43625" y="285750"/>
            <a:ext cx="2695575" cy="18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0" name="AutoShape 4" descr="data:image/jpg;base64,/9j/4AAQSkZJRgABAQAAAQABAAD/2wBDAAkGBwgHBgkIBwgKCgkLDRYPDQwMDRsUFRAWIB0iIiAdHx8kKDQsJCYxJx8fLT0tMTU3Ojo6Iys/RD84QzQ5Ojf/2wBDAQoKCg0MDRoPDxo3JR8lNzc3Nzc3Nzc3Nzc3Nzc3Nzc3Nzc3Nzc3Nzc3Nzc3Nzc3Nzc3Nzc3Nzc3Nzc3Nzc3Nzf/wAARCADbAOcDASIAAhEBAxEB/8QAHAAAAgIDAQEAAAAAAAAAAAAABAUDBgABAgcI/8QAOhAAAgEDAwIFAwMBCAEEAwAAAQIDAAQRBRIhMUEGEyJRYRQycSNCgTMHFVKRobHB0RYXYuHwJHKC/8QAGQEAAwEBAQAAAAAAAAAAAAAAAAECAwQF/8QAIxEBAQACAgICAgMBAAAAAAAAAAECERIhAzETQQRRFCJhcf/aAAwDAQACEQMRAD8A8VKHcfzWwjD1KP5qZ1AfFSQnEZOBg8YpKCkslYGzRcNutzLsc4XHBHvQc0bQymNxhlPNMtt5Na5PatDNZk0Hvbe4iudxPStMx/7rRz1oJInA64NaI67jk+1Rgk4rt+goDYBHQ1tjyK4zmtmgDYnIUVKoLjkjmhEchMdaJgmGPUBU1cSogHVuK5lODlDwalzFjnqajZA3XgDpQaEMVPK1tNrE5IFdOi5zmoJGVT6QKcAnyAy7gw5rnyQp+TUCyE7VzgVjyeo8mlQ7kwvAqNWDSqpPVhn8VzvyeTXGDuJFEKrIVJkJwNoAAogFdvrG1B3HehbST6qOML9wHJqZn9WzcvHz1qkNsYUnVVk5PVdtFXsvrWCLLlR1A4xXFnaXMkrSLZTPkcFUOMU10vQNSlny0SwRfu8w8mo5RU8dpRcusrjDBQAMDtmubqWSZFiYelOpWrza+FbaKTddRLPuOdqnC13d6XFI/lw2qRqDxtXvUfLGv8eqWZZBacoWwQADWVYrvwss7q6zupb27/xWUfNB8Hl/bzCQENvFSWIBnKOPurJDsAVlrVu265jC9d2eK1Y6MlhiDhoB6h3oXU7R52My8yKPUB/vTOOJQA0xwo9utRy3iJvSGIgN0J6mmWlaBGKzrRV5bhXLpyG5PHShgRjigaawK561s5zXQ4oDjGKwkmuyK5IoDQ613z2FckV2v2k0BuIDdhuKMhQEgVddA0fSE0uzlv7OKR5B+pI5JAz0rqHwbb3sc0lteC2PUQldwUduaStqj5ar2yKjmdMAAEYoq+066srx7byzKQM7ohkEfFRPaXTJuaznK9jtpbh9hHTIBz17VC0TdyKmcPHgOkqf/sprjeGyenanC7cAH+a5yOc1KASQoGSegHUn2p5N4Xnt4YXurhELjlEXJT4NAtVtupHeulR2O1AS3sPerJY+HIZ4YppJZDvYqQvYCrjY+HtLtbeBhbtsT+pIOSflqNJ2r2leHXhtQZLre8q58uE4Cj5J71t4W0W6YW8BkuI1V2Lpv2qfirPHZK8/kK7CJBjeBwSelZbi0sdeVwxuPMi8mYkdfajiJnZdlml+ItXnFxIZ4gsYBjQxcZ7DjpR9t4jndHW6gK3qnbNFHkhW/NC3UkEWtarDEqyJBGHIQbdp6gN7000QPaWiagGRnuWEkoPGQe1Tn4sco1w/Iyxu721ba1NjHlyZAzwDxTy2lkngRACm7BYnigom8yeTYoCSORkHr8UJLcvZM0n1JczSNtiJyQV4wvxWOXh4zpth+TyusppYHKI5kVQWxtUEfaKylFvqNzOjvHbuyq2GyMkfxWVlxv6b88P28ekVcAAZI96jtWENwH21PcrOrEiLBPc0CxbJyCK7JY4LLDVLlpGHmKAailmLTBhzjrQiybkPJBrq3aP9USDJI4qkxIqGa4WInhzyag1KCOC7ZIDmPsaN0i1EtyJGcIiHnJ61vXViJDQ4wD2pbUTit1gFZTRW65IzW6ygNYradh/9NbAzWEDjNAi8WviRF04Wd5AyqABHMmBsP471Z7R7iTS1mjj2xSsB52cbiB1ryxS0hG31cc5OatXhGOe7e7BlmaKFRthXnafcCka2x/p2kktyj3FvD64yq85PB5HOKVLfFdgZVDSKXQdMrnpj3oi2urqKX6dpkZ3UACNx09z8Cu9Tso7kJ9TCZCpLK6uFYn3/ABUZYynhnZUUlzDKhE8MZx2IFINY06wnRnSJYn/9lS6kDZSojzgiUbkJ/wBv4pHdzmMM2SAfZuKy4XfTeZ42dhtJRYtSVnBZIjnIGcHtV5v7kX1oB5XkM6gyjqZB8e1JLG5A0mJEe3IjP64iT1srdCT8Gn3huK2vryNJ3bzAhyM8bQOBW87c1gSxuoo4khZSQgyTjkU5064MV15bXH6NwpKhRwwHUGk2nxxR3s8s0R/qlFXsAe9WGxc2GnyW7+XNCufVtG4ZPar0TJrrZpDyEMnOI1C+pj2oGRbd9NF5LcyW4jkzJITgSnuoPvQPii5vbdW+iuXi34VI8cv/AD2qv66Lm3jt4NVvPqkZQY40PpjP/fzQWhi3FlHYatfw3DSvMxjB6demKtVkypplol0cpPAMEDGMVR9D036y4hF1CY7dfUFQcufmvQLSWGaDZ5ccUSfqIJJM7ffHxTDvS7jybySxLlViAaN2X9x5wajk09Lq/S4jQh40bjqGZjzt/gUFpWp2ur+KDDYI9xiJsj9sje2farIVd4lljIjQEgIeDE349qQS2pEEe9Xk8zAyVTkHuCKyj4GN3YgpMiXUYCyqykFvYisoJRte0GPy3ZUGOprzrVrJrWcqFIB969/vbJJLfayA+9VfUPDltKp3RKSePVXLhlp22TKPFwpDuFNcruVs468HmvTJ/BlnIXb6cg5/axAqvan4egtiwjV1I49625ysbhZSS38qb9J96DjkVHdW4TIgdpFPb2o63iWGUZAIxjJqS8005LQnAxxij72lX2RkA3DFawaPl0+45Lc/mgjgEg8EGqlKxoCsIrM1vIpk0DWHB64rAMnvzU9vaTXMgjt4mkf2A/5oCON2QtsPXg1avAWmvqeseTNcvb2wjLyuH2lh2FCQeFdTWeHfbq+71KFft81bNGWPRrS6ju4k+omwEdRux8ZHSlYGC0s5GW306O6jdX3TSP0AB9K89aINvIbxjd7vMP3A8Ee2KsOm2oisnlkxchVDTSRYyfZST3rJkSLEMsAgUh2Mm8EkEcA/NLREOq6Jb3kawT3AKwEGN85K7uxpLf8Ag65itmeG4S4I6RhCGf3xmmltMEEn6RNkHXfIxxg+475oy5vxbxC4N4STIDgnO3jAHvijStvPNPZrG9CN/RkzG4YfaD700s7htKvHWFmkdSE3Lzg9iKeJYWur6XI01r5d5ktHIhyXOe/xVUnt59OvS7hgyHDAHOfwe9OQ1yiieW3iZR6C4Lv/AIqdRLFLIFBCkrsbjIYfHzVd8GahbXlmujiZ2l3mTefuKntVltRF5xidvJcru3Y4wDg1UZ1X/F8S2l1p7tIrIHUqMYJAPWlY0yDU9bv7iJyLdWy5c8Rj2Arfi6/+t1GNdzSRI/loxXqo6UT4Zs1ttQnHnBwuGJYnn8j2pz2f0sFvpkBVUtkUoSMtz/oaDSU6drFrZrEGQMyyhsEbT7114g1C50ixuDZlFlfGV3ZEQPeorVtG8T3dqunySjUkVd0bghWH7vzR9p0aaZDbWpmNrFiNnLpJDwQfb8U3aF2iMzESngkA4JHzQn0xt7uGxVCIwTlQMEnH+gppa/U2sRa5Kxnf6WK5DDFVoVLbz7YvKkAAHEe45OOtZTLSil1JPGixRvHgg8HdmsqQ4uCA5GeO9L7hF4Hf2Jo2d1Dnd0YcUNOigjcc5HWuXi6uRXO+305wfil9zZQXKHJBI6k0detChywwcdfekk2ogFwCMnjFHcVdUpu9DilbYiL05INLrvRZ4+IpD+M1ZbZ5HBEUWAOrYoy00q6lkdpmj2gZXHf4p3NPxvPbnTb/AGcDd2wDSGXT7sMzNaSjvwtextagPtnVI/SQSOxxxQlvb2F7cWavOVWGImZFHJYdBTxz0Li8g8iQA5icBeuVplZ+G9Wu7R7uOykS2QZaaUbFH+fX+K9lS10SylhvLnyHEQb9CQgZPY1UfHvjhtUhSwtIo0giztVD0PY1XO3pPFSLLRLq5UvG0QVXCsS3T5q/6dbrY2qWUJtIzgAXCjKvnu3sapXhzUfpbieSZWaNwAzZ+0jvV009heyBrRwsZBZox9rmtJNMsjOUTyuohkRmVfQQvD464oZFm81zb7GKHcyjjk+2ahjimecxec8cSygKvT84qa8hvzqiPaSolm+Q8pBDRn39jmmRa1teQS/VW9wArMPNtSeHI5yPke1SW00l5J9VBh4A5aV2JOM/tI96A1kalp9+WtjGJlwHVjkEno6fmk2rXtxa3Czj9NpOJoFOPUP3H80aD0+HT9Mm0kXaP5kaYeby1/0x70v1Gzgmm+rvNMijRypiQPtwn/Oarui+LVtrIyw2gjlDbZEL/p491+a7m1SXWjbrdl5FUkqnuo/2pKpjZWVuqX986/qiNmVYiQEj7AGq3q1zu0W1iER/xl2PCr8fmrHZ+VZ6bdfUYZbnKrIkv2ey/Iqq6y8y6dEnlgQrBiMdQDnkUCI9EuGtJRPZwBp4MyhiONnQg+/NWjTtR1HVNYtVms/KFvGzNIuSsinnPPFUfSZ7qORJbfmVOmO+ex+Ksd94l1WWzWxeFbYE/qlRgBewBHQUSlcftuJfrJblpSSVlEgJH2gHmgbm8nR7t7C4ZWSQkPjqM5xj+as1tCNIsZLi5uo7mW6tGTbAvCjtg1U5SibTITtblz80xE02tIxVnuPOlZw8m9cK3HQ1FamRkjvYbgwMshUzICph5yBn5rvw14cbWrm4dw/lRtsXHc/9U8lg0a1v5dG167mtra3TzFAxhm9jjr+KVFqTT/FC3bw2d1LidWzHdo3MgPZvmrdaXO1pYJ7lmgVhGzgZwTzivKby4toZxdaLumjtNrgvFjvzv+K9JW6Wz0JL28ukkm1LawhjxtHGQR+KexezpZraFkltpxEoGGE3XPaspSYn1G7M+o+TOTGFEcTYCY6E+1ZT2jR39UJo946gYJ9q5uZQsXIAJHBpPYXaCAbmY7wR/Aoppmu7baMYHO7NceGX07s8Ndk+oXYywZjsHcDr8Ck6XDSv5jWhbjg7uAPmrBJpZuGOBhB1JPFL9VWC2hFvBC00p4J6LTy3fQ8et9k1x4rjsGEf04ZxncEPFc/+pdwoCx2iKB1OetVvWZ/LnaNypl7hei/FKCplfagyTxgdTV44TSM87vUWqbxjcXNwZCxXeeV7VGfErpuMbgSN1YDFc2nhN2igaRt0kjDKr+0U3n8MaT5RTy3jmJwj7iMnuMVcxZ3Oqxfa5Lc53MW3ckk0tEVzcpLNHE7oikswFN7nwrexmR7cLNApPIOCO/TvQSNqFhbyGIlI5Ew4PdT8VUiblUFnHJ1QrtkBGccVbtHvYbCzVbzb5oO2OOL78GqnY3csCsiBNjEEhhnHyKsO2LzI90VxPM3qjaIA5J68U9pqwXGvxRzp9Rb7UOCHDZI/Jri+1qeS7eWxCNYxAKsRl6t35qrR3N5bzq7Hy/I3LGsig/5im0l/YXn00Mdr5cioRLJFHw38fnvT2RZJHLfTGWaTyWDnDBs454AHtXGor5bC3u9kigcvH938mjbKSygUfURkJydqkbh/BoCWVW8yWST1bsRoAMbfc0UEDs6u0QJYdMfFNtFuZJ7qG2kmEXBHmseFHsaG8lTdMyPiMjJbHK/x3rbwy2hEpTaGUuAf3Lmkr2e6hdSaevkQq3kMgw5OCpz1BoH6qcaRMHmU2ssnLSHMrN3/AIotNa+tigQwoZUPqBX0lag1LRXvpJLmzEKORu+mQbRj3WgvRVp161nJuTBPbNFXWszS5IwARtOOhB7YpVLA8MhjmRkcYyrDpTPw5HZy6gBec7TuQE+kmkr3D65jvLewspZGMm8BGKHiMexoS6hMU83mhpraPJYocEntzRN5q1vMZYs7I+rMq/ewpXqmrPepHbwR/TxhAH95Pk1W0yDrPXLiw0wWVlMYpXx5ksRyTn3PagYrSSdrm4mV2BfiRmzk+3NZprrFhoUBlYmNmJxgfFGanc2s0EUEMghaIkFC27nHXPc0gkGnWsUUNot08dxcgtOynKqg6KB3J964M0KD6eVbqS4hlCxRFgFI9z7YoPT7SO7vTb6jcSW6wxkJInqJPsfij7mOO1WKKF2up0lEqy49TKR/rigPQ9NaOC1lsrBYpJ2RJZF35ZcnpmspHp+oSXttJOIzYzxBU3rhS47nJ5Pb4FZS2XGu9AuofLa33F2i5BPsKsdrcQpEECepvevKrO+NpqKT7swP6CRVuh1Fre4Rm9cCHJJOTXNlhxz27Jnyx0vIjJjIbHIyPaqvrwEMErj9S4c4jUdEp9Z6vaXFurI+c85PtQ2pRRPA7QBXZx3HT+avJGFsvbxK9jmW4k8/7y2WorQ40N4GcE46AHvnrR+u2UySuXTqeoFR+F3tl1BUu1JQ8YHc1pj6Z5zS7RyJEiSAzLKHBdu2B3oz+67q8uGYkNcbTIDIdu5f/aK3b3du7PGIlXyeVduy57UfJdok67yWuA25J5DjaMdAParjMr020ku7mb6qCZWjGw7Omf8ArtQPiHQBeKsFgEjZ4ydkhADEclFPYjrT+zu7m2vX/u+3inmuNv1XmkjanY/ArjX9GstUt7ma2DW04DHbG5KF8cuM96fEnjEyeVMwI2sDj8U60EXV/ILeG6aGQc5TG4r35pvqPhaGTSI76G69ZBBDD1b/APA/z3qnB5LWZgMqwypGccUl6W7UdJttMYsZZGQsMyn1f50vME9vOZLOcQIAf1U78e1IpL24fl5mI7DJxXAZ8ZVzn4NCaOaaKBUlF0ks7gk8H0fmpdNuJVhk8kR7ifWzrwF+BS2NGdWI52jndxipI2O1wPtbHJ7UAY1lKbOTUlkAVZMISv3EdhTLz3ubJFiZXZVxOXH2g9qQy3l15C2rTN5EbbljJ4B96NsbJJp7ZrvzXtJmw4iPqUfinCcyLdaBqjxjCsV444KsOop9pmmySeV5MTGRYS7zGTIaM+3saR+IXnEyRSMZIovTFKecqOg/iu9O1C4kEVs0j4+2I+ZsWMnuaKZrqltaSWrxOZDeKxjQMONvVee5qpyRPE7KysGU8jBGK9P02zsrMJftK05AxiVtw+Tj/ai5QodLh7dXidcopxlx7/mjQ28l3tI6qXyD7daImgXYJTKSQOAe9X7+7LSW0KG0ineWTKxqm1EY/t3dT+ahfwXpAjDGa5BLhNo7MRyD+KnSuSlQ3E8sYhXcVUE9OlSRy+UiM8SMeqv7fir1/wCFaTJLcxxfVQuV2wo8mdxHUg96pV9pT2c7xuS3lnG8Zwf+qdmk491za3YW78x8usi4ct2z1p7qTie6S609iqRgLCMZxjqD+arEavJJjdtAHUdaZWW+xOJmlVFIbaOCc96ld6MpLu8tzKt8+5pdrW8qn7VHUfA56VlWTRvCMevaeZoLkx5Y4TqQ2ec/xWUJ5KLqbo8MXlLsC8Mfc+9PPDd217aG3l5eLHPuKqrN6fv49s0Zol7/AHffLLJ/TYbG/wC6nLGWbaYWyrB9dLplw0eSIGPG7tV30q+Wa2JYDDAbRntVG1SSC8UruVsj7v8AqhtN1Ca0xC5aRUOFOeg+ayxtvttniv2o6alzA8pQAY4A7159NGNKvpZ5IFdtpVQT9h7GrvpWrq9syuxLBgqKP/vSlvijTBM5lj2urj1MO1asbNhtNun1mK4nso1VEKq8Uzct7kYqzajH4eube1O9FlZz5cYlP6bKvG7uckV5haSTaZfJJDIVj3gPzxj/ALq8DGo7JrXRY5GGBHc+YPN3fK9xV49srNHHhGKQ2cuq3M0Y81MyTM+Aqg42/wCdFDXYzp88ekaa9xLExBnKgRs/5PWq94Zt4nvb6xvF3I7h0UsSqnv6f4q9bbK2W3uNPTzYg3rtRwcjvitZOk26eVyz6tqF7HYTqVkml80xRJ6UzwWPuRUepeH4o9QktbyQq4OEyPVN8j5r0TxFDaaV4m0u7gtZJZLzcA0Z4VcdG+aq3jS4i1W4sbTSbmB54t7yMhyYxn7c+9TwPk881PTJ9Pf9QB4ycK69DQinac4yKvd0+lX2iK1/deW1uhURYzKx7DHfmqG4MbFSDlffg0tGZG1h3xvJMDERwAcHntUEMIkmljDKFUEgl8DigSc4XGfzUgHQEA46ACkJFg8J6Va6gbq4v2X6a1CsyjgsWNXG8sNNjQCwU24EojUHneMZ3L8UB/Z3p6vp2o3oAV5tsdsjrlZNv3Z+PmndpqP1F9JFZwWpihQLFIBkgH7gM9ORT2Fe1S1skt/1pBKHYnO3gf5VHYaBp5E0sUDyxRkFiTwSe1PLy8WJFMFtDBOzuqCPDFj2BHQVPpGpbba/tNUt1nkZfLIt1yzSYypUj2704TqS0V4vp5omgG3ogwFHtn/euYtJW/lDvIgdQiRAZBx3IqfVbhl0GzW8ZoRFtWM8f1P3ZPUjHaq+uoTpCt9aESg71E5yvklT3z7jpQB7xyNejTopGCLuL7eSQOcZp1ceZIyCPa3mhQHZsMMDBpHaT3FlqU0xh7CTfIfSQR7/APFWRZLKa0W4eOJjOxUFP2uO1Mg1/CbWMyuzRvAAEBYEkk8Ff+aq2pW41iWRLSO5aaDmV9mY8Eck+5zTjULdXWCcytKvIRwftfP2tTDQdRLSokFmI7mNM7U4SQ9Dn5osisbp46263upI51IdThlPFOdO8nUJm88kDy8KzndsPbPuO1W/+0jTbJ9OW9t7NYb+SZB5e31YPWqlp3hnWjJHPb2wIU5Prwce1Y2yNJLlNxa9K8Sw6BYzltLnjVmCRuknXHUN7VlCjw/r2tWk0ENlHBF5/mSSzS8k4xgD2rKXPEvjy/Sk2MJnlO1QdgLNkdBUDHLHgAZ7c4Hei9PlMa3IikxvTBz3FBzFUkKr9o4FVotjJjBBMy2c0ksC42l+Cfenvh1I7nGMEucEHtVUGSDijdGvjYXyuSTEfuFTnjudLwysp9erPo91IA52/tB7VatHurfUbXy2IJByAOB0pFqUsWoRq6BWL/bk0js7yXTrnglVzyBUY700znfRvrukyNI5toRsB9RY8D8Vx4avJNP1OKS6RmnhU+U3mYz8496f6XrFoYyLhkJbu1Jtajt5ZWls5FJU+rac4qp+2Vx3T6ES3cAuzMZZAxLPHGFJ3dsjqRTd7DURbRXupagdN0sx+trfBbjozHtVS8F69LAz6YIFnMjExhxgE/NEeKvFN/eWp0CzYJHkxzYIKuByRW0vTOzVA67rtnZ6hHLo2oXl7eI39aR/0enYUmsZZbG7+pW08yVw0lwVfggnOR7Uuu4LJJZClyVxjaoTv34qIXSwpJFDM7RMgD7l5f4pbCSfy727e5jjZF3DAB6j81l1bm5QmKExmFcSFzy1Q2+pz21q9vbhVErbmbbk4HQVDNdTTLmWRmPQ/NO2BDge/NYODk56Vr5B6Ux0PS59X1KGyhU5c7mJ4AQckn+KnZ+qveh21wdFsI7tMR+V/TzgbSeM/mu9PukimaKJfINv6j5eMMOmD705vIbezuxYISw2K0YVtxC46H4oIW8R1KGAxwwiVMqxGAprSTpJfFbwx3MEsOIWDErIxyFb/Gaj0S5+jjleDzpZp5S2/qQF6EfkVmv6ZdwkQzOXtlPrkRgQ4HTHtWtLCws8YUtsXLpv6j2Bo12cdzofpFe/3ttkDQRnkE9T/NDzoL+6t7WziMNlId7uft4zuUn3zU1zAwVmVzy/mRQl/So75+aHv5rpWjtIJ5Bau4mZITlozjGTmkDuK/tdOnv4NWZZIbmJTCIRkbui/wAUQ1vFaabJOZECwOEf1fYx5XHzSO3td6EoBujQRTIz5G0njaOwPejIrMxzPFJEtu6OJMSHcrMehAHHSnCMpJoLyyjki2m4SIswLYVuepHY0FZyQpasbptv1BA3pkCP5rVvZhEWG5Ub5GMgLdZBn7jRtz9JHAzXWzy4+uTgD80Uei7x3PE/0NrNue8MgaOTOFWJR1/JppoMFzNGDEjBSMEjtS3w1pEvi3VRqt2oh0y0Hlw5H9THt8V6ZDAI0CxBVVV6AYzXH5O69Dwf0x7nsNp9k9vbCKI5IYsQe9ZRYk2SLkFWxx81lZ8V914HaaabOeQbkdmt2J3KTtNV1yXOT71aNZ1gQylYFkjkIIfB+34pNcQw3UcL2kPlzbT5wzwfmu6vOk6AAkjjisHGa2FwSCakSEspbICr1JqfRbEWWoy2+0E5jznBHSjb6WGYjaQSwzx2paE9aiPkfHeppo/0mkTO4dQR0pWLmWkcxcLgMcdODTzSNURdH+lltgNrZSYDqfk0gR8jnnjvTjw6xnMlkyqysu5QfjtS11pUz49lTTTC+V0JSYSekp1z8VavES22ratYrayL500GbhY1wykDP+dV+FUTWUW4CpGrHoeAPmnesalY2zwXFlerLeo24SQx7QoxjB96qemVu7tUpDiZimQMnryf864Yhjk8VjE7mZupJNS28G9x5jZHsKKcRFsqAcD8Vzx781uQKJG2ggZxXOKNAVYCJXeSRclB6B8+9eh+FrOWwsxdyMDeXR2qu3JVMdCPmvO7EO95bxoRl5FUZ/NewhbaMfTKxWRACSOp45GaJDyvRSZLqC8hchCrJ5TsR2HIrrV71P8Ax/6idHiccJt7HOOtTa3DF/dl5uG1lQOrL+4g96E8WXcV/wCEraOzQLEjoZD23GtNoGeG57YrAIoN77ArOxyGz8HvWtIEI1a+lEPmYl8vfxtGe2K4j0xbNDudYk2JuKGt6JEIraSVTgMXYkj/ACNGy0bavZ6WPKcbgkbBfSOMn396TXkdnp1s6tIDLJGXRjypOcBcdaLik32KTyFlEmFXccKMe9VzWVuJda0+wtQPPch1VW5T+fmi+insxm0670mCK4Uq6zsOi52n5FF3OnfSwRi2kuJWnG8MIyMtnJHPSp5ILh7UR3G6G4Z9jB/VtPuDTeyv7iGzaa4VjNb+lYwPvHZzQNqvFFNcySxh/MEeZN0j7dhHP8Uiu7iPX9Vs9NtDI0O/NwSMBzmrb4nvodY0zyRZq13cFYrURA5Zs87sdse9I/7PNIkj1qRZ4yksUhBB6qRWPlz1HR4MJnl39PZdL06Cw06C1giCJGgwq9K5mRUcsOV4o2Ld5CMSeBzSzUblcYQ7cHnNYV1zu9BdSZQFkjLK2cDFZVe1jW/IGwup2nnBrKxubXjHiFzM08jySn1M2altMAbs8HjAqEEF8nntRdtGQdyDnGAPzXoPKRShTE3PIbrUAlYZyM4ooJthmRhmVTj8UGwIyGHagDopAYlKelxx0oydpYLYOJSUbquOtAW3mABo+w5rsnc25ZM4OeelAa1OCO2uD5E4mjZA2VGACe1caXePYXkVyiglD37g0yW2a5sI5o48tHL5bKBxz3pVdQNbzSJ3Q7SPmgObqU3dw87KFLnJUdKgIKkEcV3EDI4VUdz3Cip/pJXUDC8gnIPI7cikIEzzkniu0ZkYFTj3NNxpCWwmguzFHIDmSZjnauMgr8mlZjGWEZ3AZIz/AIaDqOUKSGUkMTkjtWbGbOwbsdSOldeW6zBWG3IBOfanm2BtPD4jCtwoTt+aWV0eM2A8PJK2u2AhRWlE6ttIyOOa9MW7kmv7ltm6RmLsdvFec6PKtvq1pJhmxJ0RtpOfmvVI7jyrRVjiSKWb7m6nPtV43acpor1APPC9uZD+oAH2jpnrilWtK80BtbUubQMmQBxkd6Y6pePDdxqbZgzsAjqcCjTE9pDHHdqIWfJKnBzzxyK00hEHDxOk25lEXBx7VvSVmtdIt3zvikDeYmc4WpU2xwgzkbWHc4HehdJjl/ugxHATkHnqO1AC3F6lpDAku6W1nBCYH9M54zSS0u7n/wAnhvrggyvuGw8bVXpR2u3S2eiNbtvLlsKVHC/z70vtLO7sZrfULvLRw7WG4ZXafc/NRZbVR6nHIb6zDtEj7lydpyAe1D3d1bwWD3F4xhjt0JfsHHZfzSjQ9UW5iubiJBEYvtt0O0H/AOKqP9oviNtQlj0mB4pIICJZWQ8O/tnuBVZXUKTdRQeM5w1xNY6fHDqMz/p3CPwi+22r54Asb6a4l1O/T1yNksOATj2ryvw7bNcaraRKNzO/t0Ar6LsrYW2nRKo5Izg9BXJnbbp3+HHhhb90XI6hCu4nPHHaqX4lvooYiFlYMCad6hdzQxSEn1Y4AA4ryzxBf+dK4kZgQc5NYZ5bum2M4+wt3dyPIZGY7T2rKS3V19pz2rKXCJvk7J9vUAZxUkbMhwpIDcZPatQyCKTcE3AnpXUn6jMy4UMftBrvec5cbY1OfUx5+aikfLdeO1ZI/Y846fFQjk80AdYsXkSIcM/GalaAqHOC21sE54oO3jkkmEcQYuegAzVi03Q2kRxdzDGwsgVvSSD0J7UAHp6XrRXEVgjyxvgSPnhTn/eh7mxvprlkW3kO3nke/erNcyzwKtnbxRQEAemHo+Oc57n5rWpJcxxRCGT/APJZtjKG9UbY9OKAg0zQ1Ed5ZxMv14t1MhL+qMk8/wAYoDT7GUz3xtispgA3zP0Tnkr70xjsbVRZTobzzijLfLK2DI+eQp9veuZxFC0flQRzRFWZogxAz05x1pCFN7AP6zMrogJ8tvu/JpZKxRlkCBWbkA8/50whVJvMjaMmWbCRnHzRMPh15JnXd9gwplGMmmZAyOx9Y3lsdD/tRCh7VCJEcBuQp7j8VePD3hO3v0W6tNXtYpopAFjlXO9+5Hviq54ktprbWLuOa4EsltL5ZYe/x8UtbG7PQfSoI7jUbMM+1WkHboc16qqbm2l22/bg+471460rxssiMVZW7HkH3r0Pwl4k/veEWt3KI72BcxyEcSfP5p49DPs2mkhGoraTRo8e05zyM9vxS7TrmTUYGMke/ZKVLZ6/j4qO/jLTPcI27cSrnsaDsXm0dZIJM+ScMWHYmtrrTI+mtxLb+TJJlAcge4HassBvBRydobagxg7c8A1LI4jhR0G5cjBPvXFy8sccuwYOzOffmpPat64TLqFxEA2xCMRDp8mnlsPq9KNpAyqBFtIIyW+K5EEUt4tzJ+mwBRiejZoXTlkh1O4aI5VMlFI6/NOC/wCKxrN1cadZtaSZSWQbU2tgr70j0uwnvryOC3iMjnggDgfmnosb/wAXa27u58oPsDheFGa9T8O+G7Lw5aZ4klxlnI61zeTN1fj+G2bqHwH4Kg0eNbq7RXupOS7ft+BVs1HUI7OEJuYk8ACk914iht4cpKCR/pVE1nxYw5R8sSeetc3yW+nZxkvZ/r+oxpE5eQR5+fuFeXajdm6u2Zc7AePxWtR1iW8kcux2n3pW0xzle4xV4eO73WPk8s9RJcz/AKhI6GsoRuhFZW3xxz3KnN/YGwdH/qROf03HQmgjGSjOeOelejeP7SJrK18mDMgkOxU4AHcn815rcOCzKCQQeh7VrZplLtC5yT8VLb2st1cJb26GSZ8bFUVyimRlRELMxwoA616f4M0/TNEshcX0iJO75kduoA6Y/mlOyt0riaZFZxG0tZ0WVoc3NzjJDdx8CupLZLNHu2lVoY4vsQ/1MEDkdu9PNZtLS2SaSxluJluZMxRZH6RJy24jqD1ApPai5sLciFo3icNFJuAbPPcHkGj1RvZXp8ZubiNoiIo3PpkL+mL2ApnY6fI9350zGJEYk7usjdOPzRNtpMMMSzagRtz6Ix6VJ7cUZdS/TqZ72QkBgEyvHx+aAB1GdoE+omA2gFY48dPiksy5gy8oE2emQcD2FT6pOXlP1IZmVs7842Ke1DiKDzRu2yKOAO2PzRoObBSLwTRsvqkCgE8kn2/7q5Q29nZ2E6XMQvLq42orSMQI1J55781Tkgfe0kKBSAcYPKijnfULmBHaQJARtKx9Wx2+KZjjbW8D/USuDZWjMYIXO3fn8c8Gk2ptLcSyG3t1jVogJzEMqvsxJ70fPppWxdphKhxkRq24bfk1vTore1zLO0c8UYGYiSAfz70gWT2dtMklvYxCd4cMtwM5bcAAp/mpNX8P3nh4QNdSPHebQw2cCPPOPmu9s9vK97bW5ZGO8ANwuGyOPj5o3xt4pHiKO23Ha8Aw+R1OKnO3eo08etdodE8RCWP6K7jCzMRtmH7jn2q23saXdtLbttVnAGSPaqR4ZtYvpby/lXe8IAiH+HHJNWmyNxevaX0+PpycFAMFiehNa4scujHSEI2WEz+tSWVgc5A964ubpmtb7zOGiBH59sUWypBrNo20KgjcsSME/FJ9buYXl8mEYV+XAPUGqSaNEYrCFrqFy8sYeP8A+aot7Pc3OrraWM0iFPTI8Z7HtTr+0rxBP5tto1rKUWOFfqCvuegBoDwxpoisXu5bgpHuxhT65D8H2rHy+Tji6PB4+eS3aR9HoVqsMZ9QX1tnvSnV/FkjBljI47+1VnUtX+naSJZCyk+kMc4pBLdyysSx4PUe9cuOGV/478/Lh45xhrdazNJIz7yS3bPFLJ5jKcktk+xqDO0c8/mpo1H/APPxXRjhjI4c/Lll0iZx0FbbCA/uZv8ASiGERXZjb7H2qMW244jBYnpiqnTPYcDnGeayuyFXcr53KeR7VlVstPUfGeo6f9K8IaZI5IzICRlt3QIK8vYs2OgOO3QVZ/7Q2LarACTj6dWx8561W0ALKCON4/3oz9lj6PvC+lmWZLuZXKHIjVR6jn934FXHU42SJNscBk8nEkT8FgPZvfvij/DuEgu9oA2Qnbx9vHalWtotvAkUSgJLFvcHnLY6804L/pJDqLh4o4PLXcC0/mgg7h0APvXVpbX76hbSyosdvAxdpXH3c9/etXSKNQijA9GEOPnIp/rDM11dQE/pYzs7dKVAK9vXv76P6fdIrv8ApLtyGf5+KH1KB1neW+Cs0bkoA2AWA4Cim+kAf3d5uB5gVcNjkUol/Uu4Wk9RQF1Lc8+9AI5ba6t082WMPvXLhxncM/8AFC7XhXlRiT1D2qxSyvPFKZm3YzjPaq/OSbzBPAAwPaigZAQHV2YY59I4yKzTJZmEi+U2wznbI/7SeoFd6dFGY3JUE46020qGNrhImQGMSkhT0zikYG6aKTbbm5lUbsGQnCt/FRyx2VtdXK+WTDwE2MCzH3IpoYYjqDxGNfLx9uOKA1O2ghvngiiVY1YEADoce/WgIobq3hUNaW6mcnG2TnI/FLvKY2zxTr5TNKfN/T+wk9T8U00lF/vKHKg4BIzzz702h/W0vUJ5fVL6hvPXFKieyLQoYDaTQneVMxC3AXClasHkzwxxIjencGG05BxWvDqJJ4ZRXUEb34NaQeXBAEyBt9/mtMPSMvY6XVEF5E84JUYUj/eqbc6lHbareO4d0jlYxKD19v4p14jJRDtJGSOn4qlXHUH3JoyulYyVHcTzT3Ek8zM0rnLEnP8AFMDq7x2KW0fbqc96WHrWqyyxl9tsbcfTTuWO485960zhsFRgCuhW36Cqnrpnu27rj7jgVvce2fxXcf2VsgYzjmgm0mCrygzXa3MiDAIBHOaiArMD2pGkSQM5Mm055JrK5wPL6DrWU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731" name="AutoShape 6" descr="data:image/jpg;base64,/9j/4AAQSkZJRgABAQAAAQABAAD/2wBDAAkGBwgHBgkIBwgKCgkLDRYPDQwMDRsUFRAWIB0iIiAdHx8kKDQsJCYxJx8fLT0tMTU3Ojo6Iys/RD84QzQ5Ojf/2wBDAQoKCg0MDRoPDxo3JR8lNzc3Nzc3Nzc3Nzc3Nzc3Nzc3Nzc3Nzc3Nzc3Nzc3Nzc3Nzc3Nzc3Nzc3Nzc3Nzc3Nzf/wAARCADbAOcDASIAAhEBAxEB/8QAHAAAAgIDAQEAAAAAAAAAAAAABAUDBgABAgcI/8QAOhAAAgEDAwIFAwMBCAEEAwAAAQIDAAQRBRIhMUEGEyJRYRQycSNCgTMHFVKRobHB0RYXYuHwJHKC/8QAGQEAAwEBAQAAAAAAAAAAAAAAAAECAwQF/8QAIxEBAQACAgICAgMBAAAAAAAAAAECERIhAzETQQRRFCJhcf/aAAwDAQACEQMRAD8A8VKHcfzWwjD1KP5qZ1AfFSQnEZOBg8YpKCkslYGzRcNutzLsc4XHBHvQc0bQymNxhlPNMtt5Na5PatDNZk0Hvbe4iudxPStMx/7rRz1oJInA64NaI67jk+1Rgk4rt+goDYBHQ1tjyK4zmtmgDYnIUVKoLjkjmhEchMdaJgmGPUBU1cSogHVuK5lODlDwalzFjnqajZA3XgDpQaEMVPK1tNrE5IFdOi5zmoJGVT6QKcAnyAy7gw5rnyQp+TUCyE7VzgVjyeo8mlQ7kwvAqNWDSqpPVhn8VzvyeTXGDuJFEKrIVJkJwNoAAogFdvrG1B3HehbST6qOML9wHJqZn9WzcvHz1qkNsYUnVVk5PVdtFXsvrWCLLlR1A4xXFnaXMkrSLZTPkcFUOMU10vQNSlny0SwRfu8w8mo5RU8dpRcusrjDBQAMDtmubqWSZFiYelOpWrza+FbaKTddRLPuOdqnC13d6XFI/lw2qRqDxtXvUfLGv8eqWZZBacoWwQADWVYrvwss7q6zupb27/xWUfNB8Hl/bzCQENvFSWIBnKOPurJDsAVlrVu265jC9d2eK1Y6MlhiDhoB6h3oXU7R52My8yKPUB/vTOOJQA0xwo9utRy3iJvSGIgN0J6mmWlaBGKzrRV5bhXLpyG5PHShgRjigaawK561s5zXQ4oDjGKwkmuyK5IoDQ613z2FckV2v2k0BuIDdhuKMhQEgVddA0fSE0uzlv7OKR5B+pI5JAz0rqHwbb3sc0lteC2PUQldwUduaStqj5ar2yKjmdMAAEYoq+066srx7byzKQM7ohkEfFRPaXTJuaznK9jtpbh9hHTIBz17VC0TdyKmcPHgOkqf/sprjeGyenanC7cAH+a5yOc1KASQoGSegHUn2p5N4Xnt4YXurhELjlEXJT4NAtVtupHeulR2O1AS3sPerJY+HIZ4YppJZDvYqQvYCrjY+HtLtbeBhbtsT+pIOSflqNJ2r2leHXhtQZLre8q58uE4Cj5J71t4W0W6YW8BkuI1V2Lpv2qfirPHZK8/kK7CJBjeBwSelZbi0sdeVwxuPMi8mYkdfajiJnZdlml+ItXnFxIZ4gsYBjQxcZ7DjpR9t4jndHW6gK3qnbNFHkhW/NC3UkEWtarDEqyJBGHIQbdp6gN7000QPaWiagGRnuWEkoPGQe1Tn4sco1w/Iyxu721ba1NjHlyZAzwDxTy2lkngRACm7BYnigom8yeTYoCSORkHr8UJLcvZM0n1JczSNtiJyQV4wvxWOXh4zpth+TyusppYHKI5kVQWxtUEfaKylFvqNzOjvHbuyq2GyMkfxWVlxv6b88P28ekVcAAZI96jtWENwH21PcrOrEiLBPc0CxbJyCK7JY4LLDVLlpGHmKAailmLTBhzjrQiybkPJBrq3aP9USDJI4qkxIqGa4WInhzyag1KCOC7ZIDmPsaN0i1EtyJGcIiHnJ61vXViJDQ4wD2pbUTit1gFZTRW65IzW6ygNYradh/9NbAzWEDjNAi8WviRF04Wd5AyqABHMmBsP471Z7R7iTS1mjj2xSsB52cbiB1ryxS0hG31cc5OatXhGOe7e7BlmaKFRthXnafcCka2x/p2kktyj3FvD64yq85PB5HOKVLfFdgZVDSKXQdMrnpj3oi2urqKX6dpkZ3UACNx09z8Cu9Tso7kJ9TCZCpLK6uFYn3/ABUZYynhnZUUlzDKhE8MZx2IFINY06wnRnSJYn/9lS6kDZSojzgiUbkJ/wBv4pHdzmMM2SAfZuKy4XfTeZ42dhtJRYtSVnBZIjnIGcHtV5v7kX1oB5XkM6gyjqZB8e1JLG5A0mJEe3IjP64iT1srdCT8Gn3huK2vryNJ3bzAhyM8bQOBW87c1gSxuoo4khZSQgyTjkU5064MV15bXH6NwpKhRwwHUGk2nxxR3s8s0R/qlFXsAe9WGxc2GnyW7+XNCufVtG4ZPar0TJrrZpDyEMnOI1C+pj2oGRbd9NF5LcyW4jkzJITgSnuoPvQPii5vbdW+iuXi34VI8cv/AD2qv66Lm3jt4NVvPqkZQY40PpjP/fzQWhi3FlHYatfw3DSvMxjB6demKtVkypplol0cpPAMEDGMVR9D036y4hF1CY7dfUFQcufmvQLSWGaDZ5ccUSfqIJJM7ffHxTDvS7jybySxLlViAaN2X9x5wajk09Lq/S4jQh40bjqGZjzt/gUFpWp2ur+KDDYI9xiJsj9sje2farIVd4lljIjQEgIeDE349qQS2pEEe9Xk8zAyVTkHuCKyj4GN3YgpMiXUYCyqykFvYisoJRte0GPy3ZUGOprzrVrJrWcqFIB969/vbJJLfayA+9VfUPDltKp3RKSePVXLhlp22TKPFwpDuFNcruVs468HmvTJ/BlnIXb6cg5/axAqvan4egtiwjV1I49625ysbhZSS38qb9J96DjkVHdW4TIgdpFPb2o63iWGUZAIxjJqS8005LQnAxxij72lX2RkA3DFawaPl0+45Lc/mgjgEg8EGqlKxoCsIrM1vIpk0DWHB64rAMnvzU9vaTXMgjt4mkf2A/5oCON2QtsPXg1avAWmvqeseTNcvb2wjLyuH2lh2FCQeFdTWeHfbq+71KFft81bNGWPRrS6ju4k+omwEdRux8ZHSlYGC0s5GW306O6jdX3TSP0AB9K89aINvIbxjd7vMP3A8Ee2KsOm2oisnlkxchVDTSRYyfZST3rJkSLEMsAgUh2Mm8EkEcA/NLREOq6Jb3kawT3AKwEGN85K7uxpLf8Ag65itmeG4S4I6RhCGf3xmmltMEEn6RNkHXfIxxg+475oy5vxbxC4N4STIDgnO3jAHvijStvPNPZrG9CN/RkzG4YfaD700s7htKvHWFmkdSE3Lzg9iKeJYWur6XI01r5d5ktHIhyXOe/xVUnt59OvS7hgyHDAHOfwe9OQ1yiieW3iZR6C4Lv/AIqdRLFLIFBCkrsbjIYfHzVd8GahbXlmujiZ2l3mTefuKntVltRF5xidvJcru3Y4wDg1UZ1X/F8S2l1p7tIrIHUqMYJAPWlY0yDU9bv7iJyLdWy5c8Rj2Arfi6/+t1GNdzSRI/loxXqo6UT4Zs1ttQnHnBwuGJYnn8j2pz2f0sFvpkBVUtkUoSMtz/oaDSU6drFrZrEGQMyyhsEbT7114g1C50ixuDZlFlfGV3ZEQPeorVtG8T3dqunySjUkVd0bghWH7vzR9p0aaZDbWpmNrFiNnLpJDwQfb8U3aF2iMzESngkA4JHzQn0xt7uGxVCIwTlQMEnH+gppa/U2sRa5Kxnf6WK5DDFVoVLbz7YvKkAAHEe45OOtZTLSil1JPGixRvHgg8HdmsqQ4uCA5GeO9L7hF4Hf2Jo2d1Dnd0YcUNOigjcc5HWuXi6uRXO+305wfil9zZQXKHJBI6k0detChywwcdfekk2ogFwCMnjFHcVdUpu9DilbYiL05INLrvRZ4+IpD+M1ZbZ5HBEUWAOrYoy00q6lkdpmj2gZXHf4p3NPxvPbnTb/AGcDd2wDSGXT7sMzNaSjvwtextagPtnVI/SQSOxxxQlvb2F7cWavOVWGImZFHJYdBTxz0Li8g8iQA5icBeuVplZ+G9Wu7R7uOykS2QZaaUbFH+fX+K9lS10SylhvLnyHEQb9CQgZPY1UfHvjhtUhSwtIo0giztVD0PY1XO3pPFSLLRLq5UvG0QVXCsS3T5q/6dbrY2qWUJtIzgAXCjKvnu3sapXhzUfpbieSZWaNwAzZ+0jvV009heyBrRwsZBZox9rmtJNMsjOUTyuohkRmVfQQvD464oZFm81zb7GKHcyjjk+2ahjimecxec8cSygKvT84qa8hvzqiPaSolm+Q8pBDRn39jmmRa1teQS/VW9wArMPNtSeHI5yPke1SW00l5J9VBh4A5aV2JOM/tI96A1kalp9+WtjGJlwHVjkEno6fmk2rXtxa3Czj9NpOJoFOPUP3H80aD0+HT9Mm0kXaP5kaYeby1/0x70v1Gzgmm+rvNMijRypiQPtwn/Oarui+LVtrIyw2gjlDbZEL/p491+a7m1SXWjbrdl5FUkqnuo/2pKpjZWVuqX986/qiNmVYiQEj7AGq3q1zu0W1iER/xl2PCr8fmrHZ+VZ6bdfUYZbnKrIkv2ey/Iqq6y8y6dEnlgQrBiMdQDnkUCI9EuGtJRPZwBp4MyhiONnQg+/NWjTtR1HVNYtVms/KFvGzNIuSsinnPPFUfSZ7qORJbfmVOmO+ex+Ksd94l1WWzWxeFbYE/qlRgBewBHQUSlcftuJfrJblpSSVlEgJH2gHmgbm8nR7t7C4ZWSQkPjqM5xj+as1tCNIsZLi5uo7mW6tGTbAvCjtg1U5SibTITtblz80xE02tIxVnuPOlZw8m9cK3HQ1FamRkjvYbgwMshUzICph5yBn5rvw14cbWrm4dw/lRtsXHc/9U8lg0a1v5dG167mtra3TzFAxhm9jjr+KVFqTT/FC3bw2d1LidWzHdo3MgPZvmrdaXO1pYJ7lmgVhGzgZwTzivKby4toZxdaLumjtNrgvFjvzv+K9JW6Wz0JL28ukkm1LawhjxtHGQR+KexezpZraFkltpxEoGGE3XPaspSYn1G7M+o+TOTGFEcTYCY6E+1ZT2jR39UJo946gYJ9q5uZQsXIAJHBpPYXaCAbmY7wR/Aoppmu7baMYHO7NceGX07s8Ndk+oXYywZjsHcDr8Ck6XDSv5jWhbjg7uAPmrBJpZuGOBhB1JPFL9VWC2hFvBC00p4J6LTy3fQ8et9k1x4rjsGEf04ZxncEPFc/+pdwoCx2iKB1OetVvWZ/LnaNypl7hei/FKCplfagyTxgdTV44TSM87vUWqbxjcXNwZCxXeeV7VGfErpuMbgSN1YDFc2nhN2igaRt0kjDKr+0U3n8MaT5RTy3jmJwj7iMnuMVcxZ3Oqxfa5Lc53MW3ckk0tEVzcpLNHE7oikswFN7nwrexmR7cLNApPIOCO/TvQSNqFhbyGIlI5Ew4PdT8VUiblUFnHJ1QrtkBGccVbtHvYbCzVbzb5oO2OOL78GqnY3csCsiBNjEEhhnHyKsO2LzI90VxPM3qjaIA5J68U9pqwXGvxRzp9Rb7UOCHDZI/Jri+1qeS7eWxCNYxAKsRl6t35qrR3N5bzq7Hy/I3LGsig/5im0l/YXn00Mdr5cioRLJFHw38fnvT2RZJHLfTGWaTyWDnDBs454AHtXGor5bC3u9kigcvH938mjbKSygUfURkJydqkbh/BoCWVW8yWST1bsRoAMbfc0UEDs6u0QJYdMfFNtFuZJ7qG2kmEXBHmseFHsaG8lTdMyPiMjJbHK/x3rbwy2hEpTaGUuAf3Lmkr2e6hdSaevkQq3kMgw5OCpz1BoH6qcaRMHmU2ssnLSHMrN3/AIotNa+tigQwoZUPqBX0lag1LRXvpJLmzEKORu+mQbRj3WgvRVp161nJuTBPbNFXWszS5IwARtOOhB7YpVLA8MhjmRkcYyrDpTPw5HZy6gBec7TuQE+kmkr3D65jvLewspZGMm8BGKHiMexoS6hMU83mhpraPJYocEntzRN5q1vMZYs7I+rMq/ewpXqmrPepHbwR/TxhAH95Pk1W0yDrPXLiw0wWVlMYpXx5ksRyTn3PagYrSSdrm4mV2BfiRmzk+3NZprrFhoUBlYmNmJxgfFGanc2s0EUEMghaIkFC27nHXPc0gkGnWsUUNot08dxcgtOynKqg6KB3J964M0KD6eVbqS4hlCxRFgFI9z7YoPT7SO7vTb6jcSW6wxkJInqJPsfij7mOO1WKKF2up0lEqy49TKR/rigPQ9NaOC1lsrBYpJ2RJZF35ZcnpmspHp+oSXttJOIzYzxBU3rhS47nJ5Pb4FZS2XGu9AuofLa33F2i5BPsKsdrcQpEECepvevKrO+NpqKT7swP6CRVuh1Fre4Rm9cCHJJOTXNlhxz27Jnyx0vIjJjIbHIyPaqvrwEMErj9S4c4jUdEp9Z6vaXFurI+c85PtQ2pRRPA7QBXZx3HT+avJGFsvbxK9jmW4k8/7y2WorQ40N4GcE46AHvnrR+u2UySuXTqeoFR+F3tl1BUu1JQ8YHc1pj6Z5zS7RyJEiSAzLKHBdu2B3oz+67q8uGYkNcbTIDIdu5f/aK3b3du7PGIlXyeVduy57UfJdok67yWuA25J5DjaMdAParjMr020ku7mb6qCZWjGw7Omf8ArtQPiHQBeKsFgEjZ4ydkhADEclFPYjrT+zu7m2vX/u+3inmuNv1XmkjanY/ArjX9GstUt7ma2DW04DHbG5KF8cuM96fEnjEyeVMwI2sDj8U60EXV/ILeG6aGQc5TG4r35pvqPhaGTSI76G69ZBBDD1b/APA/z3qnB5LWZgMqwypGccUl6W7UdJttMYsZZGQsMyn1f50vME9vOZLOcQIAf1U78e1IpL24fl5mI7DJxXAZ8ZVzn4NCaOaaKBUlF0ks7gk8H0fmpdNuJVhk8kR7ifWzrwF+BS2NGdWI52jndxipI2O1wPtbHJ7UAY1lKbOTUlkAVZMISv3EdhTLz3ubJFiZXZVxOXH2g9qQy3l15C2rTN5EbbljJ4B96NsbJJp7ZrvzXtJmw4iPqUfinCcyLdaBqjxjCsV444KsOop9pmmySeV5MTGRYS7zGTIaM+3saR+IXnEyRSMZIovTFKecqOg/iu9O1C4kEVs0j4+2I+ZsWMnuaKZrqltaSWrxOZDeKxjQMONvVee5qpyRPE7KysGU8jBGK9P02zsrMJftK05AxiVtw+Tj/ai5QodLh7dXidcopxlx7/mjQ28l3tI6qXyD7daImgXYJTKSQOAe9X7+7LSW0KG0ineWTKxqm1EY/t3dT+ahfwXpAjDGa5BLhNo7MRyD+KnSuSlQ3E8sYhXcVUE9OlSRy+UiM8SMeqv7fir1/wCFaTJLcxxfVQuV2wo8mdxHUg96pV9pT2c7xuS3lnG8Zwf+qdmk491za3YW78x8usi4ct2z1p7qTie6S609iqRgLCMZxjqD+arEavJJjdtAHUdaZWW+xOJmlVFIbaOCc96ld6MpLu8tzKt8+5pdrW8qn7VHUfA56VlWTRvCMevaeZoLkx5Y4TqQ2ec/xWUJ5KLqbo8MXlLsC8Mfc+9PPDd217aG3l5eLHPuKqrN6fv49s0Zol7/AHffLLJ/TYbG/wC6nLGWbaYWyrB9dLplw0eSIGPG7tV30q+Wa2JYDDAbRntVG1SSC8UruVsj7v8AqhtN1Ca0xC5aRUOFOeg+ayxtvttniv2o6alzA8pQAY4A7159NGNKvpZ5IFdtpVQT9h7GrvpWrq9syuxLBgqKP/vSlvijTBM5lj2urj1MO1asbNhtNun1mK4nso1VEKq8Uzct7kYqzajH4eube1O9FlZz5cYlP6bKvG7uckV5haSTaZfJJDIVj3gPzxj/ALq8DGo7JrXRY5GGBHc+YPN3fK9xV49srNHHhGKQ2cuq3M0Y81MyTM+Aqg42/wCdFDXYzp88ekaa9xLExBnKgRs/5PWq94Zt4nvb6xvF3I7h0UsSqnv6f4q9bbK2W3uNPTzYg3rtRwcjvitZOk26eVyz6tqF7HYTqVkml80xRJ6UzwWPuRUepeH4o9QktbyQq4OEyPVN8j5r0TxFDaaV4m0u7gtZJZLzcA0Z4VcdG+aq3jS4i1W4sbTSbmB54t7yMhyYxn7c+9TwPk881PTJ9Pf9QB4ycK69DQinac4yKvd0+lX2iK1/deW1uhURYzKx7DHfmqG4MbFSDlffg0tGZG1h3xvJMDERwAcHntUEMIkmljDKFUEgl8DigSc4XGfzUgHQEA46ACkJFg8J6Va6gbq4v2X6a1CsyjgsWNXG8sNNjQCwU24EojUHneMZ3L8UB/Z3p6vp2o3oAV5tsdsjrlZNv3Z+PmndpqP1F9JFZwWpihQLFIBkgH7gM9ORT2Fe1S1skt/1pBKHYnO3gf5VHYaBp5E0sUDyxRkFiTwSe1PLy8WJFMFtDBOzuqCPDFj2BHQVPpGpbba/tNUt1nkZfLIt1yzSYypUj2704TqS0V4vp5omgG3ogwFHtn/euYtJW/lDvIgdQiRAZBx3IqfVbhl0GzW8ZoRFtWM8f1P3ZPUjHaq+uoTpCt9aESg71E5yvklT3z7jpQB7xyNejTopGCLuL7eSQOcZp1ceZIyCPa3mhQHZsMMDBpHaT3FlqU0xh7CTfIfSQR7/APFWRZLKa0W4eOJjOxUFP2uO1Mg1/CbWMyuzRvAAEBYEkk8Ff+aq2pW41iWRLSO5aaDmV9mY8Eck+5zTjULdXWCcytKvIRwftfP2tTDQdRLSokFmI7mNM7U4SQ9Dn5osisbp46263upI51IdThlPFOdO8nUJm88kDy8KzndsPbPuO1W/+0jTbJ9OW9t7NYb+SZB5e31YPWqlp3hnWjJHPb2wIU5Prwce1Y2yNJLlNxa9K8Sw6BYzltLnjVmCRuknXHUN7VlCjw/r2tWk0ENlHBF5/mSSzS8k4xgD2rKXPEvjy/Sk2MJnlO1QdgLNkdBUDHLHgAZ7c4Hei9PlMa3IikxvTBz3FBzFUkKr9o4FVotjJjBBMy2c0ksC42l+Cfenvh1I7nGMEucEHtVUGSDijdGvjYXyuSTEfuFTnjudLwysp9erPo91IA52/tB7VatHurfUbXy2IJByAOB0pFqUsWoRq6BWL/bk0js7yXTrnglVzyBUY700znfRvrukyNI5toRsB9RY8D8Vx4avJNP1OKS6RmnhU+U3mYz8496f6XrFoYyLhkJbu1Jtajt5ZWls5FJU+rac4qp+2Vx3T6ES3cAuzMZZAxLPHGFJ3dsjqRTd7DURbRXupagdN0sx+trfBbjozHtVS8F69LAz6YIFnMjExhxgE/NEeKvFN/eWp0CzYJHkxzYIKuByRW0vTOzVA67rtnZ6hHLo2oXl7eI39aR/0enYUmsZZbG7+pW08yVw0lwVfggnOR7Uuu4LJJZClyVxjaoTv34qIXSwpJFDM7RMgD7l5f4pbCSfy727e5jjZF3DAB6j81l1bm5QmKExmFcSFzy1Q2+pz21q9vbhVErbmbbk4HQVDNdTTLmWRmPQ/NO2BDge/NYODk56Vr5B6Ux0PS59X1KGyhU5c7mJ4AQckn+KnZ+qveh21wdFsI7tMR+V/TzgbSeM/mu9PukimaKJfINv6j5eMMOmD705vIbezuxYISw2K0YVtxC46H4oIW8R1KGAxwwiVMqxGAprSTpJfFbwx3MEsOIWDErIxyFb/Gaj0S5+jjleDzpZp5S2/qQF6EfkVmv6ZdwkQzOXtlPrkRgQ4HTHtWtLCws8YUtsXLpv6j2Bo12cdzofpFe/3ttkDQRnkE9T/NDzoL+6t7WziMNlId7uft4zuUn3zU1zAwVmVzy/mRQl/So75+aHv5rpWjtIJ5Bau4mZITlozjGTmkDuK/tdOnv4NWZZIbmJTCIRkbui/wAUQ1vFaabJOZECwOEf1fYx5XHzSO3td6EoBujQRTIz5G0njaOwPejIrMxzPFJEtu6OJMSHcrMehAHHSnCMpJoLyyjki2m4SIswLYVuepHY0FZyQpasbptv1BA3pkCP5rVvZhEWG5Ub5GMgLdZBn7jRtz9JHAzXWzy4+uTgD80Uei7x3PE/0NrNue8MgaOTOFWJR1/JppoMFzNGDEjBSMEjtS3w1pEvi3VRqt2oh0y0Hlw5H9THt8V6ZDAI0CxBVVV6AYzXH5O69Dwf0x7nsNp9k9vbCKI5IYsQe9ZRYk2SLkFWxx81lZ8V914HaaabOeQbkdmt2J3KTtNV1yXOT71aNZ1gQylYFkjkIIfB+34pNcQw3UcL2kPlzbT5wzwfmu6vOk6AAkjjisHGa2FwSCakSEspbICr1JqfRbEWWoy2+0E5jznBHSjb6WGYjaQSwzx2paE9aiPkfHeppo/0mkTO4dQR0pWLmWkcxcLgMcdODTzSNURdH+lltgNrZSYDqfk0gR8jnnjvTjw6xnMlkyqysu5QfjtS11pUz49lTTTC+V0JSYSekp1z8VavES22ratYrayL500GbhY1wykDP+dV+FUTWUW4CpGrHoeAPmnesalY2zwXFlerLeo24SQx7QoxjB96qemVu7tUpDiZimQMnryf864Yhjk8VjE7mZupJNS28G9x5jZHsKKcRFsqAcD8Vzx781uQKJG2ggZxXOKNAVYCJXeSRclB6B8+9eh+FrOWwsxdyMDeXR2qu3JVMdCPmvO7EO95bxoRl5FUZ/NewhbaMfTKxWRACSOp45GaJDyvRSZLqC8hchCrJ5TsR2HIrrV71P8Ax/6idHiccJt7HOOtTa3DF/dl5uG1lQOrL+4g96E8WXcV/wCEraOzQLEjoZD23GtNoGeG57YrAIoN77ArOxyGz8HvWtIEI1a+lEPmYl8vfxtGe2K4j0xbNDudYk2JuKGt6JEIraSVTgMXYkj/ACNGy0bavZ6WPKcbgkbBfSOMn396TXkdnp1s6tIDLJGXRjypOcBcdaLik32KTyFlEmFXccKMe9VzWVuJda0+wtQPPch1VW5T+fmi+insxm0670mCK4Uq6zsOi52n5FF3OnfSwRi2kuJWnG8MIyMtnJHPSp5ILh7UR3G6G4Z9jB/VtPuDTeyv7iGzaa4VjNb+lYwPvHZzQNqvFFNcySxh/MEeZN0j7dhHP8Uiu7iPX9Vs9NtDI0O/NwSMBzmrb4nvodY0zyRZq13cFYrURA5Zs87sdse9I/7PNIkj1qRZ4yksUhBB6qRWPlz1HR4MJnl39PZdL06Cw06C1giCJGgwq9K5mRUcsOV4o2Ld5CMSeBzSzUblcYQ7cHnNYV1zu9BdSZQFkjLK2cDFZVe1jW/IGwup2nnBrKxubXjHiFzM08jySn1M2altMAbs8HjAqEEF8nntRdtGQdyDnGAPzXoPKRShTE3PIbrUAlYZyM4ooJthmRhmVTj8UGwIyGHagDopAYlKelxx0oydpYLYOJSUbquOtAW3mABo+w5rsnc25ZM4OeelAa1OCO2uD5E4mjZA2VGACe1caXePYXkVyiglD37g0yW2a5sI5o48tHL5bKBxz3pVdQNbzSJ3Q7SPmgObqU3dw87KFLnJUdKgIKkEcV3EDI4VUdz3Cip/pJXUDC8gnIPI7cikIEzzkniu0ZkYFTj3NNxpCWwmguzFHIDmSZjnauMgr8mlZjGWEZ3AZIz/AIaDqOUKSGUkMTkjtWbGbOwbsdSOldeW6zBWG3IBOfanm2BtPD4jCtwoTt+aWV0eM2A8PJK2u2AhRWlE6ttIyOOa9MW7kmv7ltm6RmLsdvFec6PKtvq1pJhmxJ0RtpOfmvVI7jyrRVjiSKWb7m6nPtV43acpor1APPC9uZD+oAH2jpnrilWtK80BtbUubQMmQBxkd6Y6pePDdxqbZgzsAjqcCjTE9pDHHdqIWfJKnBzzxyK00hEHDxOk25lEXBx7VvSVmtdIt3zvikDeYmc4WpU2xwgzkbWHc4HehdJjl/ugxHATkHnqO1AC3F6lpDAku6W1nBCYH9M54zSS0u7n/wAnhvrggyvuGw8bVXpR2u3S2eiNbtvLlsKVHC/z70vtLO7sZrfULvLRw7WG4ZXafc/NRZbVR6nHIb6zDtEj7lydpyAe1D3d1bwWD3F4xhjt0JfsHHZfzSjQ9UW5iubiJBEYvtt0O0H/AOKqP9oviNtQlj0mB4pIICJZWQ8O/tnuBVZXUKTdRQeM5w1xNY6fHDqMz/p3CPwi+22r54Asb6a4l1O/T1yNksOATj2ryvw7bNcaraRKNzO/t0Ar6LsrYW2nRKo5Izg9BXJnbbp3+HHhhb90XI6hCu4nPHHaqX4lvooYiFlYMCad6hdzQxSEn1Y4AA4ryzxBf+dK4kZgQc5NYZ5bum2M4+wt3dyPIZGY7T2rKS3V19pz2rKXCJvk7J9vUAZxUkbMhwpIDcZPatQyCKTcE3AnpXUn6jMy4UMftBrvec5cbY1OfUx5+aikfLdeO1ZI/Y846fFQjk80AdYsXkSIcM/GalaAqHOC21sE54oO3jkkmEcQYuegAzVi03Q2kRxdzDGwsgVvSSD0J7UAHp6XrRXEVgjyxvgSPnhTn/eh7mxvprlkW3kO3nke/erNcyzwKtnbxRQEAemHo+Oc57n5rWpJcxxRCGT/APJZtjKG9UbY9OKAg0zQ1Ed5ZxMv14t1MhL+qMk8/wAYoDT7GUz3xtispgA3zP0Tnkr70xjsbVRZTobzzijLfLK2DI+eQp9veuZxFC0flQRzRFWZogxAz05x1pCFN7AP6zMrogJ8tvu/JpZKxRlkCBWbkA8/50whVJvMjaMmWbCRnHzRMPh15JnXd9gwplGMmmZAyOx9Y3lsdD/tRCh7VCJEcBuQp7j8VePD3hO3v0W6tNXtYpopAFjlXO9+5Hviq54ktprbWLuOa4EsltL5ZYe/x8UtbG7PQfSoI7jUbMM+1WkHboc16qqbm2l22/bg+471460rxssiMVZW7HkH3r0Pwl4k/veEWt3KI72BcxyEcSfP5p49DPs2mkhGoraTRo8e05zyM9vxS7TrmTUYGMke/ZKVLZ6/j4qO/jLTPcI27cSrnsaDsXm0dZIJM+ScMWHYmtrrTI+mtxLb+TJJlAcge4HassBvBRydobagxg7c8A1LI4jhR0G5cjBPvXFy8sccuwYOzOffmpPat64TLqFxEA2xCMRDp8mnlsPq9KNpAyqBFtIIyW+K5EEUt4tzJ+mwBRiejZoXTlkh1O4aI5VMlFI6/NOC/wCKxrN1cadZtaSZSWQbU2tgr70j0uwnvryOC3iMjnggDgfmnosb/wAXa27u58oPsDheFGa9T8O+G7Lw5aZ4klxlnI61zeTN1fj+G2bqHwH4Kg0eNbq7RXupOS7ft+BVs1HUI7OEJuYk8ACk914iht4cpKCR/pVE1nxYw5R8sSeetc3yW+nZxkvZ/r+oxpE5eQR5+fuFeXajdm6u2Zc7AePxWtR1iW8kcux2n3pW0xzle4xV4eO73WPk8s9RJcz/AKhI6GsoRuhFZW3xxz3KnN/YGwdH/qROf03HQmgjGSjOeOelejeP7SJrK18mDMgkOxU4AHcn815rcOCzKCQQeh7VrZplLtC5yT8VLb2st1cJb26GSZ8bFUVyimRlRELMxwoA616f4M0/TNEshcX0iJO75kduoA6Y/mlOyt0riaZFZxG0tZ0WVoc3NzjJDdx8CupLZLNHu2lVoY4vsQ/1MEDkdu9PNZtLS2SaSxluJluZMxRZH6RJy24jqD1ApPai5sLciFo3icNFJuAbPPcHkGj1RvZXp8ZubiNoiIo3PpkL+mL2ApnY6fI9350zGJEYk7usjdOPzRNtpMMMSzagRtz6Ix6VJ7cUZdS/TqZ72QkBgEyvHx+aAB1GdoE+omA2gFY48dPiksy5gy8oE2emQcD2FT6pOXlP1IZmVs7842Ke1DiKDzRu2yKOAO2PzRoObBSLwTRsvqkCgE8kn2/7q5Q29nZ2E6XMQvLq42orSMQI1J55781Tkgfe0kKBSAcYPKijnfULmBHaQJARtKx9Wx2+KZjjbW8D/USuDZWjMYIXO3fn8c8Gk2ptLcSyG3t1jVogJzEMqvsxJ70fPppWxdphKhxkRq24bfk1vTore1zLO0c8UYGYiSAfz70gWT2dtMklvYxCd4cMtwM5bcAAp/mpNX8P3nh4QNdSPHebQw2cCPPOPmu9s9vK97bW5ZGO8ANwuGyOPj5o3xt4pHiKO23Ha8Aw+R1OKnO3eo08etdodE8RCWP6K7jCzMRtmH7jn2q23saXdtLbttVnAGSPaqR4ZtYvpby/lXe8IAiH+HHJNWmyNxevaX0+PpycFAMFiehNa4scujHSEI2WEz+tSWVgc5A964ubpmtb7zOGiBH59sUWypBrNo20KgjcsSME/FJ9buYXl8mEYV+XAPUGqSaNEYrCFrqFy8sYeP8A+aot7Pc3OrraWM0iFPTI8Z7HtTr+0rxBP5tto1rKUWOFfqCvuegBoDwxpoisXu5bgpHuxhT65D8H2rHy+Tji6PB4+eS3aR9HoVqsMZ9QX1tnvSnV/FkjBljI47+1VnUtX+naSJZCyk+kMc4pBLdyysSx4PUe9cuOGV/478/Lh45xhrdazNJIz7yS3bPFLJ5jKcktk+xqDO0c8/mpo1H/APPxXRjhjI4c/Lll0iZx0FbbCA/uZv8ASiGERXZjb7H2qMW244jBYnpiqnTPYcDnGeayuyFXcr53KeR7VlVstPUfGeo6f9K8IaZI5IzICRlt3QIK8vYs2OgOO3QVZ/7Q2LarACTj6dWx8561W0ALKCON4/3oz9lj6PvC+lmWZLuZXKHIjVR6jn934FXHU42SJNscBk8nEkT8FgPZvfvij/DuEgu9oA2Qnbx9vHalWtotvAkUSgJLFvcHnLY6804L/pJDqLh4o4PLXcC0/mgg7h0APvXVpbX76hbSyosdvAxdpXH3c9/etXSKNQijA9GEOPnIp/rDM11dQE/pYzs7dKVAK9vXv76P6fdIrv8ApLtyGf5+KH1KB1neW+Cs0bkoA2AWA4Cim+kAf3d5uB5gVcNjkUol/Uu4Wk9RQF1Lc8+9AI5ba6t082WMPvXLhxncM/8AFC7XhXlRiT1D2qxSyvPFKZm3YzjPaq/OSbzBPAAwPaigZAQHV2YY59I4yKzTJZmEi+U2wznbI/7SeoFd6dFGY3JUE46020qGNrhImQGMSkhT0zikYG6aKTbbm5lUbsGQnCt/FRyx2VtdXK+WTDwE2MCzH3IpoYYjqDxGNfLx9uOKA1O2ghvngiiVY1YEADoce/WgIobq3hUNaW6mcnG2TnI/FLvKY2zxTr5TNKfN/T+wk9T8U00lF/vKHKg4BIzzz702h/W0vUJ5fVL6hvPXFKieyLQoYDaTQneVMxC3AXClasHkzwxxIjencGG05BxWvDqJJ4ZRXUEb34NaQeXBAEyBt9/mtMPSMvY6XVEF5E84JUYUj/eqbc6lHbareO4d0jlYxKD19v4p14jJRDtJGSOn4qlXHUH3JoyulYyVHcTzT3Ek8zM0rnLEnP8AFMDq7x2KW0fbqc96WHrWqyyxl9tsbcfTTuWO485960zhsFRgCuhW36Cqnrpnu27rj7jgVvce2fxXcf2VsgYzjmgm0mCrygzXa3MiDAIBHOaiArMD2pGkSQM5Mm055JrK5wPL6DrWU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732" name="AutoShape 8" descr="data:image/jpg;base64,/9j/4AAQSkZJRgABAQAAAQABAAD/2wBDAAkGBwgHBgkIBwgKCgkLDRYPDQwMDRsUFRAWIB0iIiAdHx8kKDQsJCYxJx8fLT0tMTU3Ojo6Iys/RD84QzQ5Ojf/2wBDAQoKCg0MDRoPDxo3JR8lNzc3Nzc3Nzc3Nzc3Nzc3Nzc3Nzc3Nzc3Nzc3Nzc3Nzc3Nzc3Nzc3Nzc3Nzc3Nzc3Nzf/wAARCADbAOcDASIAAhEBAxEB/8QAHAAAAgIDAQEAAAAAAAAAAAAABAUDBgABAgcI/8QAOhAAAgEDAwIFAwMBCAEEAwAAAQIDAAQRBRIhMUEGEyJRYRQycSNCgTMHFVKRobHB0RYXYuHwJHKC/8QAGQEAAwEBAQAAAAAAAAAAAAAAAAECAwQF/8QAIxEBAQACAgICAgMBAAAAAAAAAAECERIhAzETQQRRFCJhcf/aAAwDAQACEQMRAD8A8VKHcfzWwjD1KP5qZ1AfFSQnEZOBg8YpKCkslYGzRcNutzLsc4XHBHvQc0bQymNxhlPNMtt5Na5PatDNZk0Hvbe4iudxPStMx/7rRz1oJInA64NaI67jk+1Rgk4rt+goDYBHQ1tjyK4zmtmgDYnIUVKoLjkjmhEchMdaJgmGPUBU1cSogHVuK5lODlDwalzFjnqajZA3XgDpQaEMVPK1tNrE5IFdOi5zmoJGVT6QKcAnyAy7gw5rnyQp+TUCyE7VzgVjyeo8mlQ7kwvAqNWDSqpPVhn8VzvyeTXGDuJFEKrIVJkJwNoAAogFdvrG1B3HehbST6qOML9wHJqZn9WzcvHz1qkNsYUnVVk5PVdtFXsvrWCLLlR1A4xXFnaXMkrSLZTPkcFUOMU10vQNSlny0SwRfu8w8mo5RU8dpRcusrjDBQAMDtmubqWSZFiYelOpWrza+FbaKTddRLPuOdqnC13d6XFI/lw2qRqDxtXvUfLGv8eqWZZBacoWwQADWVYrvwss7q6zupb27/xWUfNB8Hl/bzCQENvFSWIBnKOPurJDsAVlrVu265jC9d2eK1Y6MlhiDhoB6h3oXU7R52My8yKPUB/vTOOJQA0xwo9utRy3iJvSGIgN0J6mmWlaBGKzrRV5bhXLpyG5PHShgRjigaawK561s5zXQ4oDjGKwkmuyK5IoDQ613z2FckV2v2k0BuIDdhuKMhQEgVddA0fSE0uzlv7OKR5B+pI5JAz0rqHwbb3sc0lteC2PUQldwUduaStqj5ar2yKjmdMAAEYoq+066srx7byzKQM7ohkEfFRPaXTJuaznK9jtpbh9hHTIBz17VC0TdyKmcPHgOkqf/sprjeGyenanC7cAH+a5yOc1KASQoGSegHUn2p5N4Xnt4YXurhELjlEXJT4NAtVtupHeulR2O1AS3sPerJY+HIZ4YppJZDvYqQvYCrjY+HtLtbeBhbtsT+pIOSflqNJ2r2leHXhtQZLre8q58uE4Cj5J71t4W0W6YW8BkuI1V2Lpv2qfirPHZK8/kK7CJBjeBwSelZbi0sdeVwxuPMi8mYkdfajiJnZdlml+ItXnFxIZ4gsYBjQxcZ7DjpR9t4jndHW6gK3qnbNFHkhW/NC3UkEWtarDEqyJBGHIQbdp6gN7000QPaWiagGRnuWEkoPGQe1Tn4sco1w/Iyxu721ba1NjHlyZAzwDxTy2lkngRACm7BYnigom8yeTYoCSORkHr8UJLcvZM0n1JczSNtiJyQV4wvxWOXh4zpth+TyusppYHKI5kVQWxtUEfaKylFvqNzOjvHbuyq2GyMkfxWVlxv6b88P28ekVcAAZI96jtWENwH21PcrOrEiLBPc0CxbJyCK7JY4LLDVLlpGHmKAailmLTBhzjrQiybkPJBrq3aP9USDJI4qkxIqGa4WInhzyag1KCOC7ZIDmPsaN0i1EtyJGcIiHnJ61vXViJDQ4wD2pbUTit1gFZTRW65IzW6ygNYradh/9NbAzWEDjNAi8WviRF04Wd5AyqABHMmBsP471Z7R7iTS1mjj2xSsB52cbiB1ryxS0hG31cc5OatXhGOe7e7BlmaKFRthXnafcCka2x/p2kktyj3FvD64yq85PB5HOKVLfFdgZVDSKXQdMrnpj3oi2urqKX6dpkZ3UACNx09z8Cu9Tso7kJ9TCZCpLK6uFYn3/ABUZYynhnZUUlzDKhE8MZx2IFINY06wnRnSJYn/9lS6kDZSojzgiUbkJ/wBv4pHdzmMM2SAfZuKy4XfTeZ42dhtJRYtSVnBZIjnIGcHtV5v7kX1oB5XkM6gyjqZB8e1JLG5A0mJEe3IjP64iT1srdCT8Gn3huK2vryNJ3bzAhyM8bQOBW87c1gSxuoo4khZSQgyTjkU5064MV15bXH6NwpKhRwwHUGk2nxxR3s8s0R/qlFXsAe9WGxc2GnyW7+XNCufVtG4ZPar0TJrrZpDyEMnOI1C+pj2oGRbd9NF5LcyW4jkzJITgSnuoPvQPii5vbdW+iuXi34VI8cv/AD2qv66Lm3jt4NVvPqkZQY40PpjP/fzQWhi3FlHYatfw3DSvMxjB6demKtVkypplol0cpPAMEDGMVR9D036y4hF1CY7dfUFQcufmvQLSWGaDZ5ccUSfqIJJM7ffHxTDvS7jybySxLlViAaN2X9x5wajk09Lq/S4jQh40bjqGZjzt/gUFpWp2ur+KDDYI9xiJsj9sje2farIVd4lljIjQEgIeDE349qQS2pEEe9Xk8zAyVTkHuCKyj4GN3YgpMiXUYCyqykFvYisoJRte0GPy3ZUGOprzrVrJrWcqFIB969/vbJJLfayA+9VfUPDltKp3RKSePVXLhlp22TKPFwpDuFNcruVs468HmvTJ/BlnIXb6cg5/axAqvan4egtiwjV1I49625ysbhZSS38qb9J96DjkVHdW4TIgdpFPb2o63iWGUZAIxjJqS8005LQnAxxij72lX2RkA3DFawaPl0+45Lc/mgjgEg8EGqlKxoCsIrM1vIpk0DWHB64rAMnvzU9vaTXMgjt4mkf2A/5oCON2QtsPXg1avAWmvqeseTNcvb2wjLyuH2lh2FCQeFdTWeHfbq+71KFft81bNGWPRrS6ju4k+omwEdRux8ZHSlYGC0s5GW306O6jdX3TSP0AB9K89aINvIbxjd7vMP3A8Ee2KsOm2oisnlkxchVDTSRYyfZST3rJkSLEMsAgUh2Mm8EkEcA/NLREOq6Jb3kawT3AKwEGN85K7uxpLf8Ag65itmeG4S4I6RhCGf3xmmltMEEn6RNkHXfIxxg+475oy5vxbxC4N4STIDgnO3jAHvijStvPNPZrG9CN/RkzG4YfaD700s7htKvHWFmkdSE3Lzg9iKeJYWur6XI01r5d5ktHIhyXOe/xVUnt59OvS7hgyHDAHOfwe9OQ1yiieW3iZR6C4Lv/AIqdRLFLIFBCkrsbjIYfHzVd8GahbXlmujiZ2l3mTefuKntVltRF5xidvJcru3Y4wDg1UZ1X/F8S2l1p7tIrIHUqMYJAPWlY0yDU9bv7iJyLdWy5c8Rj2Arfi6/+t1GNdzSRI/loxXqo6UT4Zs1ttQnHnBwuGJYnn8j2pz2f0sFvpkBVUtkUoSMtz/oaDSU6drFrZrEGQMyyhsEbT7114g1C50ixuDZlFlfGV3ZEQPeorVtG8T3dqunySjUkVd0bghWH7vzR9p0aaZDbWpmNrFiNnLpJDwQfb8U3aF2iMzESngkA4JHzQn0xt7uGxVCIwTlQMEnH+gppa/U2sRa5Kxnf6WK5DDFVoVLbz7YvKkAAHEe45OOtZTLSil1JPGixRvHgg8HdmsqQ4uCA5GeO9L7hF4Hf2Jo2d1Dnd0YcUNOigjcc5HWuXi6uRXO+305wfil9zZQXKHJBI6k0detChywwcdfekk2ogFwCMnjFHcVdUpu9DilbYiL05INLrvRZ4+IpD+M1ZbZ5HBEUWAOrYoy00q6lkdpmj2gZXHf4p3NPxvPbnTb/AGcDd2wDSGXT7sMzNaSjvwtextagPtnVI/SQSOxxxQlvb2F7cWavOVWGImZFHJYdBTxz0Li8g8iQA5icBeuVplZ+G9Wu7R7uOykS2QZaaUbFH+fX+K9lS10SylhvLnyHEQb9CQgZPY1UfHvjhtUhSwtIo0giztVD0PY1XO3pPFSLLRLq5UvG0QVXCsS3T5q/6dbrY2qWUJtIzgAXCjKvnu3sapXhzUfpbieSZWaNwAzZ+0jvV009heyBrRwsZBZox9rmtJNMsjOUTyuohkRmVfQQvD464oZFm81zb7GKHcyjjk+2ahjimecxec8cSygKvT84qa8hvzqiPaSolm+Q8pBDRn39jmmRa1teQS/VW9wArMPNtSeHI5yPke1SW00l5J9VBh4A5aV2JOM/tI96A1kalp9+WtjGJlwHVjkEno6fmk2rXtxa3Czj9NpOJoFOPUP3H80aD0+HT9Mm0kXaP5kaYeby1/0x70v1Gzgmm+rvNMijRypiQPtwn/Oarui+LVtrIyw2gjlDbZEL/p491+a7m1SXWjbrdl5FUkqnuo/2pKpjZWVuqX986/qiNmVYiQEj7AGq3q1zu0W1iER/xl2PCr8fmrHZ+VZ6bdfUYZbnKrIkv2ey/Iqq6y8y6dEnlgQrBiMdQDnkUCI9EuGtJRPZwBp4MyhiONnQg+/NWjTtR1HVNYtVms/KFvGzNIuSsinnPPFUfSZ7qORJbfmVOmO+ex+Ksd94l1WWzWxeFbYE/qlRgBewBHQUSlcftuJfrJblpSSVlEgJH2gHmgbm8nR7t7C4ZWSQkPjqM5xj+as1tCNIsZLi5uo7mW6tGTbAvCjtg1U5SibTITtblz80xE02tIxVnuPOlZw8m9cK3HQ1FamRkjvYbgwMshUzICph5yBn5rvw14cbWrm4dw/lRtsXHc/9U8lg0a1v5dG167mtra3TzFAxhm9jjr+KVFqTT/FC3bw2d1LidWzHdo3MgPZvmrdaXO1pYJ7lmgVhGzgZwTzivKby4toZxdaLumjtNrgvFjvzv+K9JW6Wz0JL28ukkm1LawhjxtHGQR+KexezpZraFkltpxEoGGE3XPaspSYn1G7M+o+TOTGFEcTYCY6E+1ZT2jR39UJo946gYJ9q5uZQsXIAJHBpPYXaCAbmY7wR/Aoppmu7baMYHO7NceGX07s8Ndk+oXYywZjsHcDr8Ck6XDSv5jWhbjg7uAPmrBJpZuGOBhB1JPFL9VWC2hFvBC00p4J6LTy3fQ8et9k1x4rjsGEf04ZxncEPFc/+pdwoCx2iKB1OetVvWZ/LnaNypl7hei/FKCplfagyTxgdTV44TSM87vUWqbxjcXNwZCxXeeV7VGfErpuMbgSN1YDFc2nhN2igaRt0kjDKr+0U3n8MaT5RTy3jmJwj7iMnuMVcxZ3Oqxfa5Lc53MW3ckk0tEVzcpLNHE7oikswFN7nwrexmR7cLNApPIOCO/TvQSNqFhbyGIlI5Ew4PdT8VUiblUFnHJ1QrtkBGccVbtHvYbCzVbzb5oO2OOL78GqnY3csCsiBNjEEhhnHyKsO2LzI90VxPM3qjaIA5J68U9pqwXGvxRzp9Rb7UOCHDZI/Jri+1qeS7eWxCNYxAKsRl6t35qrR3N5bzq7Hy/I3LGsig/5im0l/YXn00Mdr5cioRLJFHw38fnvT2RZJHLfTGWaTyWDnDBs454AHtXGor5bC3u9kigcvH938mjbKSygUfURkJydqkbh/BoCWVW8yWST1bsRoAMbfc0UEDs6u0QJYdMfFNtFuZJ7qG2kmEXBHmseFHsaG8lTdMyPiMjJbHK/x3rbwy2hEpTaGUuAf3Lmkr2e6hdSaevkQq3kMgw5OCpz1BoH6qcaRMHmU2ssnLSHMrN3/AIotNa+tigQwoZUPqBX0lag1LRXvpJLmzEKORu+mQbRj3WgvRVp161nJuTBPbNFXWszS5IwARtOOhB7YpVLA8MhjmRkcYyrDpTPw5HZy6gBec7TuQE+kmkr3D65jvLewspZGMm8BGKHiMexoS6hMU83mhpraPJYocEntzRN5q1vMZYs7I+rMq/ewpXqmrPepHbwR/TxhAH95Pk1W0yDrPXLiw0wWVlMYpXx5ksRyTn3PagYrSSdrm4mV2BfiRmzk+3NZprrFhoUBlYmNmJxgfFGanc2s0EUEMghaIkFC27nHXPc0gkGnWsUUNot08dxcgtOynKqg6KB3J964M0KD6eVbqS4hlCxRFgFI9z7YoPT7SO7vTb6jcSW6wxkJInqJPsfij7mOO1WKKF2up0lEqy49TKR/rigPQ9NaOC1lsrBYpJ2RJZF35ZcnpmspHp+oSXttJOIzYzxBU3rhS47nJ5Pb4FZS2XGu9AuofLa33F2i5BPsKsdrcQpEECepvevKrO+NpqKT7swP6CRVuh1Fre4Rm9cCHJJOTXNlhxz27Jnyx0vIjJjIbHIyPaqvrwEMErj9S4c4jUdEp9Z6vaXFurI+c85PtQ2pRRPA7QBXZx3HT+avJGFsvbxK9jmW4k8/7y2WorQ40N4GcE46AHvnrR+u2UySuXTqeoFR+F3tl1BUu1JQ8YHc1pj6Z5zS7RyJEiSAzLKHBdu2B3oz+67q8uGYkNcbTIDIdu5f/aK3b3du7PGIlXyeVduy57UfJdok67yWuA25J5DjaMdAParjMr020ku7mb6qCZWjGw7Omf8ArtQPiHQBeKsFgEjZ4ydkhADEclFPYjrT+zu7m2vX/u+3inmuNv1XmkjanY/ArjX9GstUt7ma2DW04DHbG5KF8cuM96fEnjEyeVMwI2sDj8U60EXV/ILeG6aGQc5TG4r35pvqPhaGTSI76G69ZBBDD1b/APA/z3qnB5LWZgMqwypGccUl6W7UdJttMYsZZGQsMyn1f50vME9vOZLOcQIAf1U78e1IpL24fl5mI7DJxXAZ8ZVzn4NCaOaaKBUlF0ks7gk8H0fmpdNuJVhk8kR7ifWzrwF+BS2NGdWI52jndxipI2O1wPtbHJ7UAY1lKbOTUlkAVZMISv3EdhTLz3ubJFiZXZVxOXH2g9qQy3l15C2rTN5EbbljJ4B96NsbJJp7ZrvzXtJmw4iPqUfinCcyLdaBqjxjCsV444KsOop9pmmySeV5MTGRYS7zGTIaM+3saR+IXnEyRSMZIovTFKecqOg/iu9O1C4kEVs0j4+2I+ZsWMnuaKZrqltaSWrxOZDeKxjQMONvVee5qpyRPE7KysGU8jBGK9P02zsrMJftK05AxiVtw+Tj/ai5QodLh7dXidcopxlx7/mjQ28l3tI6qXyD7daImgXYJTKSQOAe9X7+7LSW0KG0ineWTKxqm1EY/t3dT+ahfwXpAjDGa5BLhNo7MRyD+KnSuSlQ3E8sYhXcVUE9OlSRy+UiM8SMeqv7fir1/wCFaTJLcxxfVQuV2wo8mdxHUg96pV9pT2c7xuS3lnG8Zwf+qdmk491za3YW78x8usi4ct2z1p7qTie6S609iqRgLCMZxjqD+arEavJJjdtAHUdaZWW+xOJmlVFIbaOCc96ld6MpLu8tzKt8+5pdrW8qn7VHUfA56VlWTRvCMevaeZoLkx5Y4TqQ2ec/xWUJ5KLqbo8MXlLsC8Mfc+9PPDd217aG3l5eLHPuKqrN6fv49s0Zol7/AHffLLJ/TYbG/wC6nLGWbaYWyrB9dLplw0eSIGPG7tV30q+Wa2JYDDAbRntVG1SSC8UruVsj7v8AqhtN1Ca0xC5aRUOFOeg+ayxtvttniv2o6alzA8pQAY4A7159NGNKvpZ5IFdtpVQT9h7GrvpWrq9syuxLBgqKP/vSlvijTBM5lj2urj1MO1asbNhtNun1mK4nso1VEKq8Uzct7kYqzajH4eube1O9FlZz5cYlP6bKvG7uckV5haSTaZfJJDIVj3gPzxj/ALq8DGo7JrXRY5GGBHc+YPN3fK9xV49srNHHhGKQ2cuq3M0Y81MyTM+Aqg42/wCdFDXYzp88ekaa9xLExBnKgRs/5PWq94Zt4nvb6xvF3I7h0UsSqnv6f4q9bbK2W3uNPTzYg3rtRwcjvitZOk26eVyz6tqF7HYTqVkml80xRJ6UzwWPuRUepeH4o9QktbyQq4OEyPVN8j5r0TxFDaaV4m0u7gtZJZLzcA0Z4VcdG+aq3jS4i1W4sbTSbmB54t7yMhyYxn7c+9TwPk881PTJ9Pf9QB4ycK69DQinac4yKvd0+lX2iK1/deW1uhURYzKx7DHfmqG4MbFSDlffg0tGZG1h3xvJMDERwAcHntUEMIkmljDKFUEgl8DigSc4XGfzUgHQEA46ACkJFg8J6Va6gbq4v2X6a1CsyjgsWNXG8sNNjQCwU24EojUHneMZ3L8UB/Z3p6vp2o3oAV5tsdsjrlZNv3Z+PmndpqP1F9JFZwWpihQLFIBkgH7gM9ORT2Fe1S1skt/1pBKHYnO3gf5VHYaBp5E0sUDyxRkFiTwSe1PLy8WJFMFtDBOzuqCPDFj2BHQVPpGpbba/tNUt1nkZfLIt1yzSYypUj2704TqS0V4vp5omgG3ogwFHtn/euYtJW/lDvIgdQiRAZBx3IqfVbhl0GzW8ZoRFtWM8f1P3ZPUjHaq+uoTpCt9aESg71E5yvklT3z7jpQB7xyNejTopGCLuL7eSQOcZp1ceZIyCPa3mhQHZsMMDBpHaT3FlqU0xh7CTfIfSQR7/APFWRZLKa0W4eOJjOxUFP2uO1Mg1/CbWMyuzRvAAEBYEkk8Ff+aq2pW41iWRLSO5aaDmV9mY8Eck+5zTjULdXWCcytKvIRwftfP2tTDQdRLSokFmI7mNM7U4SQ9Dn5osisbp46263upI51IdThlPFOdO8nUJm88kDy8KzndsPbPuO1W/+0jTbJ9OW9t7NYb+SZB5e31YPWqlp3hnWjJHPb2wIU5Prwce1Y2yNJLlNxa9K8Sw6BYzltLnjVmCRuknXHUN7VlCjw/r2tWk0ENlHBF5/mSSzS8k4xgD2rKXPEvjy/Sk2MJnlO1QdgLNkdBUDHLHgAZ7c4Hei9PlMa3IikxvTBz3FBzFUkKr9o4FVotjJjBBMy2c0ksC42l+Cfenvh1I7nGMEucEHtVUGSDijdGvjYXyuSTEfuFTnjudLwysp9erPo91IA52/tB7VatHurfUbXy2IJByAOB0pFqUsWoRq6BWL/bk0js7yXTrnglVzyBUY700znfRvrukyNI5toRsB9RY8D8Vx4avJNP1OKS6RmnhU+U3mYz8496f6XrFoYyLhkJbu1Jtajt5ZWls5FJU+rac4qp+2Vx3T6ES3cAuzMZZAxLPHGFJ3dsjqRTd7DURbRXupagdN0sx+trfBbjozHtVS8F69LAz6YIFnMjExhxgE/NEeKvFN/eWp0CzYJHkxzYIKuByRW0vTOzVA67rtnZ6hHLo2oXl7eI39aR/0enYUmsZZbG7+pW08yVw0lwVfggnOR7Uuu4LJJZClyVxjaoTv34qIXSwpJFDM7RMgD7l5f4pbCSfy727e5jjZF3DAB6j81l1bm5QmKExmFcSFzy1Q2+pz21q9vbhVErbmbbk4HQVDNdTTLmWRmPQ/NO2BDge/NYODk56Vr5B6Ux0PS59X1KGyhU5c7mJ4AQckn+KnZ+qveh21wdFsI7tMR+V/TzgbSeM/mu9PukimaKJfINv6j5eMMOmD705vIbezuxYISw2K0YVtxC46H4oIW8R1KGAxwwiVMqxGAprSTpJfFbwx3MEsOIWDErIxyFb/Gaj0S5+jjleDzpZp5S2/qQF6EfkVmv6ZdwkQzOXtlPrkRgQ4HTHtWtLCws8YUtsXLpv6j2Bo12cdzofpFe/3ttkDQRnkE9T/NDzoL+6t7WziMNlId7uft4zuUn3zU1zAwVmVzy/mRQl/So75+aHv5rpWjtIJ5Bau4mZITlozjGTmkDuK/tdOnv4NWZZIbmJTCIRkbui/wAUQ1vFaabJOZECwOEf1fYx5XHzSO3td6EoBujQRTIz5G0njaOwPejIrMxzPFJEtu6OJMSHcrMehAHHSnCMpJoLyyjki2m4SIswLYVuepHY0FZyQpasbptv1BA3pkCP5rVvZhEWG5Ub5GMgLdZBn7jRtz9JHAzXWzy4+uTgD80Uei7x3PE/0NrNue8MgaOTOFWJR1/JppoMFzNGDEjBSMEjtS3w1pEvi3VRqt2oh0y0Hlw5H9THt8V6ZDAI0CxBVVV6AYzXH5O69Dwf0x7nsNp9k9vbCKI5IYsQe9ZRYk2SLkFWxx81lZ8V914HaaabOeQbkdmt2J3KTtNV1yXOT71aNZ1gQylYFkjkIIfB+34pNcQw3UcL2kPlzbT5wzwfmu6vOk6AAkjjisHGa2FwSCakSEspbICr1JqfRbEWWoy2+0E5jznBHSjb6WGYjaQSwzx2paE9aiPkfHeppo/0mkTO4dQR0pWLmWkcxcLgMcdODTzSNURdH+lltgNrZSYDqfk0gR8jnnjvTjw6xnMlkyqysu5QfjtS11pUz49lTTTC+V0JSYSekp1z8VavES22ratYrayL500GbhY1wykDP+dV+FUTWUW4CpGrHoeAPmnesalY2zwXFlerLeo24SQx7QoxjB96qemVu7tUpDiZimQMnryf864Yhjk8VjE7mZupJNS28G9x5jZHsKKcRFsqAcD8Vzx781uQKJG2ggZxXOKNAVYCJXeSRclB6B8+9eh+FrOWwsxdyMDeXR2qu3JVMdCPmvO7EO95bxoRl5FUZ/NewhbaMfTKxWRACSOp45GaJDyvRSZLqC8hchCrJ5TsR2HIrrV71P8Ax/6idHiccJt7HOOtTa3DF/dl5uG1lQOrL+4g96E8WXcV/wCEraOzQLEjoZD23GtNoGeG57YrAIoN77ArOxyGz8HvWtIEI1a+lEPmYl8vfxtGe2K4j0xbNDudYk2JuKGt6JEIraSVTgMXYkj/ACNGy0bavZ6WPKcbgkbBfSOMn396TXkdnp1s6tIDLJGXRjypOcBcdaLik32KTyFlEmFXccKMe9VzWVuJda0+wtQPPch1VW5T+fmi+insxm0670mCK4Uq6zsOi52n5FF3OnfSwRi2kuJWnG8MIyMtnJHPSp5ILh7UR3G6G4Z9jB/VtPuDTeyv7iGzaa4VjNb+lYwPvHZzQNqvFFNcySxh/MEeZN0j7dhHP8Uiu7iPX9Vs9NtDI0O/NwSMBzmrb4nvodY0zyRZq13cFYrURA5Zs87sdse9I/7PNIkj1qRZ4yksUhBB6qRWPlz1HR4MJnl39PZdL06Cw06C1giCJGgwq9K5mRUcsOV4o2Ld5CMSeBzSzUblcYQ7cHnNYV1zu9BdSZQFkjLK2cDFZVe1jW/IGwup2nnBrKxubXjHiFzM08jySn1M2altMAbs8HjAqEEF8nntRdtGQdyDnGAPzXoPKRShTE3PIbrUAlYZyM4ooJthmRhmVTj8UGwIyGHagDopAYlKelxx0oydpYLYOJSUbquOtAW3mABo+w5rsnc25ZM4OeelAa1OCO2uD5E4mjZA2VGACe1caXePYXkVyiglD37g0yW2a5sI5o48tHL5bKBxz3pVdQNbzSJ3Q7SPmgObqU3dw87KFLnJUdKgIKkEcV3EDI4VUdz3Cip/pJXUDC8gnIPI7cikIEzzkniu0ZkYFTj3NNxpCWwmguzFHIDmSZjnauMgr8mlZjGWEZ3AZIz/AIaDqOUKSGUkMTkjtWbGbOwbsdSOldeW6zBWG3IBOfanm2BtPD4jCtwoTt+aWV0eM2A8PJK2u2AhRWlE6ttIyOOa9MW7kmv7ltm6RmLsdvFec6PKtvq1pJhmxJ0RtpOfmvVI7jyrRVjiSKWb7m6nPtV43acpor1APPC9uZD+oAH2jpnrilWtK80BtbUubQMmQBxkd6Y6pePDdxqbZgzsAjqcCjTE9pDHHdqIWfJKnBzzxyK00hEHDxOk25lEXBx7VvSVmtdIt3zvikDeYmc4WpU2xwgzkbWHc4HehdJjl/ugxHATkHnqO1AC3F6lpDAku6W1nBCYH9M54zSS0u7n/wAnhvrggyvuGw8bVXpR2u3S2eiNbtvLlsKVHC/z70vtLO7sZrfULvLRw7WG4ZXafc/NRZbVR6nHIb6zDtEj7lydpyAe1D3d1bwWD3F4xhjt0JfsHHZfzSjQ9UW5iubiJBEYvtt0O0H/AOKqP9oviNtQlj0mB4pIICJZWQ8O/tnuBVZXUKTdRQeM5w1xNY6fHDqMz/p3CPwi+22r54Asb6a4l1O/T1yNksOATj2ryvw7bNcaraRKNzO/t0Ar6LsrYW2nRKo5Izg9BXJnbbp3+HHhhb90XI6hCu4nPHHaqX4lvooYiFlYMCad6hdzQxSEn1Y4AA4ryzxBf+dK4kZgQc5NYZ5bum2M4+wt3dyPIZGY7T2rKS3V19pz2rKXCJvk7J9vUAZxUkbMhwpIDcZPatQyCKTcE3AnpXUn6jMy4UMftBrvec5cbY1OfUx5+aikfLdeO1ZI/Y846fFQjk80AdYsXkSIcM/GalaAqHOC21sE54oO3jkkmEcQYuegAzVi03Q2kRxdzDGwsgVvSSD0J7UAHp6XrRXEVgjyxvgSPnhTn/eh7mxvprlkW3kO3nke/erNcyzwKtnbxRQEAemHo+Oc57n5rWpJcxxRCGT/APJZtjKG9UbY9OKAg0zQ1Ed5ZxMv14t1MhL+qMk8/wAYoDT7GUz3xtispgA3zP0Tnkr70xjsbVRZTobzzijLfLK2DI+eQp9veuZxFC0flQRzRFWZogxAz05x1pCFN7AP6zMrogJ8tvu/JpZKxRlkCBWbkA8/50whVJvMjaMmWbCRnHzRMPh15JnXd9gwplGMmmZAyOx9Y3lsdD/tRCh7VCJEcBuQp7j8VePD3hO3v0W6tNXtYpopAFjlXO9+5Hviq54ktprbWLuOa4EsltL5ZYe/x8UtbG7PQfSoI7jUbMM+1WkHboc16qqbm2l22/bg+471460rxssiMVZW7HkH3r0Pwl4k/veEWt3KI72BcxyEcSfP5p49DPs2mkhGoraTRo8e05zyM9vxS7TrmTUYGMke/ZKVLZ6/j4qO/jLTPcI27cSrnsaDsXm0dZIJM+ScMWHYmtrrTI+mtxLb+TJJlAcge4HassBvBRydobagxg7c8A1LI4jhR0G5cjBPvXFy8sccuwYOzOffmpPat64TLqFxEA2xCMRDp8mnlsPq9KNpAyqBFtIIyW+K5EEUt4tzJ+mwBRiejZoXTlkh1O4aI5VMlFI6/NOC/wCKxrN1cadZtaSZSWQbU2tgr70j0uwnvryOC3iMjnggDgfmnosb/wAXa27u58oPsDheFGa9T8O+G7Lw5aZ4klxlnI61zeTN1fj+G2bqHwH4Kg0eNbq7RXupOS7ft+BVs1HUI7OEJuYk8ACk914iht4cpKCR/pVE1nxYw5R8sSeetc3yW+nZxkvZ/r+oxpE5eQR5+fuFeXajdm6u2Zc7AePxWtR1iW8kcux2n3pW0xzle4xV4eO73WPk8s9RJcz/AKhI6GsoRuhFZW3xxz3KnN/YGwdH/qROf03HQmgjGSjOeOelejeP7SJrK18mDMgkOxU4AHcn815rcOCzKCQQeh7VrZplLtC5yT8VLb2st1cJb26GSZ8bFUVyimRlRELMxwoA616f4M0/TNEshcX0iJO75kduoA6Y/mlOyt0riaZFZxG0tZ0WVoc3NzjJDdx8CupLZLNHu2lVoY4vsQ/1MEDkdu9PNZtLS2SaSxluJluZMxRZH6RJy24jqD1ApPai5sLciFo3icNFJuAbPPcHkGj1RvZXp8ZubiNoiIo3PpkL+mL2ApnY6fI9350zGJEYk7usjdOPzRNtpMMMSzagRtz6Ix6VJ7cUZdS/TqZ72QkBgEyvHx+aAB1GdoE+omA2gFY48dPiksy5gy8oE2emQcD2FT6pOXlP1IZmVs7842Ke1DiKDzRu2yKOAO2PzRoObBSLwTRsvqkCgE8kn2/7q5Q29nZ2E6XMQvLq42orSMQI1J55781Tkgfe0kKBSAcYPKijnfULmBHaQJARtKx9Wx2+KZjjbW8D/USuDZWjMYIXO3fn8c8Gk2ptLcSyG3t1jVogJzEMqvsxJ70fPppWxdphKhxkRq24bfk1vTore1zLO0c8UYGYiSAfz70gWT2dtMklvYxCd4cMtwM5bcAAp/mpNX8P3nh4QNdSPHebQw2cCPPOPmu9s9vK97bW5ZGO8ANwuGyOPj5o3xt4pHiKO23Ha8Aw+R1OKnO3eo08etdodE8RCWP6K7jCzMRtmH7jn2q23saXdtLbttVnAGSPaqR4ZtYvpby/lXe8IAiH+HHJNWmyNxevaX0+PpycFAMFiehNa4scujHSEI2WEz+tSWVgc5A964ubpmtb7zOGiBH59sUWypBrNo20KgjcsSME/FJ9buYXl8mEYV+XAPUGqSaNEYrCFrqFy8sYeP8A+aot7Pc3OrraWM0iFPTI8Z7HtTr+0rxBP5tto1rKUWOFfqCvuegBoDwxpoisXu5bgpHuxhT65D8H2rHy+Tji6PB4+eS3aR9HoVqsMZ9QX1tnvSnV/FkjBljI47+1VnUtX+naSJZCyk+kMc4pBLdyysSx4PUe9cuOGV/478/Lh45xhrdazNJIz7yS3bPFLJ5jKcktk+xqDO0c8/mpo1H/APPxXRjhjI4c/Lll0iZx0FbbCA/uZv8ASiGERXZjb7H2qMW244jBYnpiqnTPYcDnGeayuyFXcr53KeR7VlVstPUfGeo6f9K8IaZI5IzICRlt3QIK8vYs2OgOO3QVZ/7Q2LarACTj6dWx8561W0ALKCON4/3oz9lj6PvC+lmWZLuZXKHIjVR6jn934FXHU42SJNscBk8nEkT8FgPZvfvij/DuEgu9oA2Qnbx9vHalWtotvAkUSgJLFvcHnLY6804L/pJDqLh4o4PLXcC0/mgg7h0APvXVpbX76hbSyosdvAxdpXH3c9/etXSKNQijA9GEOPnIp/rDM11dQE/pYzs7dKVAK9vXv76P6fdIrv8ApLtyGf5+KH1KB1neW+Cs0bkoA2AWA4Cim+kAf3d5uB5gVcNjkUol/Uu4Wk9RQF1Lc8+9AI5ba6t082WMPvXLhxncM/8AFC7XhXlRiT1D2qxSyvPFKZm3YzjPaq/OSbzBPAAwPaigZAQHV2YY59I4yKzTJZmEi+U2wznbI/7SeoFd6dFGY3JUE46020qGNrhImQGMSkhT0zikYG6aKTbbm5lUbsGQnCt/FRyx2VtdXK+WTDwE2MCzH3IpoYYjqDxGNfLx9uOKA1O2ghvngiiVY1YEADoce/WgIobq3hUNaW6mcnG2TnI/FLvKY2zxTr5TNKfN/T+wk9T8U00lF/vKHKg4BIzzz702h/W0vUJ5fVL6hvPXFKieyLQoYDaTQneVMxC3AXClasHkzwxxIjencGG05BxWvDqJJ4ZRXUEb34NaQeXBAEyBt9/mtMPSMvY6XVEF5E84JUYUj/eqbc6lHbareO4d0jlYxKD19v4p14jJRDtJGSOn4qlXHUH3JoyulYyVHcTzT3Ek8zM0rnLEnP8AFMDq7x2KW0fbqc96WHrWqyyxl9tsbcfTTuWO485960zhsFRgCuhW36Cqnrpnu27rj7jgVvce2fxXcf2VsgYzjmgm0mCrygzXa3MiDAIBHOaiArMD2pGkSQM5Mm055JrK5wPL6DrWU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30733" name="Picture 10" descr="http://t2.gstatic.com/images?q=tbn:ANd9GcReDKsvcP-UpgJ-uKTwOr3Rl-uSO2Sk1xvydQyH2F3XKL3HiUys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63" y="2357438"/>
            <a:ext cx="1905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4" name="AutoShape 12" descr="data:image/jpg;base64,/9j/4AAQSkZJRgABAQAAAQABAAD/2wCEAAkGBhQSERUUEhQVFRUUFBUUFxUVFBYWFRQVFxQVFRUVFRQXHCYeFxkjGRUUHy8hIycpLCwsFh8xNTAqNSYrLCkBCQoKDgwOGg8PGiwkHyEsLCwpLCwsLCwpLCwqLCwsLCwpLCwsLCwsLCwsLCwsLCwsLCwsKSwsKiwsLCwsLCwpLP/AABEIAMIBAwMBIgACEQEDEQH/xAAbAAABBQEBAAAAAAAAAAAAAAACAAEEBQYDB//EAD4QAAEDAgQDBwIEBAUDBQAAAAEAAhEDIQQSMUEFIlEGEzJhcYGRQqGxwdHwI1Jy8RQzYoLhB6LyFRY0wuL/xAAZAQADAQEBAAAAAAAAAAAAAAAAAgMBBAX/xAAkEQACAgICAgMAAwEAAAAAAAAAAQIRAyESMUFhEyJRBDKBI//aAAwDAQACEQMRAD8A9IcUEp3FM0oAcBG1qYJyUAM8rmAiJQgoAMJSmlJABNC6BAERKACBRLkHIg9ABFA5OXocyAHAShOE4CAHATwgNdoMFzQekifhGgBJ0FSs1t3EN9SB+Kh1OPYdutVnrNtY1WNpAToShQn8doDWtTuJ8QNvb8F2weOp1Rmpva8dWkGD0MaItMDvCRTpFaAEIgmhOEAKEoTwkgBJoTpIAYhDC6QhhADQknhJAEWoELF2eFzaFgBhC4pFy5uctsBOchlASkCssDrmRBy4FyZr0WBJ7xOXrgCnJRYB50nVVxcVFxvEWU2kudp9Iu4+QCxyQE411Sce7XMw3KGl9QxDRoJuC47D0VFjO1tUk92zKNpEk7b/AJC26x3GOI1XOlhzA3c8XDj0ncW/YUZZfCHUf00eK7bYgyczqd4aBDRoDrfzseip/wD3DisS/I59V7RE8wa0A7kWmekKNw+m/Ic3NLi4dYEDeJiNbBdaOK7p8CAwjM4ubMmTefWwjqo8/DK8PJPxOLp0Wta2S6WiM0gNNouSAbeey5t7VVwCG1HgagZ3a9JB9FRvfmc83JDh6Rf80HdOlxPnYeZtA+FN7fdDJeizr8SquGeoXObIuS4jaWzMjXY9VLbi3FwyxFjDQGgDyB194UvF0B3QGUFob4AYfmjMYJ1Nxre6pcL/AA3Frc0gWLiCbQSRAAEyLeSmpqSHcHEtqjyRyzmcTIFzbXS8D9EOHwlai4VGVMjpERIneD63somB4nleJqOZaMwbmBAMEPBP3vceilVceWvBJ7xrXZgIsbXPncj4TxuLEl9kelcF7V0a4Dc2WoAA5rhll0XyE2d7XV0QvG67Q5jqhlpnw5LTPiI2FojyVv2e7Y1qWQVXZqQcGOEZiGuFnNdrDbWnQxC7IZbISg0emEJwmY8EAgggiQRcEHcIlcQeEMIgUi1AAwlCdIIASaEUJkAKEk8p1tARXqO5671FEOqRmoIlCUSF6UAE6TSnK0wByTAiIXLFYkU2OedGtJvudh7mB7oNJMwqnHdqcNS8VVpJ0DbknpOn3WL432nrVKb25tdA1hAB9vHOwPkd7UuCwralIBxDnucQS6ACQTfQ3gGB6blQnmropHHfZsMb2+GQloDJsHEl32Ajf7rKOxzny4Bxk63tO8G53UqjhYHM2BBN2zy6NIm8earu/aLCm4u2E5pMESQLaTDZOpJ6KfNsbikHkcM05zIAFrgDbYSfMriargzK4F1vDInVxudtxAj7Eq6LZaQSQNTJ0A1OltQ3z26pmsBAcXSfC0ON3GYaQBfU79JUnLZVLWyBh8DUFImpDnOqDNAOUME5co6SOn1KM5hPeNLIGWWnSSNI/mEz91NZxkZwwFpBM5rki2lv06KvxTnh5BcJDIAAIBDrh3qIhF+H2NFXvwR6WIh5E65hbfmJH2cfhd8U7mJ8gR0NrfgVBxFcFrXA3E5r+drqf4qbdJA36QJkes/KSa8mp2NQ4kXZWOERYOHQ7eZvr5KLQxpNUPFwwub5uDWPafktUnBsaHknQbe5uPt8qPw3EBjzlDsxe7K0CZL3ZR7DMfcBMmqdIXbpNm8wmFpuptc1jc5aNJ8XRwFj72ubrP8AE+Hva+WxziQAcsmbi8XgRAVrg6BoyD43gSYsLbt8zc+yQLQCMQ4hrmkSRpmOoHlAud0mGW6GyxSKvheNkODs0OgOJBIsCQWibHNt5iyiVHCm95dGUtBgHeb21DpH3KsaIY1z8rnBsOdTqBhLcp0GcNte0jf3VPjpqNJmTaRoTG8e8XXTFfayD6o33/TfjTyThyS5gaXsk3bBFhO3Npst9C8G7M8Vq4eoKlOHvYC3K4HR1odEFw8h0C9n7Ocdbi6IeBlcID2/yuibHdpFwfzldUH4IMswnKeEyoYDKUJ06AEkU8JQtAHKnTpkAQKhXEI6hQBTZoS5OXQpi1AWMAkU65YnEtY0ucYAWAccbjW0mlzuhgbuPQLF1auIr1HB9QjNGVkkMaBLiSLdG9TJ3RcR4r3pc5pBuBc+ERmAjUC4OnmdVGwrw17nEmKVJwk6S5zZgkzN/t7rinkc5UujpWNRjb7MzW4ZUFcg/UJsQOUw3SLmAN/xlXfCeCAADO0OzQSZJc3UtZufw1UbiXaJtWuWsdkptDaQlmVzsrjFRwk6gnfp0v3rcYFIfw3uB0BBAMG5cI+0x9lVwtbJ866LjG0KTagzDndlYTewAtvE+Q19lQwWGqRdoIDMpaSbxuba9J9IvTcV4q6qXHO4OBzZRdwd8WNxeVZ8J4JVLDV73IYENc9roNxzAxlAOl5JnotlGNKzIuV2h2tqlrw5rmNzWJyi5LQBB10PpexQ1MHUeZcIosGbNo51gCCAdIkWuZ6WUOpXDK3dZi8NJBcDqSJJIuCAJbqNVJp1nPbDHHJYEBsZi1pc7SfLf6bpHS2kMgHYZrGPcwZg0tFPNAddzXuMgQZDHACbZz5Ko4ninOfTcCS6csQDoeXL1sd1PxPBKjheowxqJIa0ydspBPkPMWXXglSk5zTiBn7shrWvIawwHCXQeoHx8DcU+RsL6KyphMlVzNnOaNNjqrk4GKQcSLHLETYiQZGij4iXGSMxnWINz4raiR8qdXxhAa3URJ6ZiIsPSyhkttFl0UlRhZSMGHQ4/Y/dWnZClRLWPqf5oALTESS52aXbkBjT/uXOBOwPQgR91woY9tB7c12S4ER9JET11j+6pHapkm6do22Ec2qZBnUZTOk2l399FlO2WPJcANMxFzs0CL+pVhwfHzNRl2NY2m82IBJ0O5MzcDQybQonFODDEYhnOG/xCHtOwDcxI62GnUpcMeHY+R82XT8QadKjyNLBTYRJ5jIA8IGt1U1GZnEsp5Q43FgBPmfwWi4nQpUgzNcNbEkS7yA/e6rv/WmZeURBBItuCIJ9fwXVFLguRztvl9TPswJE5TebScpgb3NjpZXfZXtScHVLniWOGR7ZymZzNcJ319idFU42lnqZicmYgkHWIHhET721UwcKLpLg7L9JcNJAtIv/AMrExnE9f4Hx2li6ZfSmxyua4Q5pgG499VYQvFMEalB+ai9zXiILZGYTcHYz0PmvVezHHxi6Oawe3le3oYkEf6TqPcbK0J3pk3Gi1hOE8JKgokkk8IAGEkUJIAqSmhOUikNGKGUnFJBoiFg+2nakE9zTiA6C7UdHWm4gkf3Wn7TcV7igSPE/lb76n2H3IXk+JqAuy2uQTsZAlv5FY1Zl0DxJ75zscDEwTYgRAzRBJiAo1fjrjThxAJgmM0WG5FgCevypDiBSc0777GFmKlZvPOnTzvCVRRtsuK3FqMgsmYGY5bNI2EG4Ma+eiVTEOyhwIgNBAI0O9+nQrM033tYnRWbMSXAU3RGxOonaeioopCvYbKhLmuOk5mneQY/crYYfj9XKMtUkkZTEBwfByuIO56+ayuFcGk7hogQbdb+Urm3EwZgXkG/U6mApSjyHTosOJ15LgxuYu5i6ZvYvcNJcS749Fe8LxLG02CJIBMXFyddL/wDKrzgiXshoALZOxGbmEHqJvPmpWCwzu9c4tcckkBz3OLjeTd0C5aYje2ihPoouwcZxA5iMzQZBm9gJywIFpGykDC/4jDgkhrpLmut4tCZOokD4VTxIOcWuFMCCc4JJJBI2gW13lWnD8FFIEPbBtDhJbInffZYsfJJxHU60wsEGOJZEw0klphsgC0nxTB16wueIaJEHawJvqb/dGzhdTM6HsyuBksbfzFjHxCA8LeQGkSAbCOb1Bj039k/B3ckI5KqTI+R2bQrrxLDCs0sjLEukzobxPwpDKZuMz3ESABMdILrR9/RDVxhzNZHM4hoi5NpvtsiMXdoVujj2Wb3dN7akubmNgYaTa87zlH2U/wDxYcTO5kCBE9TMI6eAay73mALht3wdRIMGeircVww1aTnskMBjICCQ4WJNhLIvedR1Q8cm7lo1TjWiRxTHvyMZTl3O1oMkgHMA1rSdAIj3KvMLwgubzvgH6WACYi5M6fj7rNcNwraRAs0DK6NYO8TcdR0M+S1gq6xcZd9gY/fslyNR0/BsN9HNuFp0/wDLaJGp1OseI3KjY7HPY4taBoHEkwADyzv/ACFdhUhwPlAHmT/ZR3eNxjZjAJ6VKsk+wJhbF3GxqqVM6tZGXvHFx6tsB15TNz1UnsLiHDHtawxmL5i4fTyudfbZvuPVcsRhC+m/KOZrZAAJM8uUW6krl2UD6eIbWizGmzxBk5mhpA3AJVI/Z0SlpWewpQqrh3H2VDDuV32PurVdJJOxQkklCDRJJJIAqYQuXQrmUgyAhFlSTgrAMF29x5e4MaJyEiOrjEn8liaWFLAcxGZ1ido9fWPhaLtfQrU3ufUBbLi4OEaF1iCJhZgCepDXbk3sCRPloiOzJaIfFcW4MLfpFgeszH78lmS9XfH63KAPiQY91RBqdJeDN+S04JwvvSXEw1vlJkg5bdJv6ApcQkeFpgiWk6R/pO480fA6r702AEOc1xFvpMCdLS7rutB/j2kOpVmyQA0B0DJBvHqQL3sLFSk5KQ6qjK4biD2mdY/eqt6eJpOvPQkGR7Rv8lHU4DNwC0OPKZa4X0Gs6Lqezzj5jeBmIHUj2TNoWizxfGQ5h5pc4QDLQRINwZkbiALSpXD8YO5BBDnsDpmG8zy7KHEa6zbSFn8dwI0hms7MQLiPPQmYULvi08pIItAkaeinwTVIdNrZ6t2JwtGq95qFoLCzL9XeWJeYmCBa2suAstT2ndToYcMY1hAgZQwWcCGl2Yb63Oq8I4f2mxFJwfTqljmmZAG2k2uPLdaw9tu9Y3N/mgzJjIbOIytuLEnUnxeqpH6om7ZLxVdpr0oa3lZUeRlGtrEdJf8AgFx4ljnOqMpNcQIOYNtyxA06p8JSL8Q585uUM9XOh5cDt4R8qLjqWSuazZ5SARtk/WIKWnKXo20l7LFzC1oAmOhJMKK+kGubUHM4yMoExALpnYD8x7WGJxAdTaWkEEg6xINz6WC4cGpzULiIJbAbEgFzgY+zB6t9VVLlpE+tsiiuHAER1IOxN482nb5HQ8eHYtoe6AG2DXC4aCLTvMiP2bT+L8Nk5qdnt5HDwlwEiZ0OkhUdOlIJBMnRxETDvCR9Lv0PRRzSa0y+OKe0S65MiDyteXNcACL2PMLxBI/sFouFQ+kI0BMmdTP6fmsu+uwjK5xBcdBBIOpkb3/H3U/h2M7hzQ5w01Ga4HhOUiQYO/Rc7dumV4tK4l1WotY7M48oM38r67Ljw+hneAPDlbzXuR3k5euuvmq7jOIdX5QDBEAAAm9pOwAkfKkcNwdVpDmgktuQGnQzJkqkWkqEdvfks+JU3GBTdEgtLQ27hIkydILdVJweGyMDeguep3KLDOLpcRE2H9Pn7yu4aunFBLZCcm9AqXhsc9vheRG02+FGhEFckaPh3aIucGvGtsw6+YV8sHQqlpBGoMrY8Nx4qsnceIdCkkqHiyVCSdJKOVEoSnTJBhnJBOUJKw0x/a2s2rU7ognI3/vIDhfT+X4K8v4jiNQ3rqPCdjHVel9rcNFUGYm+wzAxPmYj4hZjEMbUY5rmw25008xGh10XDzlGbv8ATp4px0YkUw8Ee0quxNHKSFd1MKKb48/kdQonF6Fs3t+a7Yyp0cr6JHZCk41XEGAGOOhMuAzMFr3cAtBjuFMBY+02EfVFhcaHbf0VR2dpfw6hGwY74ctHWEuaHXGvrFgCke5M3pIg4KvTDiC0AZi2x0I3v1H4FWb6ri4BrQ4RaSQY3MSIuE+Ep06hirSBEOE35R9LgRfW+u6zvEca7D4ksZUcaZgNLtQ3YXuIiNUcXVgpK6LPtFw4uNiGVNoBDDG2aYDrnqscXkGNxr5Om/urDieKrVnB5J5RaLQesdSbqsrUTcmSZklOjGPVP2+6PByLgHlcJO0H9/ZRw7ZWPB6oFSCBBgXm17G3QqopoeGdoC0923mDw4Zo5gToTHQT7egVvi3gtbTaM0+KATe0l379FVN4HlJc2WkQIgmJMSToJsNfqVthMA/I978wIMczg4O0mM180++t0bXQmmSA5jGtAHIwAAnmJgj5uRAU6Bhy0vaRyNeesuBjfqT7tKj8OFN1Rj3uy4dr+YkEy2nsWi7szunVc+0vFhVeXCxLjywBlAJazS2bLfyzGEkpfHD2x4R5y9FlxEXp1WSWuYSSL3AJ+coOnQ9FnMWGuqVYO4zCLTAOYeqvezmJiiG9XOBn+V0i3o6fuqk4I069Q2gBgH3AbP1RoD0hScvlgkyi/wCcm0U2L4e+sRkAzNDiDIEw0kNk/wBJMnolwp9Q0i5/MMpIJNy6SYF/M62v5Kx4hQgENbqHD+mRlEdZkadT0Vbg3S4g8uUjMIM+GQI08rjZSkmtFYtf2LWjiZc0B13NubgAXJbA10/RW2CeKhay46nQkQRJm5OmqgYLDNpkOIJJiDrH5/uFe8MwRBzmQQCI6zt8z7rYxuSoVyqJYBsWCaTMRbr0XSE5C7zkAKcBFlRBqZCiAU/hnETSJgSDqP0UOE8LWBtKNYOaHDQiUllaWNc0ADZJT4sbkXLqa5kKSEBYptFbODkwRvagWDGe7V8Gq1sjqBBLbOY4gBwuQQTaRJ16rBcQD2CowzMwTGoBM+4K9eWa7WdmO+Y6pStVAmALP6iB9UfgoZMfLaKQlR5hgsM6uYcfKTe9r/dc+I8CIY4DmIAsB0iYPvorXA4Ko0gEBhIzGLwS6I8jYm/4KfUoSRMCeYHaNybaXuoqbg/Q7ipFL2dwGWhUJ1zFhEbt/wDIBWNU8wGtj9/+FZcRYzuXPpiznOe6NzNz8gKsoMzvE9L6azH5H7LccnJyYs0lSLTBMsYBLnZRpMNi5j97+1B2n4A97WupgkUwSbCwMHa8demu5WswIhoBjUXIEjYyfj5VngQMwJMQTcCfR0bxGi7Y6gcr/seSYWtlDmu1sSBqAPJHisMCJ1aQdPYD01+xUrtfwE0MRU7ococHNLfpDpIb6crgPIKt4dWLqboMFt8sWMRfy9uqmVOVThY1B+1l2qcKcwB3v/tVlQoh1Mva4CxBGYAgj+Zu/kuwpkgNgERqDr5fn6hMpfpjRGwPHalNuRwFRsAQ6fDoASLwNOthdaSjjH1qQAblki8lwjRup2/Mys0MFmcGlwBbmud4Nx6FT6HEHUnhvhA5beuvrN58kzdbJovsaQxga2QxjWhoA3AuSd3Tf0KpKtQiCDPrJhSncScHNNS7SAPJv7zG6h8UouBmOXY2O32XPmttX0XxVToPhWPcyoSCXNtNz4QQfyB8iAthiKbazTABNiWjU2GaOhBkwsXw5gBGezd4EmN7SPyWk7KsBql+aGUmzl013OX6ra7k9LKSdNJFGrTKziVZlMMDgc1N4IOkjQExrAJuP1XfC8Oe95qm8AHMQBqZb87K14jwFuKdTJLWNcZYA65JzZtdBN43sLLRjg/dUe6YGuDbODrFwLZk+YN9bQFWXehF1syZDsoaAcwMaa66GfT4Wjw1ItYAdYv67rlhMAAcxJNgBOwbABG94n3U3Kr4oVtkZvwBCZHCYhXJggIglCINWoUQCKEgihaAMpI4SQBo0k0piVEsJ6jOEFSAgqtWM1HJG0IYRSkHMzx3s9TEvY3LLeaMx06XgGS03/l8ysZhq0MrU3EuNNz2zEawWn0v/wBq9K4zWinH80iOoDSf0Xm9TEU3VnsAJfYueQIOtgZnbpsuTMlTRXHdo64OqDhnt0yk76izvyK44GnFW2hBHyW/8KO8ZczW6OpuGtgdfwj7qw4G4kkEA2BM5dTIBnUROnUeQR/Eq2H8npFmaZIy22JOwOvuu+BJa7KNiP8A7BWxwLTUAabAEDaQXZQCSbST1Oqi4XBjPlzNblbEkwB9IdfcuHyu5rRxJ7Ml2xfnqYk2BDKWWf6XR6nK4/KpODcOfSZRL2CO8fHMJIcAJgGdQNtitV2gY12OxQEkTABOrabWMyz6k/Pku3BspcwPYOWnlc18RPLlAnfQ/quDLOrO3GtGKxuA/iEiAXgWGwBAJFjsY39CrynhKYou7sOdkgnMHBzXGJIJAlu5kfku/aDCvpv7ykIcIBaN9dhreE+Dr1HWexzpAIGUhwAEk5f7IWS6bBwaspOJYbNzDK0CCRBDnbfM7IaOGD2FztW6noBoT+C2VCjDAMgIeIdlk8kw4kEAzAkfnvjHuFKo4NcCA6AQZkTofsu3msuoqjmcOHewRTzBwMETMfYj0JP7hT+H189F1MkEtFp3b9PvA+65vpZm2EB0abO6eSjU2OY/Ofp8VoMWnytqPQ9E0oc40xIz4ytHJ1JxEA/VBvb56WWk4fh+6YaZkZy0vcZ8P0jL7yetlWYBvNAaHXa4GIBuSCRsNPTKQrWtic1QtBBtDjGptmj41XC/o9nanyWix4biWPfRYcxM5RGsuLnA67GfRaPGkiZkZyZ85Gw3tbpYKl4Lw0Md3ljEhpIO+rvi3uVckySdyr4scnuRLJNdIFgMCYmBMaTvCUI4TQus5hiEiE8J4WgDCQCJJMjGKEQCQCIIMGypI0kAXiZOlCiWEEeVAEYQBHeyEIClkLm+klaGTIOPwQq0y3Q6g9CNPz+VgsV2fqUn5ntF4OYGxhzbA72c7zgFejoXtBEEAg2IOkdFDJiUykZ8Tx2pi7xMDmbYkzmke95VnwLD81Rw1GSxB+kgzHlErR8c7BUXzUoju3iXFoux5AJAynwmekDqFQf4ru5tM5bTuG//AKcjFBxlsXI046NPg8cXF3eBrS0GZc4n+YmWjoPlVvHONsa1rKJOY5S51rwGwBOjZGhVbiKhdTc5oguHMASJBIBj2H3VeXAkNLdNSBre8n5V5SrROMb2ceH4oOxFRz3Rnaxxc46czgY6nUrV1sfQLQ3vCJa3XLcNmcp+Og6SvPeKuipmAOQnK9gO2ojbY/KsqXBX1Wh5zMYAMoAHK2OWOaBba/3XBOMHts6lyWka7BcQpgy12HfI0NdgqCRcZSIkAGxIIULE8f7um9rctxIhwcRO3KLukjeLrK4js4c/eNeGFsFrgSCC10gkgXsNryFOwHGA4AVmZnEk1HAl1WABLodbqY2E63VMcIXZOcpVR3wnEqty27n2IJa0idABO380+658V7OFrQ+oMskuNQGxcBdtzJnKNt1anjFKk1ow+Rpc4Z3uEvMnmAJb4hMaD4UPiYOSXiZBLQfmYOkk/Kv8n6SUH4KmlWIgDQies9D6kWVpg8M6oeSIsTMe5IOrYlQuDYV9QZRSdYTnzfFjvtrsrZuGIY0TkB5XPdMXJsbfv0TOfJWjFCnTHZwhrAC0m0BrQBcXM3ved9NFJwuFYHtJIu4WGpJtAMRY+ggmNFyr4pwaxj3jILF4AJOa/M5sZgL+cW6KVwvhxOVxMtEO38Q0ynpofb4565tV/pblw7L1oRJgnC9A5hykAkAiCDBoSTgJ8q0AYShHlTQtFEAiASyp0AKUkYCSALlJKUpUSwgiCCUQKADBRrm1GCgDnUpLgVNBQuYFlG2RWU5WH7TcK7qtZsNcS5trGbkD0O3SF6I0Qmr4Zr2w9ocDsQCPuijDzKvT5RPKAwXi3KBN9zY+5WH4h2gcXcrYA2cSSfMwbL0njHCjReWkcpu0/wAw/XYrN8S7OU6rTAyuixHXzSOF9gpcejHVcWcQ6/KQLNGnm4Hqr3C8SqVKBpuGQtAyuYIactxLfYTB0Wdx3DqlF3MC0jQ/oVf9nO0Tu9p58khwaTlBlpseRxyOtta6hPHovGRMr44VQAwQI5nQBJ3MDaIPv6qJQ4I7H4ltCm1pLrNcbZABLnu9ACV6Hwr/AKfUcQGvNVwZzNLGNALnc1w7QNEgaHTW6ndmuzlHhjqtV9bM54NJpLSxwAuQxs8xJyEmDAAHVNH0TkYHH9hMbgXXPeNYQ4ZZewg6ySMzRIjyJHVFjMUX5AWkPIjJcuB6eq0vaPtM6uGtblhhe1okue+7QHOGkkjT16KJw7hgZzvANQi51y+Q/Va4/I6XRqkoK/JI4Vgu7ZG5ufXp6BWBYCIIkGxBuD7LnTC6rqSSVIg3ZDpcKptiG6GQCSQPQEqaAmSC1JIDoAiDULQjhaYKU4SToAQCcBIBFC1GDFNlRJwtMEAnhOAnhADQknSQBaSilCEpUSwScFAiCAOjU4QgokAEnCZOEAOiBQIggAMZgmVW5XiR9weoOxWN4z2fdQ5gczJidCOkj81uJTOYCCCAQdjcH2QY0eV43AMqtyvE/iPRZHiPZCq138MZ27Hceq9h4p2Ukl1GB/oOn+07ehWcxGHdTOV4ykbFbSZibRS8Ar4ulQc3M5rgZbzEHS1hY3A1Gw6KfUFasP4lRxkC7rkcznkEmD4jcTFh0AElikU2E2AJPQCVnxo3kyvwPCgxwcXOcQPINHo0aKyaE0IgnSroVuzqxdFyaiBWmBynaEKNiAOoSKQCeEUAyIFMES0UcIgmTrQEnCZO0IAMJ4TNRwgAIKdHCSAJ5TJJKJYQRhJJABhE1JJADp0kkAOE6SSADCIJkkAEsX2o/wDkn+lv4JJLUYytprccDpNFFpAAJFyAAT6lJJaxV2ZjiY/jVP63fiVHanSTGBIkkkAOF0pp0kAdgmCSSYwQRBJJBgTUSSSAGKQSSQB3ATpkkAOkkkg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735" name="AutoShape 14" descr="data:image/jpg;base64,/9j/4AAQSkZJRgABAQAAAQABAAD/2wCEAAkGBhQSERUUEhQVFRUUFBUUFxUVFBYWFRQVFxQVFRUVFRQXHCYeFxkjGRUUHy8hIycpLCwsFh8xNTAqNSYrLCkBCQoKDgwOGg8PGiwkHyEsLCwpLCwsLCwpLCwqLCwsLCwpLCwsLCwsLCwsLCwsLCwsLCwsKSwsKiwsLCwsLCwpLP/AABEIAMIBAwMBIgACEQEDEQH/xAAbAAABBQEBAAAAAAAAAAAAAAACAAEEBQYDB//EAD4QAAEDAgQDBwIEBAUDBQAAAAEAAhEDIQQSMUEFIlEGEzJhcYGRQqGxwdHwI1Jy8RQzYoLhB6LyFRY0wuL/xAAZAQADAQEBAAAAAAAAAAAAAAAAAgMBBAX/xAAkEQACAgICAgMAAwEAAAAAAAAAAQIRAyESMUFhEyJRBDKBI//aAAwDAQACEQMRAD8A9IcUEp3FM0oAcBG1qYJyUAM8rmAiJQgoAMJSmlJABNC6BAERKACBRLkHIg9ABFA5OXocyAHAShOE4CAHATwgNdoMFzQekifhGgBJ0FSs1t3EN9SB+Kh1OPYdutVnrNtY1WNpAToShQn8doDWtTuJ8QNvb8F2weOp1Rmpva8dWkGD0MaItMDvCRTpFaAEIgmhOEAKEoTwkgBJoTpIAYhDC6QhhADQknhJAEWoELF2eFzaFgBhC4pFy5uctsBOchlASkCssDrmRBy4FyZr0WBJ7xOXrgCnJRYB50nVVxcVFxvEWU2kudp9Iu4+QCxyQE411Sce7XMw3KGl9QxDRoJuC47D0VFjO1tUk92zKNpEk7b/AJC26x3GOI1XOlhzA3c8XDj0ncW/YUZZfCHUf00eK7bYgyczqd4aBDRoDrfzseip/wD3DisS/I59V7RE8wa0A7kWmekKNw+m/Ic3NLi4dYEDeJiNbBdaOK7p8CAwjM4ubMmTefWwjqo8/DK8PJPxOLp0Wta2S6WiM0gNNouSAbeey5t7VVwCG1HgagZ3a9JB9FRvfmc83JDh6Rf80HdOlxPnYeZtA+FN7fdDJeizr8SquGeoXObIuS4jaWzMjXY9VLbi3FwyxFjDQGgDyB194UvF0B3QGUFob4AYfmjMYJ1Nxre6pcL/AA3Frc0gWLiCbQSRAAEyLeSmpqSHcHEtqjyRyzmcTIFzbXS8D9EOHwlai4VGVMjpERIneD63somB4nleJqOZaMwbmBAMEPBP3vceilVceWvBJ7xrXZgIsbXPncj4TxuLEl9kelcF7V0a4Dc2WoAA5rhll0XyE2d7XV0QvG67Q5jqhlpnw5LTPiI2FojyVv2e7Y1qWQVXZqQcGOEZiGuFnNdrDbWnQxC7IZbISg0emEJwmY8EAgggiQRcEHcIlcQeEMIgUi1AAwlCdIIASaEUJkAKEk8p1tARXqO5671FEOqRmoIlCUSF6UAE6TSnK0wByTAiIXLFYkU2OedGtJvudh7mB7oNJMwqnHdqcNS8VVpJ0DbknpOn3WL432nrVKb25tdA1hAB9vHOwPkd7UuCwralIBxDnucQS6ACQTfQ3gGB6blQnmropHHfZsMb2+GQloDJsHEl32Ajf7rKOxzny4Bxk63tO8G53UqjhYHM2BBN2zy6NIm8earu/aLCm4u2E5pMESQLaTDZOpJ6KfNsbikHkcM05zIAFrgDbYSfMriargzK4F1vDInVxudtxAj7Eq6LZaQSQNTJ0A1OltQ3z26pmsBAcXSfC0ON3GYaQBfU79JUnLZVLWyBh8DUFImpDnOqDNAOUME5co6SOn1KM5hPeNLIGWWnSSNI/mEz91NZxkZwwFpBM5rki2lv06KvxTnh5BcJDIAAIBDrh3qIhF+H2NFXvwR6WIh5E65hbfmJH2cfhd8U7mJ8gR0NrfgVBxFcFrXA3E5r+drqf4qbdJA36QJkes/KSa8mp2NQ4kXZWOERYOHQ7eZvr5KLQxpNUPFwwub5uDWPafktUnBsaHknQbe5uPt8qPw3EBjzlDsxe7K0CZL3ZR7DMfcBMmqdIXbpNm8wmFpuptc1jc5aNJ8XRwFj72ubrP8AE+Hva+WxziQAcsmbi8XgRAVrg6BoyD43gSYsLbt8zc+yQLQCMQ4hrmkSRpmOoHlAud0mGW6GyxSKvheNkODs0OgOJBIsCQWibHNt5iyiVHCm95dGUtBgHeb21DpH3KsaIY1z8rnBsOdTqBhLcp0GcNte0jf3VPjpqNJmTaRoTG8e8XXTFfayD6o33/TfjTyThyS5gaXsk3bBFhO3Npst9C8G7M8Vq4eoKlOHvYC3K4HR1odEFw8h0C9n7Ocdbi6IeBlcID2/yuibHdpFwfzldUH4IMswnKeEyoYDKUJ06AEkU8JQtAHKnTpkAQKhXEI6hQBTZoS5OXQpi1AWMAkU65YnEtY0ucYAWAccbjW0mlzuhgbuPQLF1auIr1HB9QjNGVkkMaBLiSLdG9TJ3RcR4r3pc5pBuBc+ERmAjUC4OnmdVGwrw17nEmKVJwk6S5zZgkzN/t7rinkc5UujpWNRjb7MzW4ZUFcg/UJsQOUw3SLmAN/xlXfCeCAADO0OzQSZJc3UtZufw1UbiXaJtWuWsdkptDaQlmVzsrjFRwk6gnfp0v3rcYFIfw3uB0BBAMG5cI+0x9lVwtbJ866LjG0KTagzDndlYTewAtvE+Q19lQwWGqRdoIDMpaSbxuba9J9IvTcV4q6qXHO4OBzZRdwd8WNxeVZ8J4JVLDV73IYENc9roNxzAxlAOl5JnotlGNKzIuV2h2tqlrw5rmNzWJyi5LQBB10PpexQ1MHUeZcIosGbNo51gCCAdIkWuZ6WUOpXDK3dZi8NJBcDqSJJIuCAJbqNVJp1nPbDHHJYEBsZi1pc7SfLf6bpHS2kMgHYZrGPcwZg0tFPNAddzXuMgQZDHACbZz5Ko4ninOfTcCS6csQDoeXL1sd1PxPBKjheowxqJIa0ydspBPkPMWXXglSk5zTiBn7shrWvIawwHCXQeoHx8DcU+RsL6KyphMlVzNnOaNNjqrk4GKQcSLHLETYiQZGij4iXGSMxnWINz4raiR8qdXxhAa3URJ6ZiIsPSyhkttFl0UlRhZSMGHQ4/Y/dWnZClRLWPqf5oALTESS52aXbkBjT/uXOBOwPQgR91woY9tB7c12S4ER9JET11j+6pHapkm6do22Ec2qZBnUZTOk2l399FlO2WPJcANMxFzs0CL+pVhwfHzNRl2NY2m82IBJ0O5MzcDQybQonFODDEYhnOG/xCHtOwDcxI62GnUpcMeHY+R82XT8QadKjyNLBTYRJ5jIA8IGt1U1GZnEsp5Q43FgBPmfwWi4nQpUgzNcNbEkS7yA/e6rv/WmZeURBBItuCIJ9fwXVFLguRztvl9TPswJE5TebScpgb3NjpZXfZXtScHVLniWOGR7ZymZzNcJ319idFU42lnqZicmYgkHWIHhET721UwcKLpLg7L9JcNJAtIv/AMrExnE9f4Hx2li6ZfSmxyua4Q5pgG499VYQvFMEalB+ai9zXiILZGYTcHYz0PmvVezHHxi6Oawe3le3oYkEf6TqPcbK0J3pk3Gi1hOE8JKgokkk8IAGEkUJIAqSmhOUikNGKGUnFJBoiFg+2nakE9zTiA6C7UdHWm4gkf3Wn7TcV7igSPE/lb76n2H3IXk+JqAuy2uQTsZAlv5FY1Zl0DxJ75zscDEwTYgRAzRBJiAo1fjrjThxAJgmM0WG5FgCevypDiBSc0777GFmKlZvPOnTzvCVRRtsuK3FqMgsmYGY5bNI2EG4Ma+eiVTEOyhwIgNBAI0O9+nQrM033tYnRWbMSXAU3RGxOonaeioopCvYbKhLmuOk5mneQY/crYYfj9XKMtUkkZTEBwfByuIO56+ayuFcGk7hogQbdb+Urm3EwZgXkG/U6mApSjyHTosOJ15LgxuYu5i6ZvYvcNJcS749Fe8LxLG02CJIBMXFyddL/wDKrzgiXshoALZOxGbmEHqJvPmpWCwzu9c4tcckkBz3OLjeTd0C5aYje2ihPoouwcZxA5iMzQZBm9gJywIFpGykDC/4jDgkhrpLmut4tCZOokD4VTxIOcWuFMCCc4JJJBI2gW13lWnD8FFIEPbBtDhJbInffZYsfJJxHU60wsEGOJZEw0klphsgC0nxTB16wueIaJEHawJvqb/dGzhdTM6HsyuBksbfzFjHxCA8LeQGkSAbCOb1Bj039k/B3ckI5KqTI+R2bQrrxLDCs0sjLEukzobxPwpDKZuMz3ESABMdILrR9/RDVxhzNZHM4hoi5NpvtsiMXdoVujj2Wb3dN7akubmNgYaTa87zlH2U/wDxYcTO5kCBE9TMI6eAay73mALht3wdRIMGeircVww1aTnskMBjICCQ4WJNhLIvedR1Q8cm7lo1TjWiRxTHvyMZTl3O1oMkgHMA1rSdAIj3KvMLwgubzvgH6WACYi5M6fj7rNcNwraRAs0DK6NYO8TcdR0M+S1gq6xcZd9gY/fslyNR0/BsN9HNuFp0/wDLaJGp1OseI3KjY7HPY4taBoHEkwADyzv/ACFdhUhwPlAHmT/ZR3eNxjZjAJ6VKsk+wJhbF3GxqqVM6tZGXvHFx6tsB15TNz1UnsLiHDHtawxmL5i4fTyudfbZvuPVcsRhC+m/KOZrZAAJM8uUW6krl2UD6eIbWizGmzxBk5mhpA3AJVI/Z0SlpWewpQqrh3H2VDDuV32PurVdJJOxQkklCDRJJJIAqYQuXQrmUgyAhFlSTgrAMF29x5e4MaJyEiOrjEn8liaWFLAcxGZ1ido9fWPhaLtfQrU3ufUBbLi4OEaF1iCJhZgCepDXbk3sCRPloiOzJaIfFcW4MLfpFgeszH78lmS9XfH63KAPiQY91RBqdJeDN+S04JwvvSXEw1vlJkg5bdJv6ApcQkeFpgiWk6R/pO480fA6r702AEOc1xFvpMCdLS7rutB/j2kOpVmyQA0B0DJBvHqQL3sLFSk5KQ6qjK4biD2mdY/eqt6eJpOvPQkGR7Rv8lHU4DNwC0OPKZa4X0Gs6Lqezzj5jeBmIHUj2TNoWizxfGQ5h5pc4QDLQRINwZkbiALSpXD8YO5BBDnsDpmG8zy7KHEa6zbSFn8dwI0hms7MQLiPPQmYULvi08pIItAkaeinwTVIdNrZ6t2JwtGq95qFoLCzL9XeWJeYmCBa2suAstT2ndToYcMY1hAgZQwWcCGl2Yb63Oq8I4f2mxFJwfTqljmmZAG2k2uPLdaw9tu9Y3N/mgzJjIbOIytuLEnUnxeqpH6om7ZLxVdpr0oa3lZUeRlGtrEdJf8AgFx4ljnOqMpNcQIOYNtyxA06p8JSL8Q585uUM9XOh5cDt4R8qLjqWSuazZ5SARtk/WIKWnKXo20l7LFzC1oAmOhJMKK+kGubUHM4yMoExALpnYD8x7WGJxAdTaWkEEg6xINz6WC4cGpzULiIJbAbEgFzgY+zB6t9VVLlpE+tsiiuHAER1IOxN482nb5HQ8eHYtoe6AG2DXC4aCLTvMiP2bT+L8Nk5qdnt5HDwlwEiZ0OkhUdOlIJBMnRxETDvCR9Lv0PRRzSa0y+OKe0S65MiDyteXNcACL2PMLxBI/sFouFQ+kI0BMmdTP6fmsu+uwjK5xBcdBBIOpkb3/H3U/h2M7hzQ5w01Ga4HhOUiQYO/Rc7dumV4tK4l1WotY7M48oM38r67Ljw+hneAPDlbzXuR3k5euuvmq7jOIdX5QDBEAAAm9pOwAkfKkcNwdVpDmgktuQGnQzJkqkWkqEdvfks+JU3GBTdEgtLQ27hIkydILdVJweGyMDeguep3KLDOLpcRE2H9Pn7yu4aunFBLZCcm9AqXhsc9vheRG02+FGhEFckaPh3aIucGvGtsw6+YV8sHQqlpBGoMrY8Nx4qsnceIdCkkqHiyVCSdJKOVEoSnTJBhnJBOUJKw0x/a2s2rU7ognI3/vIDhfT+X4K8v4jiNQ3rqPCdjHVel9rcNFUGYm+wzAxPmYj4hZjEMbUY5rmw25008xGh10XDzlGbv8ATp4px0YkUw8Ee0quxNHKSFd1MKKb48/kdQonF6Fs3t+a7Yyp0cr6JHZCk41XEGAGOOhMuAzMFr3cAtBjuFMBY+02EfVFhcaHbf0VR2dpfw6hGwY74ctHWEuaHXGvrFgCke5M3pIg4KvTDiC0AZi2x0I3v1H4FWb6ri4BrQ4RaSQY3MSIuE+Ep06hirSBEOE35R9LgRfW+u6zvEca7D4ksZUcaZgNLtQ3YXuIiNUcXVgpK6LPtFw4uNiGVNoBDDG2aYDrnqscXkGNxr5Om/urDieKrVnB5J5RaLQesdSbqsrUTcmSZklOjGPVP2+6PByLgHlcJO0H9/ZRw7ZWPB6oFSCBBgXm17G3QqopoeGdoC0923mDw4Zo5gToTHQT7egVvi3gtbTaM0+KATe0l379FVN4HlJc2WkQIgmJMSToJsNfqVthMA/I978wIMczg4O0mM180++t0bXQmmSA5jGtAHIwAAnmJgj5uRAU6Bhy0vaRyNeesuBjfqT7tKj8OFN1Rj3uy4dr+YkEy2nsWi7szunVc+0vFhVeXCxLjywBlAJazS2bLfyzGEkpfHD2x4R5y9FlxEXp1WSWuYSSL3AJ+coOnQ9FnMWGuqVYO4zCLTAOYeqvezmJiiG9XOBn+V0i3o6fuqk4I069Q2gBgH3AbP1RoD0hScvlgkyi/wCcm0U2L4e+sRkAzNDiDIEw0kNk/wBJMnolwp9Q0i5/MMpIJNy6SYF/M62v5Kx4hQgENbqHD+mRlEdZkadT0Vbg3S4g8uUjMIM+GQI08rjZSkmtFYtf2LWjiZc0B13NubgAXJbA10/RW2CeKhay46nQkQRJm5OmqgYLDNpkOIJJiDrH5/uFe8MwRBzmQQCI6zt8z7rYxuSoVyqJYBsWCaTMRbr0XSE5C7zkAKcBFlRBqZCiAU/hnETSJgSDqP0UOE8LWBtKNYOaHDQiUllaWNc0ADZJT4sbkXLqa5kKSEBYptFbODkwRvagWDGe7V8Gq1sjqBBLbOY4gBwuQQTaRJ16rBcQD2CowzMwTGoBM+4K9eWa7WdmO+Y6pStVAmALP6iB9UfgoZMfLaKQlR5hgsM6uYcfKTe9r/dc+I8CIY4DmIAsB0iYPvorXA4Ko0gEBhIzGLwS6I8jYm/4KfUoSRMCeYHaNybaXuoqbg/Q7ipFL2dwGWhUJ1zFhEbt/wDIBWNU8wGtj9/+FZcRYzuXPpiznOe6NzNz8gKsoMzvE9L6azH5H7LccnJyYs0lSLTBMsYBLnZRpMNi5j97+1B2n4A97WupgkUwSbCwMHa8demu5WswIhoBjUXIEjYyfj5VngQMwJMQTcCfR0bxGi7Y6gcr/seSYWtlDmu1sSBqAPJHisMCJ1aQdPYD01+xUrtfwE0MRU7ococHNLfpDpIb6crgPIKt4dWLqboMFt8sWMRfy9uqmVOVThY1B+1l2qcKcwB3v/tVlQoh1Mva4CxBGYAgj+Zu/kuwpkgNgERqDr5fn6hMpfpjRGwPHalNuRwFRsAQ6fDoASLwNOthdaSjjH1qQAblki8lwjRup2/Mys0MFmcGlwBbmud4Nx6FT6HEHUnhvhA5beuvrN58kzdbJovsaQxga2QxjWhoA3AuSd3Tf0KpKtQiCDPrJhSncScHNNS7SAPJv7zG6h8UouBmOXY2O32XPmttX0XxVToPhWPcyoSCXNtNz4QQfyB8iAthiKbazTABNiWjU2GaOhBkwsXw5gBGezd4EmN7SPyWk7KsBql+aGUmzl013OX6ra7k9LKSdNJFGrTKziVZlMMDgc1N4IOkjQExrAJuP1XfC8Oe95qm8AHMQBqZb87K14jwFuKdTJLWNcZYA65JzZtdBN43sLLRjg/dUe6YGuDbODrFwLZk+YN9bQFWXehF1syZDsoaAcwMaa66GfT4Wjw1ItYAdYv67rlhMAAcxJNgBOwbABG94n3U3Kr4oVtkZvwBCZHCYhXJggIglCINWoUQCKEgihaAMpI4SQBo0k0piVEsJ6jOEFSAgqtWM1HJG0IYRSkHMzx3s9TEvY3LLeaMx06XgGS03/l8ysZhq0MrU3EuNNz2zEawWn0v/wBq9K4zWinH80iOoDSf0Xm9TEU3VnsAJfYueQIOtgZnbpsuTMlTRXHdo64OqDhnt0yk76izvyK44GnFW2hBHyW/8KO8ZczW6OpuGtgdfwj7qw4G4kkEA2BM5dTIBnUROnUeQR/Eq2H8npFmaZIy22JOwOvuu+BJa7KNiP8A7BWxwLTUAabAEDaQXZQCSbST1Oqi4XBjPlzNblbEkwB9IdfcuHyu5rRxJ7Ml2xfnqYk2BDKWWf6XR6nK4/KpODcOfSZRL2CO8fHMJIcAJgGdQNtitV2gY12OxQEkTABOrabWMyz6k/Pku3BspcwPYOWnlc18RPLlAnfQ/quDLOrO3GtGKxuA/iEiAXgWGwBAJFjsY39CrynhKYou7sOdkgnMHBzXGJIJAlu5kfku/aDCvpv7ykIcIBaN9dhreE+Dr1HWexzpAIGUhwAEk5f7IWS6bBwaspOJYbNzDK0CCRBDnbfM7IaOGD2FztW6noBoT+C2VCjDAMgIeIdlk8kw4kEAzAkfnvjHuFKo4NcCA6AQZkTofsu3msuoqjmcOHewRTzBwMETMfYj0JP7hT+H189F1MkEtFp3b9PvA+65vpZm2EB0abO6eSjU2OY/Ofp8VoMWnytqPQ9E0oc40xIz4ytHJ1JxEA/VBvb56WWk4fh+6YaZkZy0vcZ8P0jL7yetlWYBvNAaHXa4GIBuSCRsNPTKQrWtic1QtBBtDjGptmj41XC/o9nanyWix4biWPfRYcxM5RGsuLnA67GfRaPGkiZkZyZ85Gw3tbpYKl4Lw0Md3ljEhpIO+rvi3uVckySdyr4scnuRLJNdIFgMCYmBMaTvCUI4TQus5hiEiE8J4WgDCQCJJMjGKEQCQCIIMGypI0kAXiZOlCiWEEeVAEYQBHeyEIClkLm+klaGTIOPwQq0y3Q6g9CNPz+VgsV2fqUn5ntF4OYGxhzbA72c7zgFejoXtBEEAg2IOkdFDJiUykZ8Tx2pi7xMDmbYkzmke95VnwLD81Rw1GSxB+kgzHlErR8c7BUXzUoju3iXFoux5AJAynwmekDqFQf4ru5tM5bTuG//AKcjFBxlsXI046NPg8cXF3eBrS0GZc4n+YmWjoPlVvHONsa1rKJOY5S51rwGwBOjZGhVbiKhdTc5oguHMASJBIBj2H3VeXAkNLdNSBre8n5V5SrROMb2ceH4oOxFRz3Rnaxxc46czgY6nUrV1sfQLQ3vCJa3XLcNmcp+Og6SvPeKuipmAOQnK9gO2ojbY/KsqXBX1Wh5zMYAMoAHK2OWOaBba/3XBOMHts6lyWka7BcQpgy12HfI0NdgqCRcZSIkAGxIIULE8f7um9rctxIhwcRO3KLukjeLrK4js4c/eNeGFsFrgSCC10gkgXsNryFOwHGA4AVmZnEk1HAl1WABLodbqY2E63VMcIXZOcpVR3wnEqty27n2IJa0idABO380+658V7OFrQ+oMskuNQGxcBdtzJnKNt1anjFKk1ow+Rpc4Z3uEvMnmAJb4hMaD4UPiYOSXiZBLQfmYOkk/Kv8n6SUH4KmlWIgDQies9D6kWVpg8M6oeSIsTMe5IOrYlQuDYV9QZRSdYTnzfFjvtrsrZuGIY0TkB5XPdMXJsbfv0TOfJWjFCnTHZwhrAC0m0BrQBcXM3ved9NFJwuFYHtJIu4WGpJtAMRY+ggmNFyr4pwaxj3jILF4AJOa/M5sZgL+cW6KVwvhxOVxMtEO38Q0ynpofb4565tV/pblw7L1oRJgnC9A5hykAkAiCDBoSTgJ8q0AYShHlTQtFEAiASyp0AKUkYCSALlJKUpUSwgiCCUQKADBRrm1GCgDnUpLgVNBQuYFlG2RWU5WH7TcK7qtZsNcS5trGbkD0O3SF6I0Qmr4Zr2w9ocDsQCPuijDzKvT5RPKAwXi3KBN9zY+5WH4h2gcXcrYA2cSSfMwbL0njHCjReWkcpu0/wAw/XYrN8S7OU6rTAyuixHXzSOF9gpcejHVcWcQ6/KQLNGnm4Hqr3C8SqVKBpuGQtAyuYIactxLfYTB0Wdx3DqlF3MC0jQ/oVf9nO0Tu9p58khwaTlBlpseRxyOtta6hPHovGRMr44VQAwQI5nQBJ3MDaIPv6qJQ4I7H4ltCm1pLrNcbZABLnu9ACV6Hwr/AKfUcQGvNVwZzNLGNALnc1w7QNEgaHTW6ndmuzlHhjqtV9bM54NJpLSxwAuQxs8xJyEmDAAHVNH0TkYHH9hMbgXXPeNYQ4ZZewg6ySMzRIjyJHVFjMUX5AWkPIjJcuB6eq0vaPtM6uGtblhhe1okue+7QHOGkkjT16KJw7hgZzvANQi51y+Q/Va4/I6XRqkoK/JI4Vgu7ZG5ufXp6BWBYCIIkGxBuD7LnTC6rqSSVIg3ZDpcKptiG6GQCSQPQEqaAmSC1JIDoAiDULQjhaYKU4SToAQCcBIBFC1GDFNlRJwtMEAnhOAnhADQknSQBaSilCEpUSwScFAiCAOjU4QgokAEnCZOEAOiBQIggAMZgmVW5XiR9weoOxWN4z2fdQ5gczJidCOkj81uJTOYCCCAQdjcH2QY0eV43AMqtyvE/iPRZHiPZCq138MZ27Hceq9h4p2Ukl1GB/oOn+07ehWcxGHdTOV4ykbFbSZibRS8Ar4ulQc3M5rgZbzEHS1hY3A1Gw6KfUFasP4lRxkC7rkcznkEmD4jcTFh0AElikU2E2AJPQCVnxo3kyvwPCgxwcXOcQPINHo0aKyaE0IgnSroVuzqxdFyaiBWmBynaEKNiAOoSKQCeEUAyIFMES0UcIgmTrQEnCZO0IAMJ4TNRwgAIKdHCSAJ5TJJKJYQRhJJABhE1JJADp0kkAOE6SSADCIJkkAEsX2o/wDkn+lv4JJLUYytprccDpNFFpAAJFyAAT6lJJaxV2ZjiY/jVP63fiVHanSTGBIkkkAOF0pp0kAdgmCSSYwQRBJJBgTUSSSAGKQSSQB3ATpkkAOkkkg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736" name="AutoShape 16" descr="data:image/jpg;base64,/9j/4AAQSkZJRgABAQAAAQABAAD/2wCEAAkGBhQSERUUEhQVFRUUFBUUFxUVFBYWFRQVFxQVFRUVFRQXHCYeFxkjGRUUHy8hIycpLCwsFh8xNTAqNSYrLCkBCQoKDgwOGg8PGiwkHyEsLCwpLCwsLCwpLCwqLCwsLCwpLCwsLCwsLCwsLCwsLCwsLCwsKSwsKiwsLCwsLCwpLP/AABEIAMIBAwMBIgACEQEDEQH/xAAbAAABBQEBAAAAAAAAAAAAAAACAAEEBQYDB//EAD4QAAEDAgQDBwIEBAUDBQAAAAEAAhEDIQQSMUEFIlEGEzJhcYGRQqGxwdHwI1Jy8RQzYoLhB6LyFRY0wuL/xAAZAQADAQEBAAAAAAAAAAAAAAAAAgMBBAX/xAAkEQACAgICAgMAAwEAAAAAAAAAAQIRAyESMUFhEyJRBDKBI//aAAwDAQACEQMRAD8A9IcUEp3FM0oAcBG1qYJyUAM8rmAiJQgoAMJSmlJABNC6BAERKACBRLkHIg9ABFA5OXocyAHAShOE4CAHATwgNdoMFzQekifhGgBJ0FSs1t3EN9SB+Kh1OPYdutVnrNtY1WNpAToShQn8doDWtTuJ8QNvb8F2weOp1Rmpva8dWkGD0MaItMDvCRTpFaAEIgmhOEAKEoTwkgBJoTpIAYhDC6QhhADQknhJAEWoELF2eFzaFgBhC4pFy5uctsBOchlASkCssDrmRBy4FyZr0WBJ7xOXrgCnJRYB50nVVxcVFxvEWU2kudp9Iu4+QCxyQE411Sce7XMw3KGl9QxDRoJuC47D0VFjO1tUk92zKNpEk7b/AJC26x3GOI1XOlhzA3c8XDj0ncW/YUZZfCHUf00eK7bYgyczqd4aBDRoDrfzseip/wD3DisS/I59V7RE8wa0A7kWmekKNw+m/Ic3NLi4dYEDeJiNbBdaOK7p8CAwjM4ubMmTefWwjqo8/DK8PJPxOLp0Wta2S6WiM0gNNouSAbeey5t7VVwCG1HgagZ3a9JB9FRvfmc83JDh6Rf80HdOlxPnYeZtA+FN7fdDJeizr8SquGeoXObIuS4jaWzMjXY9VLbi3FwyxFjDQGgDyB194UvF0B3QGUFob4AYfmjMYJ1Nxre6pcL/AA3Frc0gWLiCbQSRAAEyLeSmpqSHcHEtqjyRyzmcTIFzbXS8D9EOHwlai4VGVMjpERIneD63somB4nleJqOZaMwbmBAMEPBP3vceilVceWvBJ7xrXZgIsbXPncj4TxuLEl9kelcF7V0a4Dc2WoAA5rhll0XyE2d7XV0QvG67Q5jqhlpnw5LTPiI2FojyVv2e7Y1qWQVXZqQcGOEZiGuFnNdrDbWnQxC7IZbISg0emEJwmY8EAgggiQRcEHcIlcQeEMIgUi1AAwlCdIIASaEUJkAKEk8p1tARXqO5671FEOqRmoIlCUSF6UAE6TSnK0wByTAiIXLFYkU2OedGtJvudh7mB7oNJMwqnHdqcNS8VVpJ0DbknpOn3WL432nrVKb25tdA1hAB9vHOwPkd7UuCwralIBxDnucQS6ACQTfQ3gGB6blQnmropHHfZsMb2+GQloDJsHEl32Ajf7rKOxzny4Bxk63tO8G53UqjhYHM2BBN2zy6NIm8earu/aLCm4u2E5pMESQLaTDZOpJ6KfNsbikHkcM05zIAFrgDbYSfMriargzK4F1vDInVxudtxAj7Eq6LZaQSQNTJ0A1OltQ3z26pmsBAcXSfC0ON3GYaQBfU79JUnLZVLWyBh8DUFImpDnOqDNAOUME5co6SOn1KM5hPeNLIGWWnSSNI/mEz91NZxkZwwFpBM5rki2lv06KvxTnh5BcJDIAAIBDrh3qIhF+H2NFXvwR6WIh5E65hbfmJH2cfhd8U7mJ8gR0NrfgVBxFcFrXA3E5r+drqf4qbdJA36QJkes/KSa8mp2NQ4kXZWOERYOHQ7eZvr5KLQxpNUPFwwub5uDWPafktUnBsaHknQbe5uPt8qPw3EBjzlDsxe7K0CZL3ZR7DMfcBMmqdIXbpNm8wmFpuptc1jc5aNJ8XRwFj72ubrP8AE+Hva+WxziQAcsmbi8XgRAVrg6BoyD43gSYsLbt8zc+yQLQCMQ4hrmkSRpmOoHlAud0mGW6GyxSKvheNkODs0OgOJBIsCQWibHNt5iyiVHCm95dGUtBgHeb21DpH3KsaIY1z8rnBsOdTqBhLcp0GcNte0jf3VPjpqNJmTaRoTG8e8XXTFfayD6o33/TfjTyThyS5gaXsk3bBFhO3Npst9C8G7M8Vq4eoKlOHvYC3K4HR1odEFw8h0C9n7Ocdbi6IeBlcID2/yuibHdpFwfzldUH4IMswnKeEyoYDKUJ06AEkU8JQtAHKnTpkAQKhXEI6hQBTZoS5OXQpi1AWMAkU65YnEtY0ucYAWAccbjW0mlzuhgbuPQLF1auIr1HB9QjNGVkkMaBLiSLdG9TJ3RcR4r3pc5pBuBc+ERmAjUC4OnmdVGwrw17nEmKVJwk6S5zZgkzN/t7rinkc5UujpWNRjb7MzW4ZUFcg/UJsQOUw3SLmAN/xlXfCeCAADO0OzQSZJc3UtZufw1UbiXaJtWuWsdkptDaQlmVzsrjFRwk6gnfp0v3rcYFIfw3uB0BBAMG5cI+0x9lVwtbJ866LjG0KTagzDndlYTewAtvE+Q19lQwWGqRdoIDMpaSbxuba9J9IvTcV4q6qXHO4OBzZRdwd8WNxeVZ8J4JVLDV73IYENc9roNxzAxlAOl5JnotlGNKzIuV2h2tqlrw5rmNzWJyi5LQBB10PpexQ1MHUeZcIosGbNo51gCCAdIkWuZ6WUOpXDK3dZi8NJBcDqSJJIuCAJbqNVJp1nPbDHHJYEBsZi1pc7SfLf6bpHS2kMgHYZrGPcwZg0tFPNAddzXuMgQZDHACbZz5Ko4ninOfTcCS6csQDoeXL1sd1PxPBKjheowxqJIa0ydspBPkPMWXXglSk5zTiBn7shrWvIawwHCXQeoHx8DcU+RsL6KyphMlVzNnOaNNjqrk4GKQcSLHLETYiQZGij4iXGSMxnWINz4raiR8qdXxhAa3URJ6ZiIsPSyhkttFl0UlRhZSMGHQ4/Y/dWnZClRLWPqf5oALTESS52aXbkBjT/uXOBOwPQgR91woY9tB7c12S4ER9JET11j+6pHapkm6do22Ec2qZBnUZTOk2l399FlO2WPJcANMxFzs0CL+pVhwfHzNRl2NY2m82IBJ0O5MzcDQybQonFODDEYhnOG/xCHtOwDcxI62GnUpcMeHY+R82XT8QadKjyNLBTYRJ5jIA8IGt1U1GZnEsp5Q43FgBPmfwWi4nQpUgzNcNbEkS7yA/e6rv/WmZeURBBItuCIJ9fwXVFLguRztvl9TPswJE5TebScpgb3NjpZXfZXtScHVLniWOGR7ZymZzNcJ319idFU42lnqZicmYgkHWIHhET721UwcKLpLg7L9JcNJAtIv/AMrExnE9f4Hx2li6ZfSmxyua4Q5pgG499VYQvFMEalB+ai9zXiILZGYTcHYz0PmvVezHHxi6Oawe3le3oYkEf6TqPcbK0J3pk3Gi1hOE8JKgokkk8IAGEkUJIAqSmhOUikNGKGUnFJBoiFg+2nakE9zTiA6C7UdHWm4gkf3Wn7TcV7igSPE/lb76n2H3IXk+JqAuy2uQTsZAlv5FY1Zl0DxJ75zscDEwTYgRAzRBJiAo1fjrjThxAJgmM0WG5FgCevypDiBSc0777GFmKlZvPOnTzvCVRRtsuK3FqMgsmYGY5bNI2EG4Ma+eiVTEOyhwIgNBAI0O9+nQrM033tYnRWbMSXAU3RGxOonaeioopCvYbKhLmuOk5mneQY/crYYfj9XKMtUkkZTEBwfByuIO56+ayuFcGk7hogQbdb+Urm3EwZgXkG/U6mApSjyHTosOJ15LgxuYu5i6ZvYvcNJcS749Fe8LxLG02CJIBMXFyddL/wDKrzgiXshoALZOxGbmEHqJvPmpWCwzu9c4tcckkBz3OLjeTd0C5aYje2ihPoouwcZxA5iMzQZBm9gJywIFpGykDC/4jDgkhrpLmut4tCZOokD4VTxIOcWuFMCCc4JJJBI2gW13lWnD8FFIEPbBtDhJbInffZYsfJJxHU60wsEGOJZEw0klphsgC0nxTB16wueIaJEHawJvqb/dGzhdTM6HsyuBksbfzFjHxCA8LeQGkSAbCOb1Bj039k/B3ckI5KqTI+R2bQrrxLDCs0sjLEukzobxPwpDKZuMz3ESABMdILrR9/RDVxhzNZHM4hoi5NpvtsiMXdoVujj2Wb3dN7akubmNgYaTa87zlH2U/wDxYcTO5kCBE9TMI6eAay73mALht3wdRIMGeircVww1aTnskMBjICCQ4WJNhLIvedR1Q8cm7lo1TjWiRxTHvyMZTl3O1oMkgHMA1rSdAIj3KvMLwgubzvgH6WACYi5M6fj7rNcNwraRAs0DK6NYO8TcdR0M+S1gq6xcZd9gY/fslyNR0/BsN9HNuFp0/wDLaJGp1OseI3KjY7HPY4taBoHEkwADyzv/ACFdhUhwPlAHmT/ZR3eNxjZjAJ6VKsk+wJhbF3GxqqVM6tZGXvHFx6tsB15TNz1UnsLiHDHtawxmL5i4fTyudfbZvuPVcsRhC+m/KOZrZAAJM8uUW6krl2UD6eIbWizGmzxBk5mhpA3AJVI/Z0SlpWewpQqrh3H2VDDuV32PurVdJJOxQkklCDRJJJIAqYQuXQrmUgyAhFlSTgrAMF29x5e4MaJyEiOrjEn8liaWFLAcxGZ1ido9fWPhaLtfQrU3ufUBbLi4OEaF1iCJhZgCepDXbk3sCRPloiOzJaIfFcW4MLfpFgeszH78lmS9XfH63KAPiQY91RBqdJeDN+S04JwvvSXEw1vlJkg5bdJv6ApcQkeFpgiWk6R/pO480fA6r702AEOc1xFvpMCdLS7rutB/j2kOpVmyQA0B0DJBvHqQL3sLFSk5KQ6qjK4biD2mdY/eqt6eJpOvPQkGR7Rv8lHU4DNwC0OPKZa4X0Gs6Lqezzj5jeBmIHUj2TNoWizxfGQ5h5pc4QDLQRINwZkbiALSpXD8YO5BBDnsDpmG8zy7KHEa6zbSFn8dwI0hms7MQLiPPQmYULvi08pIItAkaeinwTVIdNrZ6t2JwtGq95qFoLCzL9XeWJeYmCBa2suAstT2ndToYcMY1hAgZQwWcCGl2Yb63Oq8I4f2mxFJwfTqljmmZAG2k2uPLdaw9tu9Y3N/mgzJjIbOIytuLEnUnxeqpH6om7ZLxVdpr0oa3lZUeRlGtrEdJf8AgFx4ljnOqMpNcQIOYNtyxA06p8JSL8Q585uUM9XOh5cDt4R8qLjqWSuazZ5SARtk/WIKWnKXo20l7LFzC1oAmOhJMKK+kGubUHM4yMoExALpnYD8x7WGJxAdTaWkEEg6xINz6WC4cGpzULiIJbAbEgFzgY+zB6t9VVLlpE+tsiiuHAER1IOxN482nb5HQ8eHYtoe6AG2DXC4aCLTvMiP2bT+L8Nk5qdnt5HDwlwEiZ0OkhUdOlIJBMnRxETDvCR9Lv0PRRzSa0y+OKe0S65MiDyteXNcACL2PMLxBI/sFouFQ+kI0BMmdTP6fmsu+uwjK5xBcdBBIOpkb3/H3U/h2M7hzQ5w01Ga4HhOUiQYO/Rc7dumV4tK4l1WotY7M48oM38r67Ljw+hneAPDlbzXuR3k5euuvmq7jOIdX5QDBEAAAm9pOwAkfKkcNwdVpDmgktuQGnQzJkqkWkqEdvfks+JU3GBTdEgtLQ27hIkydILdVJweGyMDeguep3KLDOLpcRE2H9Pn7yu4aunFBLZCcm9AqXhsc9vheRG02+FGhEFckaPh3aIucGvGtsw6+YV8sHQqlpBGoMrY8Nx4qsnceIdCkkqHiyVCSdJKOVEoSnTJBhnJBOUJKw0x/a2s2rU7ognI3/vIDhfT+X4K8v4jiNQ3rqPCdjHVel9rcNFUGYm+wzAxPmYj4hZjEMbUY5rmw25008xGh10XDzlGbv8ATp4px0YkUw8Ee0quxNHKSFd1MKKb48/kdQonF6Fs3t+a7Yyp0cr6JHZCk41XEGAGOOhMuAzMFr3cAtBjuFMBY+02EfVFhcaHbf0VR2dpfw6hGwY74ctHWEuaHXGvrFgCke5M3pIg4KvTDiC0AZi2x0I3v1H4FWb6ri4BrQ4RaSQY3MSIuE+Ep06hirSBEOE35R9LgRfW+u6zvEca7D4ksZUcaZgNLtQ3YXuIiNUcXVgpK6LPtFw4uNiGVNoBDDG2aYDrnqscXkGNxr5Om/urDieKrVnB5J5RaLQesdSbqsrUTcmSZklOjGPVP2+6PByLgHlcJO0H9/ZRw7ZWPB6oFSCBBgXm17G3QqopoeGdoC0923mDw4Zo5gToTHQT7egVvi3gtbTaM0+KATe0l379FVN4HlJc2WkQIgmJMSToJsNfqVthMA/I978wIMczg4O0mM180++t0bXQmmSA5jGtAHIwAAnmJgj5uRAU6Bhy0vaRyNeesuBjfqT7tKj8OFN1Rj3uy4dr+YkEy2nsWi7szunVc+0vFhVeXCxLjywBlAJazS2bLfyzGEkpfHD2x4R5y9FlxEXp1WSWuYSSL3AJ+coOnQ9FnMWGuqVYO4zCLTAOYeqvezmJiiG9XOBn+V0i3o6fuqk4I069Q2gBgH3AbP1RoD0hScvlgkyi/wCcm0U2L4e+sRkAzNDiDIEw0kNk/wBJMnolwp9Q0i5/MMpIJNy6SYF/M62v5Kx4hQgENbqHD+mRlEdZkadT0Vbg3S4g8uUjMIM+GQI08rjZSkmtFYtf2LWjiZc0B13NubgAXJbA10/RW2CeKhay46nQkQRJm5OmqgYLDNpkOIJJiDrH5/uFe8MwRBzmQQCI6zt8z7rYxuSoVyqJYBsWCaTMRbr0XSE5C7zkAKcBFlRBqZCiAU/hnETSJgSDqP0UOE8LWBtKNYOaHDQiUllaWNc0ADZJT4sbkXLqa5kKSEBYptFbODkwRvagWDGe7V8Gq1sjqBBLbOY4gBwuQQTaRJ16rBcQD2CowzMwTGoBM+4K9eWa7WdmO+Y6pStVAmALP6iB9UfgoZMfLaKQlR5hgsM6uYcfKTe9r/dc+I8CIY4DmIAsB0iYPvorXA4Ko0gEBhIzGLwS6I8jYm/4KfUoSRMCeYHaNybaXuoqbg/Q7ipFL2dwGWhUJ1zFhEbt/wDIBWNU8wGtj9/+FZcRYzuXPpiznOe6NzNz8gKsoMzvE9L6azH5H7LccnJyYs0lSLTBMsYBLnZRpMNi5j97+1B2n4A97WupgkUwSbCwMHa8demu5WswIhoBjUXIEjYyfj5VngQMwJMQTcCfR0bxGi7Y6gcr/seSYWtlDmu1sSBqAPJHisMCJ1aQdPYD01+xUrtfwE0MRU7ococHNLfpDpIb6crgPIKt4dWLqboMFt8sWMRfy9uqmVOVThY1B+1l2qcKcwB3v/tVlQoh1Mva4CxBGYAgj+Zu/kuwpkgNgERqDr5fn6hMpfpjRGwPHalNuRwFRsAQ6fDoASLwNOthdaSjjH1qQAblki8lwjRup2/Mys0MFmcGlwBbmud4Nx6FT6HEHUnhvhA5beuvrN58kzdbJovsaQxga2QxjWhoA3AuSd3Tf0KpKtQiCDPrJhSncScHNNS7SAPJv7zG6h8UouBmOXY2O32XPmttX0XxVToPhWPcyoSCXNtNz4QQfyB8iAthiKbazTABNiWjU2GaOhBkwsXw5gBGezd4EmN7SPyWk7KsBql+aGUmzl013OX6ra7k9LKSdNJFGrTKziVZlMMDgc1N4IOkjQExrAJuP1XfC8Oe95qm8AHMQBqZb87K14jwFuKdTJLWNcZYA65JzZtdBN43sLLRjg/dUe6YGuDbODrFwLZk+YN9bQFWXehF1syZDsoaAcwMaa66GfT4Wjw1ItYAdYv67rlhMAAcxJNgBOwbABG94n3U3Kr4oVtkZvwBCZHCYhXJggIglCINWoUQCKEgihaAMpI4SQBo0k0piVEsJ6jOEFSAgqtWM1HJG0IYRSkHMzx3s9TEvY3LLeaMx06XgGS03/l8ysZhq0MrU3EuNNz2zEawWn0v/wBq9K4zWinH80iOoDSf0Xm9TEU3VnsAJfYueQIOtgZnbpsuTMlTRXHdo64OqDhnt0yk76izvyK44GnFW2hBHyW/8KO8ZczW6OpuGtgdfwj7qw4G4kkEA2BM5dTIBnUROnUeQR/Eq2H8npFmaZIy22JOwOvuu+BJa7KNiP8A7BWxwLTUAabAEDaQXZQCSbST1Oqi4XBjPlzNblbEkwB9IdfcuHyu5rRxJ7Ml2xfnqYk2BDKWWf6XR6nK4/KpODcOfSZRL2CO8fHMJIcAJgGdQNtitV2gY12OxQEkTABOrabWMyz6k/Pku3BspcwPYOWnlc18RPLlAnfQ/quDLOrO3GtGKxuA/iEiAXgWGwBAJFjsY39CrynhKYou7sOdkgnMHBzXGJIJAlu5kfku/aDCvpv7ykIcIBaN9dhreE+Dr1HWexzpAIGUhwAEk5f7IWS6bBwaspOJYbNzDK0CCRBDnbfM7IaOGD2FztW6noBoT+C2VCjDAMgIeIdlk8kw4kEAzAkfnvjHuFKo4NcCA6AQZkTofsu3msuoqjmcOHewRTzBwMETMfYj0JP7hT+H189F1MkEtFp3b9PvA+65vpZm2EB0abO6eSjU2OY/Ofp8VoMWnytqPQ9E0oc40xIz4ytHJ1JxEA/VBvb56WWk4fh+6YaZkZy0vcZ8P0jL7yetlWYBvNAaHXa4GIBuSCRsNPTKQrWtic1QtBBtDjGptmj41XC/o9nanyWix4biWPfRYcxM5RGsuLnA67GfRaPGkiZkZyZ85Gw3tbpYKl4Lw0Md3ljEhpIO+rvi3uVckySdyr4scnuRLJNdIFgMCYmBMaTvCUI4TQus5hiEiE8J4WgDCQCJJMjGKEQCQCIIMGypI0kAXiZOlCiWEEeVAEYQBHeyEIClkLm+klaGTIOPwQq0y3Q6g9CNPz+VgsV2fqUn5ntF4OYGxhzbA72c7zgFejoXtBEEAg2IOkdFDJiUykZ8Tx2pi7xMDmbYkzmke95VnwLD81Rw1GSxB+kgzHlErR8c7BUXzUoju3iXFoux5AJAynwmekDqFQf4ru5tM5bTuG//AKcjFBxlsXI046NPg8cXF3eBrS0GZc4n+YmWjoPlVvHONsa1rKJOY5S51rwGwBOjZGhVbiKhdTc5oguHMASJBIBj2H3VeXAkNLdNSBre8n5V5SrROMb2ceH4oOxFRz3Rnaxxc46czgY6nUrV1sfQLQ3vCJa3XLcNmcp+Og6SvPeKuipmAOQnK9gO2ojbY/KsqXBX1Wh5zMYAMoAHK2OWOaBba/3XBOMHts6lyWka7BcQpgy12HfI0NdgqCRcZSIkAGxIIULE8f7um9rctxIhwcRO3KLukjeLrK4js4c/eNeGFsFrgSCC10gkgXsNryFOwHGA4AVmZnEk1HAl1WABLodbqY2E63VMcIXZOcpVR3wnEqty27n2IJa0idABO380+658V7OFrQ+oMskuNQGxcBdtzJnKNt1anjFKk1ow+Rpc4Z3uEvMnmAJb4hMaD4UPiYOSXiZBLQfmYOkk/Kv8n6SUH4KmlWIgDQies9D6kWVpg8M6oeSIsTMe5IOrYlQuDYV9QZRSdYTnzfFjvtrsrZuGIY0TkB5XPdMXJsbfv0TOfJWjFCnTHZwhrAC0m0BrQBcXM3ved9NFJwuFYHtJIu4WGpJtAMRY+ggmNFyr4pwaxj3jILF4AJOa/M5sZgL+cW6KVwvhxOVxMtEO38Q0ynpofb4565tV/pblw7L1oRJgnC9A5hykAkAiCDBoSTgJ8q0AYShHlTQtFEAiASyp0AKUkYCSALlJKUpUSwgiCCUQKADBRrm1GCgDnUpLgVNBQuYFlG2RWU5WH7TcK7qtZsNcS5trGbkD0O3SF6I0Qmr4Zr2w9ocDsQCPuijDzKvT5RPKAwXi3KBN9zY+5WH4h2gcXcrYA2cSSfMwbL0njHCjReWkcpu0/wAw/XYrN8S7OU6rTAyuixHXzSOF9gpcejHVcWcQ6/KQLNGnm4Hqr3C8SqVKBpuGQtAyuYIactxLfYTB0Wdx3DqlF3MC0jQ/oVf9nO0Tu9p58khwaTlBlpseRxyOtta6hPHovGRMr44VQAwQI5nQBJ3MDaIPv6qJQ4I7H4ltCm1pLrNcbZABLnu9ACV6Hwr/AKfUcQGvNVwZzNLGNALnc1w7QNEgaHTW6ndmuzlHhjqtV9bM54NJpLSxwAuQxs8xJyEmDAAHVNH0TkYHH9hMbgXXPeNYQ4ZZewg6ySMzRIjyJHVFjMUX5AWkPIjJcuB6eq0vaPtM6uGtblhhe1okue+7QHOGkkjT16KJw7hgZzvANQi51y+Q/Va4/I6XRqkoK/JI4Vgu7ZG5ufXp6BWBYCIIkGxBuD7LnTC6rqSSVIg3ZDpcKptiG6GQCSQPQEqaAmSC1JIDoAiDULQjhaYKU4SToAQCcBIBFC1GDFNlRJwtMEAnhOAnhADQknSQBaSilCEpUSwScFAiCAOjU4QgokAEnCZOEAOiBQIggAMZgmVW5XiR9weoOxWN4z2fdQ5gczJidCOkj81uJTOYCCCAQdjcH2QY0eV43AMqtyvE/iPRZHiPZCq138MZ27Hceq9h4p2Ukl1GB/oOn+07ehWcxGHdTOV4ykbFbSZibRS8Ar4ulQc3M5rgZbzEHS1hY3A1Gw6KfUFasP4lRxkC7rkcznkEmD4jcTFh0AElikU2E2AJPQCVnxo3kyvwPCgxwcXOcQPINHo0aKyaE0IgnSroVuzqxdFyaiBWmBynaEKNiAOoSKQCeEUAyIFMES0UcIgmTrQEnCZO0IAMJ4TNRwgAIKdHCSAJ5TJJKJYQRhJJABhE1JJADp0kkAOE6SSADCIJkkAEsX2o/wDkn+lv4JJLUYytprccDpNFFpAAJFyAAT6lJJaxV2ZjiY/jVP63fiVHanSTGBIkkkAOF0pp0kAdgmCSSYwQRBJJBgTUSSSAGKQSSQB3ATpkkAOkkkg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30737" name="Picture 18" descr="http://t0.gstatic.com/images?q=tbn:ANd9GcRD8blHtLMCZvzmEDqj56IY_IYdu-fqYxSceeglbVvZDKxnnBnb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71750" y="2143125"/>
            <a:ext cx="154305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8" name="AutoShape 20" descr="data:image/jpg;base64,/9j/4AAQSkZJRgABAQAAAQABAAD/2wCEAAkGBhQSERQUExQWFRUWFxgYGRgWGBgYGxgXGxcaFhwYFxsaGyYfGBskGhcYIC8gIycpLCwsGB4xNTAqNSYrLCkBCQoKDgwOGg8PGiwkHyQpLCwpLCwsLCksLCksLCksLCwsLCwsLCwsLCwsLCwsLCwsLCwsKSwsLCwsKSksLCwsLP/AABEIAMMBAwMBIgACEQEDEQH/xAAbAAABBQEBAAAAAAAAAAAAAAACAAEDBAUGB//EAD4QAAECBAQDBgUDAwMDBQEAAAECEQADITEEEkFRBWFxIoGRobHwBhMywdFC4fEUI1JicoIHM7IVJJKi8sL/xAAaAQACAwEBAAAAAAAAAAAAAAABAgADBAUG/8QAKxEAAgICAgIBBAEDBQAAAAAAAAECEQMhEjEEQQUTIlFhMkKRsRRxgaHw/9oADAMBAAIRAxEAPwDyIWhNChwPKOuVDw0OLwgYYAgGhEfvBbaw/rDUQSoYQ5LaCEmhfSG9gG1rBZYSTWCJvBSICRtpBGrkwioloIpZngpAEEUeBTEiU0tALmgXtDOktkFlLQyXi3g8KCoZma7A6X7v3jQwHDkrV9C0gihLqSHuSQ33jHPzMUXXZYsUjGywuTR1s/gyEkgAKIBoyUvR7n6vU98V5vC5TgIAW5AzA5SGAcXYFzdoqXyOP2n/ANFj8eXZzTcofO8afFeCqll0kqTXZwNHahNdPvFCXJKiwBPIeMb8eWM1yi9FDi06ZGUmghwmHCDrAxb+xRNDkbGEvQexDhLGlRBIMU6wx5wRDXgbmIQTQBEOqFrAZBjCynWCMMd4FEBytDtC8xDkxKIJ+UKHBhoFMhWTD5uUImHesZhxgIcUv3Q7wmeDRBEb90O0PCajwUQcph0/zCDgxPKwy1nspUT/AKUk+LQ2ltgIEnSHVs3vaLiOCT3/AOyuv+khj32iVfAJ4GYy1NfQnewL/wAwv1YLTkv7jcJfgz2tpXWDIYe22i/hfh+fN+mUpq1LJAYtqRq8HO+HZop2Sdgp2ejPZ+T6GI/IxQ05L+4VinLpMylK5sIscO4QrFKIBIQiqlEO2gAGpP2gOK8AxEtBmKlkS0sCoMQHoHYlnNOsavwOspTMYhyUuDr+kDxWfAd+DyfKtNRLMWK3s18Jw+XKVlbMGAcsTu4pTv5bRpcNzy3UcsyjAK1agV4s/J4U2YgmqFAOC7OGy9o7pZRbUG9KCKGMxeXshnyu4drEqBdjYRyr/Js4N6Rc+eJSlTFoUsCWUirgKUcqdGCSVIYaNTSMibiwCCzFySAGc/cMO6JJGKmLkqQRnlpS6mooJoGBsQFBJ6gWjD4xxEVy5g4AOZnJatAKVsPWFkrZdH7U7NKVxFClMoBRdgK0FXG1S3Psju0+EYREtS5iE/pWQDa4TlF27KlEPqwdyAed+HOFKV2m7RDh/wBKbP1LgR10tfyyU5SFJIy1cVSHU4+p1FwPOA8jjaT17GhjtW1sx+M8PzpBCCFNQkAClAOZIBruOZjm1pILMxEd3MWoVWo5mzAAm4szWcVfpHN8dwpK8wBJI7RZnOhYbhr6x0/jvKqX0pPXoz+X49x5xW/ZjZdfWEl+6D9/iGy6ho79HJBQqhe9oEVflBgXbzhgzH37vEoglVMMUc4Uobw7B+4+sHsgFr7UgXiQnf37/EN1haCMR0hm+8JUIGAQBT+xCgnMKEIQpEFAJmQco5jS8ZucUtssptiAJi+eEKYWch2ex2tEmDwwSMzuoFJCbMHUFUuWKRs2x02MNhishO7seYr945mfz+MksZ0MPh8ouUzHm/D0+XKTMUjsrS6agnK92Frg9CDEvB+AKnDNmSkOKVKiKFwLAVuT3R0xX+k1ASB3DsjzBaKjMqhqbGzmmvgIrl8hkrXYY+JG9j4XhMuSUnIFEamrKD1rQRPjeI9rtKUQpSSfXvqYaYtSZipcwpLKOYHQAcjRq0Ot9IHG8OdScqkLzZqp2DuQLWIbo4rSMGTJKe27NUMcY+ifCYhSEEgklJzgUIIKSK77DmYuDiNUsVBQyj/kljVvqOYqG5CUnWKmDlZSkuEk3v2TlYUuSQDVttIpAqqkZnCqNoXLs2rgN7avlSH4KTNZeIdKiGLuHLhjlJDcyUqFrDwk4Twxc9fZQ5zTCyd1MQABoASQNgYixUmYUZ1qbOAUvlqC5GZj/vruCNIfBZZZUAslbJNCQwYuaEEEAgMQfqcMDVuNvYik1F0TSFJWFyVAKlrGVQL1Sbker6FjHK/DKAmWFIDrCgXNspFKWPfyjf8Am5e0XHy3fU9kEtzNCO6sctwEqCEse0ugSAXNkjxUCW5DeGUnTBwXL/g6vg+PyAqUynDA0cVd2sRp3CCxARMTMdk5h2aVCwXSQeaQUnTtO1IzpwKSU5SAAlgWBAU6gwNR9Rp0taLEif8ALUkFIW1wQa8j490OiqUa2jKxJVKZi1LhRdi9DTVyTyMZM3DCYpzX7xq/EOJC0AAsvOxDNQ0ChyrUb1jS4ZwRKEZlpPaQpTC4RYLrS4LvZ08zEf6DGu2WOD4ASpalqNVdnkAUJK20+mZlB0+YDoW1hgsyVCYr+6pm2KEysqQofp/tyW5qWl70ofDIKUrZWoVlV9JcpR2k2uvcG5cs0SqmEkEBgQCxIsSVN0Yg2s1NIpdJWadydfgzjLUTq+x0NmaLuOIQkA7Bjydm5b/zFrORlWkFLu4uzvq31B2O7A60DEoCyE0oQedjTpWHjEWU2zAxfAUqJoUXqGApWo6bXtpGBiMAtFFJLOzioLHQ2vHbzkgByBUgVIAY0dzYb7RlcTLImJFSFZuyAQwKQQf8mDn/AI7xv8fzsmB1LaM2Xx4ZVcdM5NtN4R8o18PLSVAZAAotYkuTTm4J/mAk8MSutsyhTd9izCpaOlH5TE3VNGWXgZEr0ZJL+XvxgldIuY3hRlEh3GjXZ6Ag66U1B2iohJ879Y6GPLDKrg7Mc4Sg6kgTyhKBsYc19i8Dd/dYsEAUm497w728/tDkQQTAogDGFBt084UGiGOqZFjhYJmpAuXHkaRUMbWD4cZZCrru3+OrczpHmMk9bN2KNyN/h81JnIKwRmyhatMoBejapApWrx0GJkoISkAO7JyvVyzv4D94xeF4splznrMLZDUpOUpUAHoCFDUesaKkKRLSHJMoOk8wQNdkjvbnGW4+0bOM2/tZSmSymYQFEkAoBZwp1OFf6QU3bUc6aWE4I6kZlMTViNRXv1rrDcLkJXNQVWKVKN3UsV7iNrffpk4MEJI+nRvX3tCY8antj5szxpJdmNxb4eKzmCxRIGbVqnyLvy8s88NMspH6RmKbXLAseoBYt9o7fCYLNR6h72a8cfiJhoksO0QHazNXZqQcsEti4MkpfaVV4cHMxFHzV0Abvs9N9XpBjE/Sx7VCS+tw50qCT3mFLWCQK2Y9XfvDV6xYxCkJyZSVLu4cGjkMBa9BGY2K12STZxzAhSEl2CTtmAY1YMUq2+pR1EQqUJRda1g0egOazh3diOlNojxxX8pkCyhUEOXAUH3t0BEVDg1gOslRtleoo9T3efWHd1YsHG6LqsWEC/ZRmJNyoCx0Yn1MYeBUpSgpTAOpTJ/QCsqCTsHcDl0iTi2EmKkKyS1OGU7lwlFVUbtMVJOhDa1iPAJM/LlDVbMmhYOSCdSM6a7JGkXQtxsrm1HJSNU4dTgn6lBySAQogjfkL3cRIeIZUqQpKQXBzEdqjpIAdjYF+pjR4dICirMHYqRYZsz9lhZiFAk0rm2jB+LZSAWSGNRrVjR+vLwBeGor5J6LnC+FfOX85X0IGYDcpICX5Wb9o1MVilJKXSVAhOcAAkuFLloGxOQgDUAvSJ8BiESHlLp8yWhKHsFpyh1N+kgkEdIpccm/3lS0EqSa5WZWYZkvMGhJWpm0Uz0YB9EgrkOh5YmgEFPzAkmgzJBUundcD/LkI1gqWpSJg7SXyMbslKGBfquu4Bo4jl5CiFqSFdlTgPblpub89iRGrg3SoHKTLCisJV2QsgsrUkFhUAn0jPGV6NeSFbRqS08r18nEQqkjOntZb1J7NbZtmavdFjErZysnMoqIST23BykqFxUMH0THN4nGrK6FkvQijtS+utIs5VooWNvaLePxeUpRQpDPyJ91HdGdKlFc1ks4skmh7VQ2pDi3+J3rNiGdJuxCj0dq8n91iGViSJmZ3cqJYk0Lg+IA7m1rBe2FOo2h8RJAI5ppUKyioynmCCPA6iKSVUAdqlj0qCeRB5684uT2FdVVGXm4IbS3gQYgw+FUSkZe1lcA0cgqALHRj6m0Sl6IpNrbL3C5nzJ4TNSHBX9X0lRISAzUZRVbVfKMnGYZKmy3JNrXahGhv/MXf6sJV2QXJDG3acO7UuZnMMNorSkkAAEM+W9qm+4AS5Ih45JJpx0xfpqny6MfESstCHf8REpNdDa0XOIS8qspILDegerebxTGnOr91o9b48nLHGU+zh5UlNqPQ2vLn79vBcvOER5e/wAw2tD72i8qFCgTL5woBDHkjtJo9RTeto61ExNCaVVQMWD6+J8I5PDqZQ6xvyhQK31jyWXs6mFNp0aWHxQol27QUDoFJVmGZrhr9A0dFhVGYmoylmbZgxHQ7c443C4hImJKg4cFmdy4YEOHBDuHHUR0nD8WmWVqT9OUJUXBUJjqzDYml9gN4oa9mnk+l2bmAYE0/NRT0rGzhsWyKUFSH6k07x5mOdw3FEAZysAMU832I3tAJ+I5YdKcyksAHAHqYuU4x7MrhKTOuk4wy3Xs9Dy9tHFYuYyibuxL3dQzd1A/dF/EfEfzE5UpUd2UgnSjZusc9i5ihMUuZLUjMwBUkgBAABy6FRAHeYqyThPSZow45xdtDqnp+YkvR2I5E1+9b06RIcaGBLPUEJ2YHu+o+xGXOU5UqjEqYd7t3A3jXxHDGlIWAxZIUDcEpLBrAEDNzdPOKeOjW5bVgKxdAKhIdXZ0IuRzbKW8L1hlY5QUACSpzfdj9W/1EdSICSkFKgr/ADT/APEpXmHknwh+K4hE2fMMtKkpCbMSUpSkIzKIJY5iA/8At3gVYU0tUXpvHpikAAD6iDRrkkgkmhLt41vEHC1hDISHzjOWDZVgZCNmUlKVOLRRwy84ZTJzKA5BuWgjRncRThlJnfKzpUlKSkqZVQSFpcEFJCGbe1zD4rc+KBmjFY7otcNlZFqWostaSxpRRara5U/+XfGH8WZswDuVMQ2jsB/4jpEGJ+LylYUiWwBqlbEEOC1DuPbQyviBePxcsrQhJZgEBhQG/dXujTKEo9oxRmpOk+zs/g7hysTOlmZokJoHJKE5iWcVcO73ja45wbN82bLS+dhOAtmURlmDZC2zclB9Y0f+m3DEreZX5aCUkFv+4ntsauxEwKZiC1fpD6vFlBeZTFJdwWLppUZhemlWajC6wVxtkyTqdL0ebzuBnMlIqbkfqSoZcxPkGNj4wEnFqSoqSsggFRvqkPzBIYFo63iHDEywolbLUGLUCWct/wDVyT944bH4oJVUKIOdQFqKTlBHe5O9BpFcsa7L4ZnLRY/rzJURlKlKYOmpBWQRka6yCWL3I2rMvhYlBQWAqYWLCiU2IAIv1cCjdQwEo50zTRQVmCqmp7JIFnSFE+xEWKw6lIFe0VOzubDbftl4zydrRogvu2Qqm8gK27qP4RBPQkK7DJdKQp3rqTa23JukXMHhiVpVOqgs7MFFIZIYt2T2dQd4syMPLzBDBwHLve5IbRikasWs8KlLstbh0YSUTCoqA7L5HYkPm+l7jTmxjo+FfCOKxMwzCilSCpWTtGrhNctdLWtFiTwdOagzJQv5pSkkJVTLmAJ+pioANr0jqeE8WWkBQvzqxCcxDgVFaHppGiD3RizKlZwfFPh2akBHyVf2zldLWcqtq7qIV5XjPxeH+TkUtBQr5SswUkhneWlnZ3tTmY9ExilTCVJZ6ktsHLse+KQxRoFMWDh2INRT79xi9KPJWjKpyqkzybFKKySq5Y36N76w0tNOjc7xu/GPDUS8S8sZETUhYTVgqy0h7DNUDQKAjBA5R6vC4yipRWjmTtOmDS5dx7+0JKWg0l+dW98n+8CTF1CAFPKFEpYUhRKIYAPjHTf1IyWfOkEf6XUDbdnrX6o5pQjUwmIGVL1Aoe6no0eTyo6WGVNlmTKzKAFHDAk2U1HawJpBox2QEJIZX1Ftxau2+8VVKJXkAILsd+nveNadw1WGqqiyCGrQEMVE0a9BV2U4AZ6G60XJW7RQVMUhTKdqE5SHqKOasdxcVFDDTUuliljmJBJcszZDreulzyZyKOSXDNXQMkXqWAAA0AgVLzF1E5jVzUnvgILt9kqcNMSlKiEqQDmbsK5dpqs6tee1LnC+NT5J/tTTLKll6kICSUntJqgpoaZacwzRSESyMqgeRCmZWhYuCBt6XiCWGKgSHBa+r3B2hbsaqNyfxHDYjMVJRh1ZilK0BkqF0qmyB9D2K5VAboFI0ZOLVMHyzRYkZWfMFBBSEqBFCCgkAjRBjlJ2Hdn8Yl4dxBUopTmYAkoP+BN/+CrKHfcVWl6LLfTNvDyhMWtCS4NEkjLmVmLZgT2dU3oD1icsnDzEJQXmpJzf7cpUFa9l2F3zAHWIUrClZg+diSLghiAC3Ng+1eZ2sJh88xDkZZaiLtm7IUWL1DqYilFDYvWlJM0SlBr/AN2crhDUBrqFdgzA27z+TG3/AEyFoKVlnBQd2PPcEA90WsZw4SZ5mIymWSCEAVSZiE0G5cg0+1Bk8OVMc5mYWN7vVtiT5dYi5p3HtB545KpPTPNMdcg0ILHqKHzjof8Ap5wxUzEKUEOAgpzFmSpZCRU6kZh46RD8RcM/95lJcKQFkpL/AEpyKbqpBZ69oR3nAZSMPLCAzpZ2/wAtWI8UnUVq0bs+fn37OdjwNNtdJnb/AA1wZEqWchU4JK01T+q3aYBTgAGwHcItYlWRkp7RKC5qauwdwDUXAoG3HaxMN8TFEspdVbsRSgYihL0sCPpFaxTncUJfshDuSSfpDuTo5bm97vFcZJKkSUJN2yP4h4giWr5ZLqUcgTUtQDMS4ygOql2BHM4I4d89aVEigzAM1xn5AEgElhpGJh8f87GJS9s6zyZJtyzEd0brLQkM1M4D3ATfNsQCAOp1EU5ZP2acEEuuyczGomlDTYCp7/zFeWkE5tcwbmN1dwY7u+kXcXh1BMvssAAnN+pSmBUVnRyqkQrkAEgGj0Ld7cmc+UVtF0XRFNBo3Ie3iivDZpt27B9C46EaRoT5gFXew+0WsFhAWVqabsIj3oda+4siQoDOCHP0kVcfSeVKi9CYlw6CqaiWCUJVMSA1wCGb/wCxHnEEpCEpcqLHOcoFQpy1X1dIfrEUwHslJD36HaDTWxLT0zYlcXlsqWUmilBKgKFlEBQJ1KQCz0aKnFMOn6szEZaJq5JSToKso+B2aMscUHy2IJc5g1qhINCHc19kwCOKBahfNQV0L6Vg/VYn0I9h/EeHl4iSkJA+YgDIbM5GYK6pptbqPPZiSklNiCQRtlcEHwj1BBCu2zu+bS5KlFhYB/KMT434QlUoTkABSKTGBdSSQMx/2nXZ9o7Xx/m8Wsc+mc/yfH9xOHeoent2eBPo8FYmvt4WVuYj0RzAKbQokCE6mvIPCgbIYuIkNWHwawMzvajbxZWL/tFBYIJjz/k41F2jTCRoYFTAq5tzrdu5/GNudxMTGCycooDsLsA5o5NBTaMCWr+2nqYkEyOXONm6E+Jo4zDpSRlVmChppUebe9IhmSVF1AHKCHawdyBSzgFukQyp+kWU1FIXrsfUugJKgCDW4r0L2gpYDEMXP0kUarkHcN4U6QQkPYRbwyAAykg0LHUFqGFlJIsjjbFINGu35eIpmGcc4vOBUfmHUiniWGwq/gIo5+0aljVbH4NxBUo5mBKWSQWDpcEOW0YV5xek8WWFdkZQDZnokKZIJrQKI6FjaMYpdbDZ/UfiL2CkrmuQ7JcvWmjvvYeEWJ+yqSV0a3CMT82X2gkXZt0qpfkry5VvZxLSpROhr1p+3jFSbwsyJIUJiKsctWSkpSoBarBZJ+ipDVarZeJx6lJLkJdhSrA3vrfp1aHc+IkcXNmN8Q45f9Ugy/rQhJFHqr+4xGoZQDGkdJwaa5C15UnKmgch3U5U9yxA/wCOsVZvDkuWKRUpLF1FQep1CW1L0B5CLGDk9tlEMkaWa5bcs8U5sjaSSNOHEo277OjRxAVUEtYClKD1p4mLEzFJKHWgKBuFB+yaVf3URSkKUOyl2NasQ9RY8ifGLkpDNnFCWLWsw+0KpOhXGN7OB4NhVox89J+qWiYlWn60SwR1BDHYx2UlGcuRUJcvckrCS/cSeo2iLiPw/wD+6StPZMyQUKo9ULlFJ70U/wCEWxKKFBqkXpS4Z9g6vOLJ3KSf6FxpKLX7ZdkYkzApBLJUGUeW/UaQCykpPZALUD2J1+3hEmEFoedIYlrUruGEXroyt70QYjCIJXlTQKVz7LgC7/5a8ot4wvLyCzCg3Fduf70gCAnqAo94qB5N4w0lBUpY1JLPQX9+MK0ixNtbKEuVlUnNUVHrvziXEySxKSWsGPvWLGLwxQpIUzAsSNqed/CGnyCBmQQQbpNjUAFt69b84CQeV7OfmyQKA6B7VIFSAKgO37CgjRJA0IdwCOot3tGli8Kp2y9oN9LlwQ4Or70u8WsB8LTVK7fYSGVlV+sAk5QNKk+MDhsfmktsp4fEEE6WIDM6Wff6WPeDWjRpTsPnQQ9VO/fp6+MH8QLTnUWEsK7JJDZU6ADnlDxUlHLRC8ySaHkEkl3G9G0g1Qt3tHAcWwBkTFIUkgOchJd01Y5gGJbprFFQYt77o7r4mJ/pVJygkqS7/pDk5k7GrdCY4U3901j1vh53mxcn/scXPj4ToNE0gUS4hRH8k6GFG0oKSk0fXutFTGAk5i5JuTUnrFsmvu8NNQ4qI5ebHziWp0QYUuhQ1Ha7tfz3RYk4NSnsGFXI3H5fpFOWsy1hQ0Pcdx4Ui3iJdAtNUKol9CP0K5jzDGOJki4umbINNFqVLSACTmdwQCxCrc3FQX1KSOZn4e2frzaKMhYbnEiVksBcxllb0bcdKmaU7Gh6CnhBS5xmAAAU2Ff4/eI8BggSM1buxaz61B8o0sJg8y1fLlhPZJu4SKAFR6lqu5cxTS6Rq5NO2RYIFKubpqzkB3JAsabxfOLOSqa9urMEuSVZRowIDWoIKVJIACU5i5ALh1Grm2ztyBa8AqawzMXZyVCxoD6u51PV1oKlY2AQlKgrsuhRfNqycziyd2e7iNX5vyiSUpzJRLmCoyslKTlCUlyaZVAl0nMWpXH4fIKinMSzoSGdyD2Q73SAluQpoI3VcLmTZKky0JUKlLUFk1TqmhCfAGLI9FWRq9lb4t4589SUSpQlSsqZhlpfKpSkh5hFg+lLF7kxjSp4W7i6r6g1IG7c+/lGrxDAE4eUqWMoUKZiHWEqZASX7T5iUin0mzJjFlSSk1GgURUUIpqS5cdNbRbKN9lEZ8ema6mU01kgoAzJdsz5glmpWr/6qmAwOGaqgxV2nOorXo4PPsmFwzDJLqU7MDmF0mpJy7ApzP8A7b5mgOIURmSVKUTUl2YgEEDdTu2lX0jNmikzb40+aaN/DYpDAPUelBr1i3iuJqWgJJBAJUzADMaE0qotqY5aTNIS978rA+Dt3wUzjiUpJUQlmDnc0cDUi9HtCwk5aoOXEofdZ02G4oFn5ZPbACidQKs/MsfCK01RzEu/sfiOS+FMaV4vErCicwcE3P8AeQhPQZVd1I69KnOaocWsxNxGlw4umY4ztWizhpzPrXyaJ52LKrgfszenpFZFLuG0hpmIpz9/tCybQ0YpkpW4DGpLNWxB/AiOd9ClOHC2Z61BILail+kVsSlpKlhTKSQwF66i1hWmxjI/qVHU+6RW8ldl8cXLo6aYgrAD9rMnKd3H0n+IsISUkBZZqkCrF3FdDXTeORXPWKhRFee9DEqMbNJYrPiTDrKhJYJGrOmlS1FD9kdlncJBJYePnE2D42ZcokLImlQSLfSxzM+pJSf+Mc+vFLFSQKtv+xiOZNCyMxFNQ1Yfl+AfS/JoL4uib/3XVVz/AKjd+vWKuFxH97sqyBiCS7X7LiKQmAEvSnjEKpjV99xiptsvUElo6hS/mIZTCjPd9Qa8o8/xuEMtSkKuDr/jVo7bhuKC0gFVQLHYftpo0Z/xPhZS5RWJic6GYOHKSoJKWepD5u4847fx2bhLj6ZyfLx3s5FyIUElXIef5hR6Q5RSyW905w8yj+x+9oAnSCbv3jCiwYpcVqIHDTFSycoBSaKQqqSBWu3IitYlJ9+++Hkyis9ltiTYUPmwjP5EMfG5j4+V/aRz0SyM0tRBdvlK+ocwpsqk+B5axoYfChA7QOci9mtQbbPziTCYVCASRmJJAJuOdORNOR2i8cMFgOxuOZ6cxSkedyNP+PR2cMeG5dkGFSxuzEdQoOWY8ie9o0cHxD5QmAEdvKCpqgJfwHaJ6gRU/p/qA+lyQLnVmLB+rc4cKUXUEdkq50c6HvYdYTrQ0ne2aPzApICXdJLnvFzpSldhu0VVYm6QPqBFdQ7v10fYneJpcpIQAznMXu5sEi7DtJPXMkxJJmJzEmX2QCC4LB0qArcMSD1SL2gMkddEclSgyswRmLO5315Akc2i7KxxlqQULJUlJLl1JUlWQFCwNxdnYgbB4MNLKwOy+VkvydQFNFVTZrbRoDAPlSAkMWTX/c5zas4bu2gxTT0GfFrZs4risibImKLINPl0qFOFHKkOMw7LaBVSaRzGL4glIRLSkZkpUtJXUlJ/uBLgEKICQkHQMA1YLihlBOUkOVJJSkKGcEVSo3DEA0u6rljFBASsgJSpRAP0ltQkqvR2Aa0WSk+kVYsce2X5LoKhNH6VAJpRzMbuBWpjWhOoTEGJkoVlSgqKiA1CEgA1qdktoataEslq5tnJe2j8orcUnrlulxlUlJIFixJ7j+bRRGLk6NbkoK0yfiTSXCSWUmpf6qinR9edLCOTxs5ysqGYqAYl+xUGnc47+VdLGY0zCnkBrqKdws33itxsoyoSgVAJUo/qJLhh+kAU58rR6HF4axYW5Lf+Di5vIeSVJ6ND/p7WfNGnyirwmytdqx6AuQzE2o/7CPL/AIU46nCzVqWkqC5ZR2WcOtC3rf6G747o/H2EU3aWm1FIUfR45mSDcrLsU0o0bGNWCXAZIZILM4AYE/6iASe/aKk0i8UT8V4X6RPGU1Zlitgai7ExMOLSFKypnS7myxbqD774y5Is2YpIh4jNf5f+Nc3RyG+8UsKDWhIpby9I0MTNGYhgQD9TguA5YVdi5rV3F2EUkTGcAsVKAAI2UajQuTboNozNX2bIOloSsRUE1CQwGwcqbo6j4neCSdSK0PS708PCIUSizmz3iVQemteelPGvhETS6GcbQGIZn0e3n4tFSQKnps9L97CLSkFjmu1O4UB5xF/TMLg6ltPKult+Ra5WV6WrAmJFBtr+NWgFoAd/ZETlHv33wpmHeCot7JyS0VQwDmw7j0HOMjF4nOtSyGJOluvXnuYs43FOzFgH7+vKKak13cH1Fo9T8d4jwx5y7f8Ag4XmeQskuMekQlTWS/hDw5VyJ7oaOnSMJTdq+EOq0JAeEpQt7EYV0OBNl6D3z5RNwcEZiRQ0B0f70PlFbG6V93+8aeBwJQnKog1JppRo5HnzSdG7xIOUrLOFmVCdDfqQRm6sAwi1iJaU5aEpd6Euz+D/AJtEOFQorDPXQbU8naDxM+jbeOm3d4xyDrpIPBT2mDN2QqgIqXLgFmJuB5RpT8Ykyk5ewy0k1qAEkDLu+YF+Uc2uaogcre+gHhygpeJWx7wSa6MQ3Q+cP9MobXs2ZOISkKBytQBqnQ0/OkaH/qbjLlLajKws2gdvtHMFLpUWV9VGY/pKiVMaXT4naryMUoBQClAFn0rzGooe7aC4NbDGaejohxgA0KQKuAADVtfDwgp/FyDlTkW+RjpXfaru9m5gxyyGqD3K1i+jCpHZNRdJFNvMpADGzwyFaQ2JnqWogqdiSCGAYVpzja+HeIIWjIcqZhNTagCUprZ2Bc/eOcXLKFAFgbgPyem4YiB/qmcMxNXqCK2G0asPjTyvS1+SnLmjFbZ0HGMQmUkjMHILBNWoz0t/Mc6qfmHK552eI1JFRzNrXO9Ra3OCB7IoDvTlp4e2jt+N4MML5ds5+XyZZFx6Q5NRbTwc084Cbh3ASAK1Beoq1drWMSIIAJ960hk0Nwf29j2I6Eo2qZmsqrwKQQ+vv8QjgEm3nF0ByLU73/Pu0NPYEsCKHT3tFb8fH+EHkzOXwsuwP8N/PhEK8CRGuFFuXVjpXvgVFmJrr7HjFMvCxMb6jMlEiYKhx0MWf/VcS7mZMP8AuObf/J9zF8BxQMw+zV8POE78y33cef2il/G437HWeS6FI+JMSEsQlYqxUkPXmGMMPimeC7IHLKad7vfnBMGSNHsfet4ZQDFx6cvw/dCP4rF6H/1eTqydXxetqyU9XVDJ+LhrJY1dl0voMtKczFYBz16XNPzEnyE5S7Ej1f8ADwr+Li+mH/VzXs08N8VS1Xlre7gpO0WMVxkZWl0J1LOAXBbm2vOMREpKRT3ce+6CSkOxoHvy9t5xfi+Oxxpy2xZeVN6AzW+0I2226fyYRPsa3hiX7w/dy846RlDCmoEjX16Q8QnmC/dChaJsoJEMtbA+9YNO/saQxS7845zWtFpWwmKCZgUoZgHp1DOOYdx0jWXxxBdsw6gfaKSZYfQU5dR5tBpQHDD93jDLwPqO5M04/Jlj1EvS+MI3O9q6QB4qkn9i/WzPFLVve0FMsDry22gL46H5HfmzL2C4ihCkqJs5+h6t2aGlyC3LnE+HlSiKTGTsVJcjKXNxV2DVN4zQRlHv3SEBVqe92i1eAl0yqXkyl2aSVolZ0muYhJSlxQEuHNnYP3bNGfMW5ejcqn+aesB8su4q38wS+Xuxp70MXR8LH7Qn15+mHLWWuLbbemnjBrxCiB2rNy5xGo6Qwozj3eL14uJf0oX60/yHMJKiS5JFVEvpfy8IMzisAKJOUMOTqUunJ1O25MA1T71f8mHcW5Xs50jUopFVjJVS1uVr3h/0t4cqmEg9motz9fDyhDb133hiBS0uM3MuK2Y/kw62Nhc8nbpCM1rdeVA32hLRzsFfZobVUAZBy3qOW7kt4esOEZgfDbQn7GDCt9KN78IiTLGnd5/se6J0QLPVurvq4H7UgkKr32PWIwmorceX2gkDX78nb7c26tEQdBDMS1hs3XxhhMrb+NoAHtVsd612PKJFmjO4GvXnf2Yl2QJ3Dn2d/e8CgsaliLv9t7CFMWC7UdvT8w4Q9NR6uwpBIKbR7ty27vdIQ7ho3P25hP2X1ofHUQOeg9eUH2AJCaE6P/HpBBVNKHW19YiPZqN/f57ucSFVbPy21p3xCEZZ29PN/OCIt6QLJarvoRtEalNq/Pu9iF67CSCcRb3rCgAXqFN4wonIBSRWwvEpLftETbQeYvGCLotYyk192tEmb7QCwQrQ9LV/mFr796wUAYooLVMGb938QttxAi4htIgS0fnrBZvf58oFJ11+/todFOVPvDL9ACSdvdhBkE+Hj7aAQu/29174SXa7t+9odMAkUbX36Qc1Tm9rPt/Jhhf3aCUnKxDdPLypBS0QdS9G/kUofCHRMBuGJYjk/wDMBOmDTYeGoh31Gg+7ffzhrpkEhQPvRoklzKPfruNT4+cCgHp2fv8Az5wktXm/fDIApPlp3/zBCvTl790hiu1ufvw84KStrhxbqHr47wVrRBWerv78KQ0wMbvZxtRvWEtN219H150gctAdCW8x77oJApt+g9dX3uO6EjkGan398hDzk0DHm3cBAJBH3Fuo9Yj7IGVB3NK+z6eMN8xr2IH5hlrcePTn6QKDQv06ViXshMpTn339KPDBdb39R9ojlrHTfzMEDe1X8eXc8SyDlNac/wA928JnA9/xaGqAdG5eXg8FLBo1qef/AOfbQUyDZgaEQAvTwhklrX/in7wSZj++v2gWAI37vOIlWgkrIBG/p9oEp5Ej94DCPT/E+EKIyRvChSESRfp+ICYKmFCjG/4j+yadp0+5iEntGFCgz7Ch0qr3ExKU+g9HhQoOPYGDOufHvcwQuO6FCh/YBkfc/f8AAhhMLCsKFAXRCVQoeg9TCI9D9jChRcAYIBB/2v6/iDSKeP4+8PCgxRCMKqRpX1IiXD/Sk6uPQwoUCH8gsIihO2b0eEn9XIU8WhQotFRKpLUFmT//AB+YCSrsP/qPoD6woUT2T0DIu3X1aJDQlufpChQUBlbN9/X9oNAdAOu//wAfyfGFChYhFNTRPNIJ65lD0AggHHfChQV0yEcxZ7XT7mJALjp/5NChQv8AUQFSq932h2hQoZEY6008IHNTv+8KFBAREQoUKKaC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30739" name="Picture 22" descr="http://dic.academic.ru/pictures/wiki/files/112/potashusgov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429125" y="1643063"/>
            <a:ext cx="2500313" cy="187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0" name="Picture 24" descr="http://t1.gstatic.com/images?q=tbn:ANd9GcSYyznxPN2yE6XvG0QQC8g2xW91K8H834Y38lm9PgmaiCmhMnQJwA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14375" y="4071938"/>
            <a:ext cx="2286000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1" name="Picture 26" descr="http://t0.gstatic.com/images?q=tbn:ANd9GcSt7Oi1jDqIoGiLLkpgTGpaZvydbgQ846QIG-EA8LtxGz-bOqvc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072313" y="2143125"/>
            <a:ext cx="17526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12" descr="Гаваи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95738" y="3284538"/>
            <a:ext cx="4970462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WordArt 4"/>
          <p:cNvSpPr>
            <a:spLocks noChangeArrowheads="1" noChangeShapeType="1" noTextEdit="1"/>
          </p:cNvSpPr>
          <p:nvPr/>
        </p:nvSpPr>
        <p:spPr bwMode="auto">
          <a:xfrm>
            <a:off x="3419475" y="0"/>
            <a:ext cx="2016125" cy="549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 cap="rnd">
                  <a:solidFill>
                    <a:srgbClr val="800000"/>
                  </a:solidFill>
                  <a:prstDash val="sysDot"/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Monotype Corsiva"/>
              </a:rPr>
              <a:t>США</a:t>
            </a:r>
          </a:p>
        </p:txBody>
      </p:sp>
      <p:pic>
        <p:nvPicPr>
          <p:cNvPr id="31748" name="Picture 5" descr="usa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389" y="500042"/>
            <a:ext cx="3395738" cy="5160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1" name="AutoShape 7"/>
          <p:cNvSpPr>
            <a:spLocks noChangeArrowheads="1"/>
          </p:cNvSpPr>
          <p:nvPr/>
        </p:nvSpPr>
        <p:spPr bwMode="auto">
          <a:xfrm>
            <a:off x="179388" y="5805488"/>
            <a:ext cx="4537075" cy="8636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993300"/>
              </a:gs>
              <a:gs pos="100000">
                <a:srgbClr val="993300">
                  <a:gamma/>
                  <a:shade val="46275"/>
                  <a:invGamma/>
                </a:srgbClr>
              </a:gs>
            </a:gsLst>
            <a:path path="rect">
              <a:fillToRect l="100000" b="100000"/>
            </a:path>
          </a:gra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США самая развитая страна мира.</a:t>
            </a:r>
          </a:p>
        </p:txBody>
      </p:sp>
      <p:sp>
        <p:nvSpPr>
          <p:cNvPr id="16393" name="AutoShape 9"/>
          <p:cNvSpPr>
            <a:spLocks noChangeArrowheads="1"/>
          </p:cNvSpPr>
          <p:nvPr/>
        </p:nvSpPr>
        <p:spPr bwMode="auto">
          <a:xfrm>
            <a:off x="5580063" y="6021388"/>
            <a:ext cx="2016125" cy="836612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FF6600"/>
              </a:gs>
              <a:gs pos="100000">
                <a:srgbClr val="FF6600">
                  <a:gamma/>
                  <a:shade val="46275"/>
                  <a:invGamma/>
                </a:srgbClr>
              </a:gs>
            </a:gsLst>
            <a:path path="rect">
              <a:fillToRect l="100000" b="100000"/>
            </a:path>
          </a:gra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Гавайские </a:t>
            </a:r>
          </a:p>
          <a:p>
            <a:pPr algn="ctr">
              <a:defRPr/>
            </a:pPr>
            <a:r>
              <a:rPr lang="ru-RU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острова</a:t>
            </a:r>
          </a:p>
        </p:txBody>
      </p:sp>
      <p:pic>
        <p:nvPicPr>
          <p:cNvPr id="31751" name="Picture 10" descr="Политическая карта США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940425" y="188913"/>
            <a:ext cx="3024188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2" name="Picture 11" descr="Аляска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771775" y="620713"/>
            <a:ext cx="309562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2" name="AutoShape 8"/>
          <p:cNvSpPr>
            <a:spLocks noChangeArrowheads="1"/>
          </p:cNvSpPr>
          <p:nvPr/>
        </p:nvSpPr>
        <p:spPr bwMode="auto">
          <a:xfrm>
            <a:off x="3563938" y="2781300"/>
            <a:ext cx="1511300" cy="649288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FF6600"/>
              </a:gs>
              <a:gs pos="100000">
                <a:srgbClr val="FF6600">
                  <a:gamma/>
                  <a:shade val="46275"/>
                  <a:invGamma/>
                </a:srgbClr>
              </a:gs>
            </a:gsLst>
            <a:path path="rect">
              <a:fillToRect l="100000" b="100000"/>
            </a:path>
          </a:gra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Аляска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Европейцы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779838" y="765175"/>
            <a:ext cx="5181600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5" descr="Негроидная раса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388" y="765175"/>
            <a:ext cx="2870200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6" descr="Индеец штата Орегон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43663" y="4292600"/>
            <a:ext cx="2520950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WordArt 7"/>
          <p:cNvSpPr>
            <a:spLocks noChangeArrowheads="1" noChangeShapeType="1" noTextEdit="1"/>
          </p:cNvSpPr>
          <p:nvPr/>
        </p:nvSpPr>
        <p:spPr bwMode="auto">
          <a:xfrm>
            <a:off x="1258888" y="0"/>
            <a:ext cx="6769100" cy="692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 cap="rnd">
                  <a:solidFill>
                    <a:srgbClr val="800000"/>
                  </a:solidFill>
                  <a:prstDash val="sysDot"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Monotype Corsiva"/>
              </a:rPr>
              <a:t>Численность населения</a:t>
            </a:r>
          </a:p>
        </p:txBody>
      </p:sp>
      <p:pic>
        <p:nvPicPr>
          <p:cNvPr id="4102" name="Picture 8" descr="pe_19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779838" y="4292600"/>
            <a:ext cx="2447925" cy="239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5" name="AutoShape 9"/>
          <p:cNvSpPr>
            <a:spLocks noChangeArrowheads="1"/>
          </p:cNvSpPr>
          <p:nvPr/>
        </p:nvSpPr>
        <p:spPr bwMode="auto">
          <a:xfrm>
            <a:off x="179388" y="4365625"/>
            <a:ext cx="3455987" cy="2232025"/>
          </a:xfrm>
          <a:prstGeom prst="wedgeRoundRectCallout">
            <a:avLst>
              <a:gd name="adj1" fmla="val -55972"/>
              <a:gd name="adj2" fmla="val 60102"/>
              <a:gd name="adj3" fmla="val 16667"/>
            </a:avLst>
          </a:prstGeom>
          <a:gradFill rotWithShape="1">
            <a:gsLst>
              <a:gs pos="0">
                <a:srgbClr val="993300"/>
              </a:gs>
              <a:gs pos="100000">
                <a:srgbClr val="993300">
                  <a:gamma/>
                  <a:shade val="46275"/>
                  <a:invGamma/>
                </a:srgbClr>
              </a:gs>
            </a:gsLst>
            <a:path path="rect">
              <a:fillToRect l="100000" b="100000"/>
            </a:path>
          </a:gra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ru-RU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Численность населения Северной Америки составляет более 450 млн. человек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Блок-схема: альтернативный процесс 4"/>
          <p:cNvSpPr/>
          <p:nvPr/>
        </p:nvSpPr>
        <p:spPr>
          <a:xfrm>
            <a:off x="5857875" y="0"/>
            <a:ext cx="3000375" cy="6643688"/>
          </a:xfrm>
          <a:prstGeom prst="flowChartAlternateProcess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b="1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2771" name="Прямоугольник 5"/>
          <p:cNvSpPr>
            <a:spLocks noChangeArrowheads="1"/>
          </p:cNvSpPr>
          <p:nvPr/>
        </p:nvSpPr>
        <p:spPr bwMode="auto">
          <a:xfrm>
            <a:off x="5929313" y="0"/>
            <a:ext cx="3000375" cy="657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Соединённые Штаты граничат на севере с </a:t>
            </a:r>
            <a:r>
              <a:rPr lang="ru-RU" b="1">
                <a:latin typeface="Times New Roman" pitchFamily="18" charset="0"/>
                <a:cs typeface="Times New Roman" pitchFamily="18" charset="0"/>
                <a:hlinkClick r:id="rId2" tooltip="Канада"/>
              </a:rPr>
              <a:t>Канадой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, на юге — с</a:t>
            </a:r>
            <a:r>
              <a:rPr lang="ru-RU" b="1">
                <a:latin typeface="Times New Roman" pitchFamily="18" charset="0"/>
                <a:cs typeface="Times New Roman" pitchFamily="18" charset="0"/>
                <a:hlinkClick r:id="rId3" tooltip="Мексика"/>
              </a:rPr>
              <a:t>Мексикой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, также имеют морскую границу с </a:t>
            </a:r>
            <a:r>
              <a:rPr lang="ru-RU" b="1">
                <a:latin typeface="Times New Roman" pitchFamily="18" charset="0"/>
                <a:cs typeface="Times New Roman" pitchFamily="18" charset="0"/>
                <a:hlinkClick r:id="rId4" tooltip="Россия"/>
              </a:rPr>
              <a:t>Россией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/>
              <a:t> 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Территория США — 9 363 тысячи кв. км Омываются</a:t>
            </a:r>
            <a:r>
              <a:rPr lang="ru-RU" b="1">
                <a:latin typeface="Times New Roman" pitchFamily="18" charset="0"/>
                <a:cs typeface="Times New Roman" pitchFamily="18" charset="0"/>
                <a:hlinkClick r:id="rId5" tooltip="Тихий океан"/>
              </a:rPr>
              <a:t>Тихим океаном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 с запада и </a:t>
            </a:r>
            <a:r>
              <a:rPr lang="ru-RU" b="1">
                <a:latin typeface="Times New Roman" pitchFamily="18" charset="0"/>
                <a:cs typeface="Times New Roman" pitchFamily="18" charset="0"/>
                <a:hlinkClick r:id="rId6" tooltip="Атлантический океан"/>
              </a:rPr>
              <a:t>Атлантическим океаном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 — с востока. Административно страна делится на 50 </a:t>
            </a:r>
            <a:r>
              <a:rPr lang="ru-RU" b="1">
                <a:latin typeface="Times New Roman" pitchFamily="18" charset="0"/>
                <a:cs typeface="Times New Roman" pitchFamily="18" charset="0"/>
                <a:hlinkClick r:id="rId7" tooltip="Штат США"/>
              </a:rPr>
              <a:t>штатов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 и </a:t>
            </a:r>
            <a:r>
              <a:rPr lang="ru-RU" b="1">
                <a:latin typeface="Times New Roman" pitchFamily="18" charset="0"/>
                <a:cs typeface="Times New Roman" pitchFamily="18" charset="0"/>
                <a:hlinkClick r:id="rId8" tooltip="Федеральный округ"/>
              </a:rPr>
              <a:t>федеральный округ</a:t>
            </a:r>
            <a:r>
              <a:rPr lang="ru-RU" b="1">
                <a:latin typeface="Times New Roman" pitchFamily="18" charset="0"/>
                <a:cs typeface="Times New Roman" pitchFamily="18" charset="0"/>
                <a:hlinkClick r:id="rId9" tooltip="Федеральный округ Колумбия"/>
              </a:rPr>
              <a:t>Колумбия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в подчинении США также находится ряд островных территорий. Жителей США называют </a:t>
            </a:r>
            <a:r>
              <a:rPr lang="ru-RU" b="1" i="1">
                <a:latin typeface="Times New Roman" pitchFamily="18" charset="0"/>
                <a:cs typeface="Times New Roman" pitchFamily="18" charset="0"/>
              </a:rPr>
              <a:t>американцами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а к самим США применяется общее название </a:t>
            </a:r>
            <a:r>
              <a:rPr lang="ru-RU" b="1" i="1">
                <a:latin typeface="Times New Roman" pitchFamily="18" charset="0"/>
                <a:cs typeface="Times New Roman" pitchFamily="18" charset="0"/>
              </a:rPr>
              <a:t>Америка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. </a:t>
            </a:r>
          </a:p>
        </p:txBody>
      </p:sp>
      <p:pic>
        <p:nvPicPr>
          <p:cNvPr id="32772" name="Picture 4" descr="http://freedomgroup-consult.ru/files/Image/usa_map_big.gif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0" y="357188"/>
            <a:ext cx="5715000" cy="619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2" descr="http://www.securitylab.ru/upload/iblock/394/3949e7ddff965b5a2e2c08c551790f54.jp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3929063" y="357188"/>
            <a:ext cx="1838325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14290"/>
            <a:ext cx="4572000" cy="2585323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На территории США размещены почти все климатические зоны. Характерные типы климата: тропический (Гавайи), умеренный и субтропический (побережье Тихого океана), континентально морской (побережье Атлантического океана), континентальный (внутренние плато и плоскогорье Кордильер), арктический (центральная и южная части Аляски).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715008" y="1857364"/>
            <a:ext cx="3286148" cy="4801314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Недра богаты запасами различных природных ископаемых, в том числе — </a:t>
            </a:r>
            <a:r>
              <a:rPr lang="ru-RU" dirty="0">
                <a:latin typeface="Times New Roman" pitchFamily="18" charset="0"/>
                <a:cs typeface="Times New Roman" pitchFamily="18" charset="0"/>
                <a:hlinkClick r:id="rId2" tooltip="Каменный уголь"/>
              </a:rPr>
              <a:t>каменный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и </a:t>
            </a:r>
            <a:r>
              <a:rPr lang="ru-RU" dirty="0">
                <a:latin typeface="Times New Roman" pitchFamily="18" charset="0"/>
                <a:cs typeface="Times New Roman" pitchFamily="18" charset="0"/>
                <a:hlinkClick r:id="rId3" tooltip="Бурый уголь"/>
              </a:rPr>
              <a:t>бурый уголь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dirty="0">
                <a:latin typeface="Times New Roman" pitchFamily="18" charset="0"/>
                <a:cs typeface="Times New Roman" pitchFamily="18" charset="0"/>
                <a:hlinkClick r:id="rId4" tooltip="Железная руда"/>
              </a:rPr>
              <a:t>железная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и </a:t>
            </a:r>
            <a:r>
              <a:rPr lang="ru-RU" dirty="0">
                <a:latin typeface="Times New Roman" pitchFamily="18" charset="0"/>
                <a:cs typeface="Times New Roman" pitchFamily="18" charset="0"/>
                <a:hlinkClick r:id="rId5" tooltip="Марганец"/>
              </a:rPr>
              <a:t>марганцевая </a:t>
            </a:r>
            <a:r>
              <a:rPr lang="ru-RU" dirty="0" err="1">
                <a:latin typeface="Times New Roman" pitchFamily="18" charset="0"/>
                <a:cs typeface="Times New Roman" pitchFamily="18" charset="0"/>
                <a:hlinkClick r:id="rId5" tooltip="Марганец"/>
              </a:rPr>
              <a:t>руда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err="1">
                <a:latin typeface="Times New Roman" pitchFamily="18" charset="0"/>
                <a:cs typeface="Times New Roman" pitchFamily="18" charset="0"/>
                <a:hlinkClick r:id="rId6"/>
              </a:rPr>
              <a:t>Кордильеры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dirty="0">
                <a:latin typeface="Times New Roman" pitchFamily="18" charset="0"/>
                <a:cs typeface="Times New Roman" pitchFamily="18" charset="0"/>
                <a:hlinkClick r:id="rId7" tooltip="Плато Колорадо"/>
              </a:rPr>
              <a:t>плато Колорадо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dirty="0">
                <a:latin typeface="Times New Roman" pitchFamily="18" charset="0"/>
                <a:cs typeface="Times New Roman" pitchFamily="18" charset="0"/>
                <a:hlinkClick r:id="rId8" tooltip="Великие равнины"/>
              </a:rPr>
              <a:t>Великие равнины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Примексиканская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низменность обладают месторождениями </a:t>
            </a:r>
            <a:r>
              <a:rPr lang="ru-RU" dirty="0">
                <a:latin typeface="Times New Roman" pitchFamily="18" charset="0"/>
                <a:cs typeface="Times New Roman" pitchFamily="18" charset="0"/>
                <a:hlinkClick r:id="rId9" tooltip="Медь"/>
              </a:rPr>
              <a:t>медных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dirty="0" err="1">
                <a:latin typeface="Times New Roman" pitchFamily="18" charset="0"/>
                <a:cs typeface="Times New Roman" pitchFamily="18" charset="0"/>
                <a:hlinkClick r:id="rId10" tooltip="Цинк"/>
              </a:rPr>
              <a:t>цинковых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dirty="0" err="1">
                <a:latin typeface="Times New Roman" pitchFamily="18" charset="0"/>
                <a:cs typeface="Times New Roman" pitchFamily="18" charset="0"/>
                <a:hlinkClick r:id="rId11" tooltip="Свинец"/>
              </a:rPr>
              <a:t>свинцовых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dirty="0">
                <a:latin typeface="Times New Roman" pitchFamily="18" charset="0"/>
                <a:cs typeface="Times New Roman" pitchFamily="18" charset="0"/>
                <a:hlinkClick r:id="rId12" tooltip="Серебро"/>
              </a:rPr>
              <a:t>серебряных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dirty="0" err="1">
                <a:latin typeface="Times New Roman" pitchFamily="18" charset="0"/>
                <a:cs typeface="Times New Roman" pitchFamily="18" charset="0"/>
                <a:hlinkClick r:id="rId13" tooltip="Хромит"/>
              </a:rPr>
              <a:t>хромитовых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dirty="0">
                <a:latin typeface="Times New Roman" pitchFamily="18" charset="0"/>
                <a:cs typeface="Times New Roman" pitchFamily="18" charset="0"/>
                <a:hlinkClick r:id="rId14" tooltip="Ванадий"/>
              </a:rPr>
              <a:t>ванадиевых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dirty="0">
                <a:latin typeface="Times New Roman" pitchFamily="18" charset="0"/>
                <a:cs typeface="Times New Roman" pitchFamily="18" charset="0"/>
                <a:hlinkClick r:id="rId15" tooltip="Вольфрам"/>
              </a:rPr>
              <a:t>вольфрамовых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dirty="0">
                <a:latin typeface="Times New Roman" pitchFamily="18" charset="0"/>
                <a:cs typeface="Times New Roman" pitchFamily="18" charset="0"/>
                <a:hlinkClick r:id="rId16" tooltip="Молибден"/>
              </a:rPr>
              <a:t>молибденовых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dirty="0">
                <a:latin typeface="Times New Roman" pitchFamily="18" charset="0"/>
                <a:cs typeface="Times New Roman" pitchFamily="18" charset="0"/>
                <a:hlinkClick r:id="rId17" tooltip="Титан (элемент)"/>
              </a:rPr>
              <a:t>титановых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dirty="0">
                <a:latin typeface="Times New Roman" pitchFamily="18" charset="0"/>
                <a:cs typeface="Times New Roman" pitchFamily="18" charset="0"/>
                <a:hlinkClick r:id="rId18" tooltip="Полиметаллические руды"/>
              </a:rPr>
              <a:t>полиметаллических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dirty="0" err="1">
                <a:latin typeface="Times New Roman" pitchFamily="18" charset="0"/>
                <a:cs typeface="Times New Roman" pitchFamily="18" charset="0"/>
                <a:hlinkClick r:id="rId19" tooltip="Уран (элемент)"/>
              </a:rPr>
              <a:t>урановых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dirty="0" err="1">
                <a:latin typeface="Times New Roman" pitchFamily="18" charset="0"/>
                <a:cs typeface="Times New Roman" pitchFamily="18" charset="0"/>
                <a:hlinkClick r:id="rId20" tooltip="Ртуть"/>
              </a:rPr>
              <a:t>ртутных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руд, </a:t>
            </a:r>
            <a:r>
              <a:rPr lang="ru-RU" dirty="0">
                <a:latin typeface="Times New Roman" pitchFamily="18" charset="0"/>
                <a:cs typeface="Times New Roman" pitchFamily="18" charset="0"/>
                <a:hlinkClick r:id="rId21" tooltip="Золото"/>
              </a:rPr>
              <a:t>золота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dirty="0">
                <a:latin typeface="Times New Roman" pitchFamily="18" charset="0"/>
                <a:cs typeface="Times New Roman" pitchFamily="18" charset="0"/>
                <a:hlinkClick r:id="rId22" tooltip="Сера"/>
              </a:rPr>
              <a:t>серы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dirty="0">
                <a:latin typeface="Times New Roman" pitchFamily="18" charset="0"/>
                <a:cs typeface="Times New Roman" pitchFamily="18" charset="0"/>
                <a:hlinkClick r:id="rId23" tooltip="Фосфаты"/>
              </a:rPr>
              <a:t>фосфатов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и другого химического сырья.</a:t>
            </a:r>
          </a:p>
        </p:txBody>
      </p:sp>
      <p:pic>
        <p:nvPicPr>
          <p:cNvPr id="33800" name="Picture 4" descr="http://www.vokrugsveta.ru/img/cmn/2006/09/26/034.jpg"/>
          <p:cNvPicPr>
            <a:picLocks noChangeAspect="1" noChangeArrowheads="1"/>
          </p:cNvPicPr>
          <p:nvPr/>
        </p:nvPicPr>
        <p:blipFill>
          <a:blip r:embed="rId24" cstate="email"/>
          <a:srcRect/>
          <a:stretch>
            <a:fillRect/>
          </a:stretch>
        </p:blipFill>
        <p:spPr bwMode="auto">
          <a:xfrm>
            <a:off x="214313" y="3000375"/>
            <a:ext cx="5400675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1" name="Picture 6" descr="http://www.vokrugsveta.ru/img/cmn/2006/09/26/035.jpg"/>
          <p:cNvPicPr>
            <a:picLocks noChangeAspect="1" noChangeArrowheads="1"/>
          </p:cNvPicPr>
          <p:nvPr/>
        </p:nvPicPr>
        <p:blipFill>
          <a:blip r:embed="rId25" cstate="email"/>
          <a:srcRect/>
          <a:stretch>
            <a:fillRect/>
          </a:stretch>
        </p:blipFill>
        <p:spPr bwMode="auto">
          <a:xfrm>
            <a:off x="5214938" y="142875"/>
            <a:ext cx="3389312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альтернативный процесс 1"/>
          <p:cNvSpPr/>
          <p:nvPr/>
        </p:nvSpPr>
        <p:spPr>
          <a:xfrm>
            <a:off x="3000364" y="2714620"/>
            <a:ext cx="5786478" cy="1643074"/>
          </a:xfrm>
          <a:prstGeom prst="flowChartAlternateProcess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Промышленность 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США 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самая мощная и многопрофильная в мире. Страна является одним из мировых лидеров в производстве большинства видов промышленной продукции: топлива, электроэнергии, металлов, машин и оборудования, химических волокон, продуктов питания.</a:t>
            </a:r>
          </a:p>
        </p:txBody>
      </p:sp>
      <p:pic>
        <p:nvPicPr>
          <p:cNvPr id="37893" name="Picture 2" descr="http://t3.gstatic.com/images?q=tbn:ANd9GcQ8qQ5JoopreOewAyWwHjL3NvZQ75X4XDPP9iwS4OClwB_Rlukw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625" y="357188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4" name="Picture 4" descr="http://t3.gstatic.com/images?q=tbn:ANd9GcSoZClsLLOed9KCYTVh3JhsIcQZd2vtKTltjYIVt463N8iQoJd4wA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143250" y="428625"/>
            <a:ext cx="26193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5" name="Picture 6" descr="http://t0.gstatic.com/images?q=tbn:ANd9GcRS_alKZ8i_NUFhOq4f1qSR7P6EvkqlXUG3Ea4r92o0Ze6vx-LssQ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072188" y="285750"/>
            <a:ext cx="2786062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6" name="Picture 8" descr="http://t3.gstatic.com/images?q=tbn:ANd9GcQvg_E3OqWy2KGzaMNQQ8leoaVcGt1f7c60rCECRPmZhm5DFdqK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28625" y="2786063"/>
            <a:ext cx="2100263" cy="364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7" name="Picture 10" descr="http://t0.gstatic.com/images?q=tbn:ANd9GcRja06Y2Ust9imgsBlmJfraGulwia7TqN27wua-DdNLLuaWrP4W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286000" y="4429125"/>
            <a:ext cx="2214563" cy="165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8" name="Picture 12" descr="http://t3.gstatic.com/images?q=tbn:ANd9GcTxUHoOHskUTFAy4SsZKtMLlMgfAuD3hkrfLTzHbL7qKDbYaOt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929063" y="4857750"/>
            <a:ext cx="25717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9" name="Picture 14" descr="http://t1.gstatic.com/images?q=tbn:ANd9GcSGzM0-rozU8WfyxLqDiNXLCZ25fJLJd-1uJu3sv7EXWVKFKhSj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286500" y="4500563"/>
            <a:ext cx="2571750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WordArt 4"/>
          <p:cNvSpPr>
            <a:spLocks noChangeArrowheads="1" noChangeShapeType="1" noTextEdit="1"/>
          </p:cNvSpPr>
          <p:nvPr/>
        </p:nvSpPr>
        <p:spPr bwMode="auto">
          <a:xfrm>
            <a:off x="2484438" y="0"/>
            <a:ext cx="2736850" cy="692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 cap="rnd">
                  <a:solidFill>
                    <a:srgbClr val="800000"/>
                  </a:solidFill>
                  <a:prstDash val="sysDot"/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Monotype Corsiva"/>
              </a:rPr>
              <a:t>Мексика</a:t>
            </a:r>
          </a:p>
        </p:txBody>
      </p:sp>
      <p:pic>
        <p:nvPicPr>
          <p:cNvPr id="38915" name="Picture 5" descr="Политическая карта Мексики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80063" y="188913"/>
            <a:ext cx="338455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6" descr="Мехико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11638" y="3284538"/>
            <a:ext cx="4752975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9" name="AutoShape 7"/>
          <p:cNvSpPr>
            <a:spLocks noChangeArrowheads="1"/>
          </p:cNvSpPr>
          <p:nvPr/>
        </p:nvSpPr>
        <p:spPr bwMode="auto">
          <a:xfrm>
            <a:off x="4716463" y="6165850"/>
            <a:ext cx="3744912" cy="69215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993300"/>
              </a:gs>
              <a:gs pos="100000">
                <a:srgbClr val="993300">
                  <a:gamma/>
                  <a:shade val="46275"/>
                  <a:invGamma/>
                </a:srgbClr>
              </a:gs>
            </a:gsLst>
            <a:path path="rect">
              <a:fillToRect l="100000" t="100000"/>
            </a:path>
          </a:gra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Мехико – столица Мексики.</a:t>
            </a:r>
            <a:r>
              <a:rPr lang="ru-RU" sz="2000">
                <a:latin typeface="Times New Roman" pitchFamily="18" charset="0"/>
              </a:rPr>
              <a:t>.</a:t>
            </a:r>
          </a:p>
        </p:txBody>
      </p:sp>
      <p:pic>
        <p:nvPicPr>
          <p:cNvPr id="38918" name="Picture 8" descr="Мексика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388" y="765175"/>
            <a:ext cx="4968875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9" name="Picture 9" descr="Мексика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79388" y="4221163"/>
            <a:ext cx="3887787" cy="245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9" descr="ind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11863" y="692150"/>
            <a:ext cx="2808287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7" descr="Население Северной Америки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750" y="765175"/>
            <a:ext cx="4200525" cy="590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WordArt 4"/>
          <p:cNvSpPr>
            <a:spLocks noChangeArrowheads="1" noChangeShapeType="1" noTextEdit="1"/>
          </p:cNvSpPr>
          <p:nvPr/>
        </p:nvSpPr>
        <p:spPr bwMode="auto">
          <a:xfrm>
            <a:off x="1763713" y="0"/>
            <a:ext cx="5761037" cy="8366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 cap="rnd">
                  <a:solidFill>
                    <a:srgbClr val="800000"/>
                  </a:solidFill>
                  <a:prstDash val="sysDot"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Monotype Corsiva"/>
              </a:rPr>
              <a:t>Заселение материка</a:t>
            </a:r>
          </a:p>
        </p:txBody>
      </p:sp>
      <p:sp>
        <p:nvSpPr>
          <p:cNvPr id="5125" name="Cloud"/>
          <p:cNvSpPr>
            <a:spLocks noChangeAspect="1" noEditPoints="1" noChangeArrowheads="1"/>
          </p:cNvSpPr>
          <p:nvPr/>
        </p:nvSpPr>
        <p:spPr bwMode="auto">
          <a:xfrm>
            <a:off x="3454400" y="3546475"/>
            <a:ext cx="5689600" cy="331152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00FFFF"/>
          </a:solidFill>
          <a:ln w="25400">
            <a:solidFill>
              <a:srgbClr val="FF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sz="24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Заселение материка началось примерно 2,5-3 тыс. лет назад. Древние предки индейцев расселились по всей территории материка.</a:t>
            </a:r>
          </a:p>
        </p:txBody>
      </p:sp>
      <p:pic>
        <p:nvPicPr>
          <p:cNvPr id="5126" name="Picture 8" descr="CAVEMAN1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95513" y="4481513"/>
            <a:ext cx="2160587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WordArt 4"/>
          <p:cNvSpPr>
            <a:spLocks noChangeArrowheads="1" noChangeShapeType="1" noTextEdit="1"/>
          </p:cNvSpPr>
          <p:nvPr/>
        </p:nvSpPr>
        <p:spPr bwMode="auto">
          <a:xfrm>
            <a:off x="1763713" y="0"/>
            <a:ext cx="5761037" cy="8366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 cap="rnd">
                  <a:solidFill>
                    <a:srgbClr val="800000"/>
                  </a:solidFill>
                  <a:prstDash val="sysDot"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Monotype Corsiva"/>
              </a:rPr>
              <a:t>Коренное население</a:t>
            </a:r>
          </a:p>
        </p:txBody>
      </p:sp>
      <p:sp>
        <p:nvSpPr>
          <p:cNvPr id="6149" name="AutoShape 5"/>
          <p:cNvSpPr>
            <a:spLocks noChangeArrowheads="1"/>
          </p:cNvSpPr>
          <p:nvPr/>
        </p:nvSpPr>
        <p:spPr bwMode="auto">
          <a:xfrm>
            <a:off x="900113" y="1341438"/>
            <a:ext cx="3167062" cy="1150937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993300"/>
              </a:gs>
              <a:gs pos="100000">
                <a:srgbClr val="993300">
                  <a:gamma/>
                  <a:shade val="46275"/>
                  <a:invGamma/>
                </a:srgbClr>
              </a:gs>
            </a:gsLst>
            <a:path path="rect">
              <a:fillToRect l="100000" b="100000"/>
            </a:path>
          </a:gra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Индейцы</a:t>
            </a:r>
          </a:p>
        </p:txBody>
      </p:sp>
      <p:sp>
        <p:nvSpPr>
          <p:cNvPr id="6150" name="AutoShape 6"/>
          <p:cNvSpPr>
            <a:spLocks noChangeArrowheads="1"/>
          </p:cNvSpPr>
          <p:nvPr/>
        </p:nvSpPr>
        <p:spPr bwMode="auto">
          <a:xfrm>
            <a:off x="5292725" y="1341438"/>
            <a:ext cx="3167063" cy="1150937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993300"/>
              </a:gs>
              <a:gs pos="100000">
                <a:srgbClr val="993300">
                  <a:gamma/>
                  <a:shade val="46275"/>
                  <a:invGamma/>
                </a:srgbClr>
              </a:gs>
            </a:gsLst>
            <a:path path="rect">
              <a:fillToRect l="100000" b="100000"/>
            </a:path>
          </a:gra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Эскимосы</a:t>
            </a:r>
          </a:p>
        </p:txBody>
      </p:sp>
      <p:pic>
        <p:nvPicPr>
          <p:cNvPr id="2" name="Picture 7" descr="индейцы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388" y="2565400"/>
            <a:ext cx="4392612" cy="408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8" descr="эскимосы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59338" y="2565400"/>
            <a:ext cx="4087812" cy="410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7" descr="эскимоска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388" y="765175"/>
            <a:ext cx="3168650" cy="431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6" descr="эскимосы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03575" y="765175"/>
            <a:ext cx="5762625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WordArt 4"/>
          <p:cNvSpPr>
            <a:spLocks noChangeArrowheads="1" noChangeShapeType="1" noTextEdit="1"/>
          </p:cNvSpPr>
          <p:nvPr/>
        </p:nvSpPr>
        <p:spPr bwMode="auto">
          <a:xfrm>
            <a:off x="2627313" y="0"/>
            <a:ext cx="3600450" cy="692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 cap="rnd">
                  <a:solidFill>
                    <a:srgbClr val="800000"/>
                  </a:solidFill>
                  <a:prstDash val="sysDot"/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Monotype Corsiva"/>
              </a:rPr>
              <a:t>Эскимосы</a:t>
            </a:r>
          </a:p>
        </p:txBody>
      </p:sp>
      <p:sp>
        <p:nvSpPr>
          <p:cNvPr id="9221" name="Cloud"/>
          <p:cNvSpPr>
            <a:spLocks noChangeAspect="1" noEditPoints="1" noChangeArrowheads="1"/>
          </p:cNvSpPr>
          <p:nvPr/>
        </p:nvSpPr>
        <p:spPr bwMode="auto">
          <a:xfrm>
            <a:off x="0" y="4652963"/>
            <a:ext cx="7451725" cy="2205037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gradFill rotWithShape="1">
            <a:gsLst>
              <a:gs pos="0">
                <a:srgbClr val="993300"/>
              </a:gs>
              <a:gs pos="100000">
                <a:srgbClr val="993300">
                  <a:gamma/>
                  <a:shade val="46275"/>
                  <a:invGamma/>
                </a:srgbClr>
              </a:gs>
            </a:gsLst>
            <a:path path="rect">
              <a:fillToRect l="100000" b="100000"/>
            </a:path>
          </a:gradFill>
          <a:ln w="25400">
            <a:solidFill>
              <a:srgbClr val="00FF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Предки современных индейцев появились позднее. Они начали осваивать арктические и субарктические территории, так как южные районы уже были заняты.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9" descr="инуиты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92725" y="836613"/>
            <a:ext cx="3687763" cy="396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6" descr="иглу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388" y="836613"/>
            <a:ext cx="4968875" cy="396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WordArt 4"/>
          <p:cNvSpPr>
            <a:spLocks noChangeArrowheads="1" noChangeShapeType="1" noTextEdit="1"/>
          </p:cNvSpPr>
          <p:nvPr/>
        </p:nvSpPr>
        <p:spPr bwMode="auto">
          <a:xfrm>
            <a:off x="2627313" y="0"/>
            <a:ext cx="3600450" cy="8366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 cap="rnd">
                  <a:solidFill>
                    <a:srgbClr val="800000"/>
                  </a:solidFill>
                  <a:prstDash val="sysDot"/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Monotype Corsiva"/>
              </a:rPr>
              <a:t>Эскимосы</a:t>
            </a:r>
          </a:p>
        </p:txBody>
      </p:sp>
      <p:sp>
        <p:nvSpPr>
          <p:cNvPr id="10245" name="Cloud"/>
          <p:cNvSpPr>
            <a:spLocks noChangeAspect="1" noEditPoints="1" noChangeArrowheads="1"/>
          </p:cNvSpPr>
          <p:nvPr/>
        </p:nvSpPr>
        <p:spPr bwMode="auto">
          <a:xfrm>
            <a:off x="0" y="4652963"/>
            <a:ext cx="7451725" cy="2205037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gradFill rotWithShape="1">
            <a:gsLst>
              <a:gs pos="0">
                <a:srgbClr val="993300"/>
              </a:gs>
              <a:gs pos="100000">
                <a:srgbClr val="993300">
                  <a:gamma/>
                  <a:shade val="46275"/>
                  <a:invGamma/>
                </a:srgbClr>
              </a:gs>
            </a:gsLst>
            <a:path path="rect">
              <a:fillToRect l="100000" b="100000"/>
            </a:path>
          </a:gradFill>
          <a:ln w="25400">
            <a:solidFill>
              <a:srgbClr val="00FF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Эскимосы называют себя инуитами. Живут они на Аляске, севере Канады и в Гренландии, в особых домах из снега – иглу. Всего их насчитывается около 60 тыс. человек.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8" descr="ind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80063" y="692150"/>
            <a:ext cx="3311525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7" descr="индеец СА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388" y="692150"/>
            <a:ext cx="4248150" cy="597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WordArt 4"/>
          <p:cNvSpPr>
            <a:spLocks noChangeArrowheads="1" noChangeShapeType="1" noTextEdit="1"/>
          </p:cNvSpPr>
          <p:nvPr/>
        </p:nvSpPr>
        <p:spPr bwMode="auto">
          <a:xfrm>
            <a:off x="2627313" y="0"/>
            <a:ext cx="3600450" cy="692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 cap="rnd">
                  <a:solidFill>
                    <a:srgbClr val="800000"/>
                  </a:solidFill>
                  <a:prstDash val="sysDot"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Monotype Corsiva"/>
              </a:rPr>
              <a:t>Индейцы</a:t>
            </a:r>
          </a:p>
        </p:txBody>
      </p:sp>
      <p:sp>
        <p:nvSpPr>
          <p:cNvPr id="7173" name="Cloud"/>
          <p:cNvSpPr>
            <a:spLocks noChangeAspect="1" noEditPoints="1" noChangeArrowheads="1"/>
          </p:cNvSpPr>
          <p:nvPr/>
        </p:nvSpPr>
        <p:spPr bwMode="auto">
          <a:xfrm>
            <a:off x="3203575" y="3429000"/>
            <a:ext cx="5940425" cy="342900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gradFill rotWithShape="1">
            <a:gsLst>
              <a:gs pos="0">
                <a:srgbClr val="008000"/>
              </a:gs>
              <a:gs pos="100000">
                <a:srgbClr val="008000">
                  <a:gamma/>
                  <a:shade val="46275"/>
                  <a:invGamma/>
                </a:srgbClr>
              </a:gs>
            </a:gsLst>
            <a:path path="rect">
              <a:fillToRect l="100000" b="100000"/>
            </a:path>
          </a:gradFill>
          <a:ln w="25400">
            <a:solidFill>
              <a:srgbClr val="8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Численность современных индейцев составляет около 15 млн. человек. Индейцы занимались охотой, рыболовством и земледелием. Они выращивали кукурузу, томаты и другие культурные растения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7" descr="Индеец-охотни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692150"/>
            <a:ext cx="360045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6" descr="Новый рисуно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3800" y="765175"/>
            <a:ext cx="3979863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WordArt 4"/>
          <p:cNvSpPr>
            <a:spLocks noChangeArrowheads="1" noChangeShapeType="1" noTextEdit="1"/>
          </p:cNvSpPr>
          <p:nvPr/>
        </p:nvSpPr>
        <p:spPr bwMode="auto">
          <a:xfrm>
            <a:off x="2627313" y="0"/>
            <a:ext cx="3600450" cy="692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 cap="rnd">
                  <a:solidFill>
                    <a:srgbClr val="800000"/>
                  </a:solidFill>
                  <a:prstDash val="sysDot"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Monotype Corsiva"/>
              </a:rPr>
              <a:t>Индейцы</a:t>
            </a:r>
          </a:p>
        </p:txBody>
      </p:sp>
      <p:sp>
        <p:nvSpPr>
          <p:cNvPr id="8197" name="Cloud"/>
          <p:cNvSpPr>
            <a:spLocks noChangeAspect="1" noEditPoints="1" noChangeArrowheads="1"/>
          </p:cNvSpPr>
          <p:nvPr/>
        </p:nvSpPr>
        <p:spPr bwMode="auto">
          <a:xfrm>
            <a:off x="0" y="3573463"/>
            <a:ext cx="6659563" cy="3284537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gradFill rotWithShape="1">
            <a:gsLst>
              <a:gs pos="0">
                <a:srgbClr val="993300"/>
              </a:gs>
              <a:gs pos="100000">
                <a:srgbClr val="993300">
                  <a:gamma/>
                  <a:shade val="46275"/>
                  <a:invGamma/>
                </a:srgbClr>
              </a:gs>
            </a:gsLst>
            <a:path path="rect">
              <a:fillToRect l="100000" b="100000"/>
            </a:path>
          </a:gradFill>
          <a:ln w="25400">
            <a:solidFill>
              <a:srgbClr val="FFFF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С приходом европейцев судьба индейцев сложилась трагически: их истребляли, сгоняли с плодородных земель. Многие индейские племена – ирокезы, гуроны, алгонкины, сиу, семинолы исчезли или сократились в численности.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</TotalTime>
  <Words>918</Words>
  <Application>Microsoft Office PowerPoint</Application>
  <PresentationFormat>Экран (4:3)</PresentationFormat>
  <Paragraphs>88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BLACKEDITION</cp:lastModifiedBy>
  <cp:revision>36</cp:revision>
  <dcterms:created xsi:type="dcterms:W3CDTF">2009-02-28T12:47:37Z</dcterms:created>
  <dcterms:modified xsi:type="dcterms:W3CDTF">2011-07-02T08:36:25Z</dcterms:modified>
</cp:coreProperties>
</file>