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4" r:id="rId5"/>
    <p:sldId id="308" r:id="rId6"/>
    <p:sldId id="274" r:id="rId7"/>
    <p:sldId id="298" r:id="rId8"/>
    <p:sldId id="281" r:id="rId9"/>
    <p:sldId id="295" r:id="rId10"/>
    <p:sldId id="296" r:id="rId11"/>
    <p:sldId id="273" r:id="rId12"/>
    <p:sldId id="309" r:id="rId13"/>
    <p:sldId id="311" r:id="rId14"/>
    <p:sldId id="310" r:id="rId15"/>
    <p:sldId id="304" r:id="rId16"/>
    <p:sldId id="30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61BF37-313A-466C-B4C3-5B068A2F6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86DCAE1-0181-43CF-9722-AADBDAB42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17D62A-EB86-41C9-AC70-945F3E3D1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8D560F-6DB0-4180-A0A9-5A719CEC9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43BEF-5640-4597-9926-6D26A47D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98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E37278-5408-4DC7-8FA6-513BFC7EC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66CBF-F407-4C76-A3FB-DB646AAAD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4029B8-7D75-4F0D-97C3-97C63303B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90CFB7-5E91-4081-9BB5-DCAE94FD8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87AA7B-BE56-46FF-8B04-CD71416A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66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01DF69D-30A1-4009-AE31-54C608062F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DA6D6F-DF72-4A4A-A132-EFCB8574A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CF5985-264B-4013-A29F-635FD8049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7B222D-748F-4BAA-9A1B-F80C53AF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811BCD-07AD-4182-8828-9DEE8FDE6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8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2F9069-910D-47C0-B018-049F85267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72A9F7-519D-41A4-8393-CD32F1BAA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C4B14F-856E-4B44-9166-6267EA36F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EDAAC8-7720-4354-BDE4-AC2423E9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5F6CB8-812F-45EE-94B2-98B35272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3596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BA79C1-2CEA-47D4-A603-21D466AD4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E888770-F521-4395-9480-7108D39FD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21E62C-241C-40EB-9D1A-EA4709B2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1D8BB4-9766-404B-8DAA-310317D79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4916F3-2ABF-4A1F-AAA8-25C8BEE92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388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92C7F-9C67-4E5B-810F-B8FACAC0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BBE9F4-EB1F-4238-9B69-CEBDA5BCB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C84818-B9C7-4C23-AD16-6DC002307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71F721-40DB-4BC8-A893-5FB4F8718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C19BB5F-14BD-465E-835A-4EC7C41AE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8126991-8C2C-43FD-9535-AF88A9F98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7766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C362C2-0130-4455-B43C-67DB1C24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C60C498-3B3F-435C-93F0-5CBF37C44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09F6BCA-4524-4E2C-A2C6-5BA5BB45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6B4D75E-1EC4-47FD-908E-361D3EE3F3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B1CF1B6-67FB-4CBD-B7CC-D58B5CC0AB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646D88C-A83B-42C9-9E2B-7047FE5C8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035D1B0-7C8E-4695-8963-E98EE6107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37857C5-9F0C-480B-A412-9A421C19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52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288378-662B-49B4-9EB5-C94A26ECA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88646E9-3E60-4725-9241-B58489321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1522634-EA8C-41DB-840E-23B193E88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2C3AE2C-681C-401E-A0CC-4E0AF5B6F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5144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2395D3A-2A00-48B6-910A-0E6F6F097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35A0486-56F2-432E-97BE-ED4C91F81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2FDCA77-E353-4885-A138-313852999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44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585E38-EE83-462A-95A2-E33E130A6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51DE5D-8811-4E75-93F1-236B556F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CA67B64-62CF-4266-968E-755BAB62E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E0F89D3-6920-408B-8C18-7861BCD9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2C57B86-D452-49F4-A6B4-46BBFF138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4F1AD27-B418-4266-902A-3628DEC6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955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7A4238-E8E2-4932-895E-C332BDD9F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ACFAFF5-3998-4A6F-8566-2E2EE19E8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69105F3-A4F5-4C78-A605-065C5BD03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B637379-07FC-4F00-BA93-7D2043F1E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80F7451-6CF7-4FFF-9854-D3A98A03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19DC11-6603-4997-AD50-E4B9FCE02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753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2F7218-FC7D-43AF-8BA3-20B365B55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F482C6-8EEE-4DBA-9A7D-67D1A06A1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C5340E-78F4-4042-92C4-6FD28F3B8D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34F5A-510B-45FA-B921-A82143D2DB1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6CF1E3-7B5A-43CE-B29E-FEF101A1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5122C9-6ECF-44A4-9262-EC401E60B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3105F-02FE-4880-A38B-F9B4831E02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906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8F0F921-BDFC-426A-BC7D-325677561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4727" y="1249680"/>
            <a:ext cx="9282545" cy="5318759"/>
          </a:xfrm>
        </p:spPr>
        <p:txBody>
          <a:bodyPr>
            <a:normAutofit lnSpcReduction="10000"/>
          </a:bodyPr>
          <a:lstStyle/>
          <a:p>
            <a:r>
              <a:rPr lang="ru-RU" sz="60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урока:</a:t>
            </a:r>
            <a:br>
              <a:rPr lang="ru-RU" sz="60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60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Повторение.</a:t>
            </a:r>
          </a:p>
          <a:p>
            <a:r>
              <a:rPr lang="ru-RU" sz="60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Орфограммы в приставках и в корнях слов.</a:t>
            </a:r>
            <a:r>
              <a:rPr lang="ru-RU" sz="6500" b="1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6500" b="1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922907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F4DB7-F12B-45A1-8F45-D4A3D5703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kern="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свою работу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FE5FE9-076A-4E3D-898D-F8D980480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ошибок – </a:t>
            </a:r>
            <a:r>
              <a:rPr lang="ru-RU" sz="3600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ошибка – </a:t>
            </a:r>
            <a:r>
              <a:rPr lang="ru-RU" sz="3600" kern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ошибки – </a:t>
            </a:r>
            <a:r>
              <a:rPr lang="ru-RU" sz="3600" kern="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3-х ошибок – </a:t>
            </a:r>
            <a:r>
              <a:rPr lang="ru-RU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14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FFECCF-D1E7-4CDD-8EC2-2028B22A3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515600" cy="483584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Тренировочные упражнения</a:t>
            </a:r>
          </a:p>
          <a:p>
            <a:pPr marL="0" indent="0" algn="ctr">
              <a:buNone/>
            </a:pP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Решите тест</a:t>
            </a:r>
          </a:p>
          <a:p>
            <a:pPr marL="0" indent="0">
              <a:buNone/>
            </a:pPr>
            <a:r>
              <a:rPr lang="ru-RU" dirty="0"/>
              <a:t>Повторение. Орфограммы в приставках и в корнях слов.</a:t>
            </a:r>
          </a:p>
          <a:p>
            <a:pPr marL="0" indent="0">
              <a:buNone/>
            </a:pPr>
            <a:r>
              <a:rPr lang="ru-RU" dirty="0"/>
              <a:t>1.В каком ряду во всех словах пропущена буква А?</a:t>
            </a:r>
          </a:p>
          <a:p>
            <a:pPr marL="0" indent="0">
              <a:buNone/>
            </a:pPr>
            <a:r>
              <a:rPr lang="ru-RU" dirty="0"/>
              <a:t>1).препод…</a:t>
            </a:r>
            <a:r>
              <a:rPr lang="ru-RU" dirty="0" err="1"/>
              <a:t>вать</a:t>
            </a:r>
            <a:r>
              <a:rPr lang="ru-RU" dirty="0"/>
              <a:t>, пол…</a:t>
            </a:r>
            <a:r>
              <a:rPr lang="ru-RU" dirty="0" err="1"/>
              <a:t>гается</a:t>
            </a:r>
            <a:r>
              <a:rPr lang="ru-RU" dirty="0"/>
              <a:t>, </a:t>
            </a:r>
            <a:r>
              <a:rPr lang="ru-RU" dirty="0" err="1"/>
              <a:t>упр</a:t>
            </a:r>
            <a:r>
              <a:rPr lang="ru-RU" dirty="0"/>
              <a:t>…</a:t>
            </a:r>
            <a:r>
              <a:rPr lang="ru-RU" dirty="0" err="1"/>
              <a:t>щать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2).</a:t>
            </a:r>
            <a:r>
              <a:rPr lang="ru-RU" dirty="0" err="1"/>
              <a:t>предст</a:t>
            </a:r>
            <a:r>
              <a:rPr lang="ru-RU" dirty="0"/>
              <a:t>…</a:t>
            </a:r>
            <a:r>
              <a:rPr lang="ru-RU" dirty="0" err="1"/>
              <a:t>влять</a:t>
            </a:r>
            <a:r>
              <a:rPr lang="ru-RU" dirty="0"/>
              <a:t>, </a:t>
            </a:r>
            <a:r>
              <a:rPr lang="ru-RU" dirty="0" err="1"/>
              <a:t>предназн</a:t>
            </a:r>
            <a:r>
              <a:rPr lang="ru-RU" dirty="0"/>
              <a:t>…</a:t>
            </a:r>
            <a:r>
              <a:rPr lang="ru-RU" dirty="0" err="1"/>
              <a:t>чение</a:t>
            </a:r>
            <a:r>
              <a:rPr lang="ru-RU" dirty="0"/>
              <a:t>, дек…рация</a:t>
            </a:r>
          </a:p>
          <a:p>
            <a:pPr marL="0" indent="0">
              <a:buNone/>
            </a:pPr>
            <a:r>
              <a:rPr lang="ru-RU" dirty="0"/>
              <a:t>3).д…</a:t>
            </a:r>
            <a:r>
              <a:rPr lang="ru-RU" dirty="0" err="1"/>
              <a:t>роженька</a:t>
            </a:r>
            <a:r>
              <a:rPr lang="ru-RU" dirty="0"/>
              <a:t>, ф…</a:t>
            </a:r>
            <a:r>
              <a:rPr lang="ru-RU" dirty="0" err="1"/>
              <a:t>нтазия</a:t>
            </a:r>
            <a:r>
              <a:rPr lang="ru-RU" dirty="0"/>
              <a:t>, л…</a:t>
            </a:r>
            <a:r>
              <a:rPr lang="ru-RU" dirty="0" err="1"/>
              <a:t>боратория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4).</a:t>
            </a:r>
            <a:r>
              <a:rPr lang="ru-RU" dirty="0" err="1"/>
              <a:t>отр</a:t>
            </a:r>
            <a:r>
              <a:rPr lang="ru-RU" dirty="0"/>
              <a:t>…</a:t>
            </a:r>
            <a:r>
              <a:rPr lang="ru-RU" dirty="0" err="1"/>
              <a:t>сль</a:t>
            </a:r>
            <a:r>
              <a:rPr lang="ru-RU" dirty="0"/>
              <a:t>, </a:t>
            </a:r>
            <a:r>
              <a:rPr lang="ru-RU" dirty="0" err="1"/>
              <a:t>уг</a:t>
            </a:r>
            <a:r>
              <a:rPr lang="ru-RU" dirty="0"/>
              <a:t>…</a:t>
            </a:r>
            <a:r>
              <a:rPr lang="ru-RU" dirty="0" err="1"/>
              <a:t>сать</a:t>
            </a:r>
            <a:r>
              <a:rPr lang="ru-RU" dirty="0"/>
              <a:t>, </a:t>
            </a:r>
            <a:r>
              <a:rPr lang="ru-RU" dirty="0" err="1"/>
              <a:t>выр</a:t>
            </a:r>
            <a:r>
              <a:rPr lang="ru-RU" dirty="0"/>
              <a:t>…</a:t>
            </a:r>
            <a:r>
              <a:rPr lang="ru-RU" dirty="0" err="1"/>
              <a:t>сти</a:t>
            </a:r>
            <a:endParaRPr lang="ru-RU" dirty="0"/>
          </a:p>
          <a:p>
            <a:pPr marL="0" indent="0" algn="ctr"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202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FFECCF-D1E7-4CDD-8EC2-2028B22A3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515600" cy="4835843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FFFE9BD-DCE5-4AB8-A499-A218D2CFE0D4}"/>
              </a:ext>
            </a:extLst>
          </p:cNvPr>
          <p:cNvSpPr/>
          <p:nvPr/>
        </p:nvSpPr>
        <p:spPr>
          <a:xfrm>
            <a:off x="1662545" y="681037"/>
            <a:ext cx="8395855" cy="4718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2.Обозначьте слово с приставкой на гласную букву.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П…сеять рожь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2).На…тесать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3).По…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4).О…бросить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Найди слово, в котором нет непроизносимой согласной в корне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звёз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…ная ночь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гиган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ский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размер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3).искус…но делаешь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4).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неумес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ные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распросы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847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690" y="70138"/>
            <a:ext cx="12067309" cy="678786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FFECCF-D1E7-4CDD-8EC2-2028B22A3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515600" cy="4835843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B593190-2FC2-45D8-B594-2842D307C434}"/>
              </a:ext>
            </a:extLst>
          </p:cNvPr>
          <p:cNvSpPr/>
          <p:nvPr/>
        </p:nvSpPr>
        <p:spPr>
          <a:xfrm>
            <a:off x="1856509" y="681037"/>
            <a:ext cx="8118764" cy="4718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Выделите слово с приставкой на -з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1).Бе…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голосый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певец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2).Бе…численные звёзды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3).и…царапанный котом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4).бе…снежная зима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5.Отметь слово, в котором пишется 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1).Зам…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реть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рёшь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3).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Расст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лать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4).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стит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658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FFECCF-D1E7-4CDD-8EC2-2028B22A3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515600" cy="483584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по какой теме работали?</a:t>
            </a:r>
          </a:p>
          <a:p>
            <a:pPr marL="0" indent="0" algn="ctr">
              <a:buNone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была наша цель?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Выполнили ли вы ваши задачи на уроке?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3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1496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5B2D31-D7FF-4CFA-AAA3-9936FFCE9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03006C-1478-41BD-95A5-C1945593B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сегодня было интересно с вами работать, а вам? Поделитесь своими впечатлениями об уроке.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Я понял (а) …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 мне понравилось …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Мне было трудно (легко) …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Теперь я знаю (умею)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44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18A62F-84C3-404D-A427-49C728515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</a:p>
          <a:p>
            <a:pPr marL="0" indent="0" algn="ctr">
              <a:buNone/>
            </a:pPr>
            <a:r>
              <a:rPr lang="ru-RU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</a:t>
            </a:r>
            <a:r>
              <a:rPr lang="ru-RU" sz="4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718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150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89CE3E-B73A-4C9D-9D1C-BCA4544F3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27" y="281998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4422EE-1FEB-4445-934E-92FB94B91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" y="685800"/>
            <a:ext cx="11306694" cy="5491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убеждение, что  орфография связана  со всеми разделами науки о языке, умение группировать слова с изученными орфограммами.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lvl="0" indent="0">
              <a:buNone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-Знать условия выбора изученных орфограмм;</a:t>
            </a:r>
          </a:p>
          <a:p>
            <a:pPr marL="0" lvl="0" indent="0">
              <a:buNone/>
            </a:pPr>
            <a:r>
              <a:rPr lang="ru-RU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-Уметь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 самостоятельный поиск информации, формировать навыки познавательной деятельности.</a:t>
            </a:r>
            <a:endParaRPr lang="ru-RU" sz="3200" dirty="0">
              <a:solidFill>
                <a:srgbClr val="1D1D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8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219ADA-AE3B-4253-BE52-95DEC0C9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6"/>
            <a:ext cx="11323320" cy="1006474"/>
          </a:xfrm>
        </p:spPr>
        <p:txBody>
          <a:bodyPr>
            <a:noAutofit/>
          </a:bodyPr>
          <a:lstStyle/>
          <a:p>
            <a:pPr algn="ctr"/>
            <a:r>
              <a:rPr lang="ru-RU" b="1" i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и уточним наши знания по теме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813F8E-2F14-49B8-86C5-5DDF532B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ru-RU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Человек, прислушивающийся к значимости в слове корня.., приставки, заинтересовывается строением языка, положением слова в речи, предложении… Про такого человека говорят, что он знает язык до корня».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BF0FC0F-5B91-417A-8A47-4207976583D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9041" y="1825624"/>
            <a:ext cx="4162559" cy="451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965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5242" y="163023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1466C5-A9EA-4A81-929B-F244A69BA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58" y="25003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n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Правописание гласных и согласных</a:t>
            </a:r>
            <a:br>
              <a:rPr lang="ru-RU" sz="2800" b="1" i="1" dirty="0">
                <a:ln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n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приставках №10</a:t>
            </a:r>
            <a:endParaRPr lang="ru-RU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4C33F6-595C-4550-A3BC-0856A78B5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825625"/>
            <a:ext cx="11247120" cy="3245139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приставок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B391F3-974D-4CB0-802A-76CC91D7DF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106" y="3570702"/>
            <a:ext cx="2261812" cy="24751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9B90196-3A0E-4C17-9C68-26303FE9CE6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2441" y="3592023"/>
            <a:ext cx="2310584" cy="24751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9A61499-34FB-493C-94CD-D3ED5D60108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88044" y="3592023"/>
            <a:ext cx="2298391" cy="24751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43453FE-3961-4595-B124-ED268A48D5B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42562" y="2553338"/>
            <a:ext cx="1310754" cy="8108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736BB92-C59E-427A-8034-2A3A3A535FC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13023" y="2684449"/>
            <a:ext cx="1024217" cy="804742"/>
          </a:xfrm>
          <a:prstGeom prst="rect">
            <a:avLst/>
          </a:prstGeom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C8FF0952-5569-44F6-900E-E4B4AC4DACA3}"/>
              </a:ext>
            </a:extLst>
          </p:cNvPr>
          <p:cNvCxnSpPr>
            <a:cxnSpLocks/>
          </p:cNvCxnSpPr>
          <p:nvPr/>
        </p:nvCxnSpPr>
        <p:spPr>
          <a:xfrm>
            <a:off x="5915463" y="2418734"/>
            <a:ext cx="0" cy="945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91662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F79CCE-9579-4C47-817A-17AF0A70E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ru-RU" sz="3100" b="1" i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Перед звонкими согласными пишется </a:t>
            </a:r>
            <a:r>
              <a:rPr lang="ru-RU" altLang="ru-RU" sz="3100" b="1" i="1" dirty="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</a:t>
            </a:r>
            <a:r>
              <a:rPr lang="ru-RU" altLang="ru-RU" sz="3100" b="1" i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lang="ru-RU" altLang="ru-RU" sz="3100" b="1" i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3100" b="1" i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Перед глухими согласными пишется – </a:t>
            </a:r>
            <a:r>
              <a:rPr lang="ru-RU" altLang="ru-RU" sz="3100" b="1" i="1" dirty="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lang="ru-RU" altLang="ru-RU" sz="3100" b="1" i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u-RU" altLang="ru-RU" sz="2800" b="1" dirty="0">
                <a:solidFill>
                  <a:srgbClr val="CC0000"/>
                </a:solidFill>
                <a:latin typeface="Verdana" panose="020B0604030504040204" pitchFamily="34" charset="0"/>
                <a:ea typeface="+mn-ea"/>
                <a:cs typeface="+mn-cs"/>
              </a:rPr>
              <a:t/>
            </a:r>
            <a:br>
              <a:rPr lang="ru-RU" altLang="ru-RU" sz="2800" b="1" dirty="0">
                <a:solidFill>
                  <a:srgbClr val="CC0000"/>
                </a:solidFill>
                <a:latin typeface="Verdana" panose="020B0604030504040204" pitchFamily="34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AD449DB-1BB0-4DF5-A24D-1906AFB6A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47658" y="2357273"/>
            <a:ext cx="2456901" cy="9327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A252803-FDCB-4B28-88B9-AE33CD3DB2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6904" y="3338946"/>
            <a:ext cx="1310754" cy="8108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23FCF72-90DB-4F35-9CFE-FE428ACD5C1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4559" y="3318164"/>
            <a:ext cx="1024217" cy="8047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B18D76-05BA-4D3B-8CDC-B64DBDD302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96031" y="3914215"/>
            <a:ext cx="2530059" cy="18838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A9A48B6-7721-4D02-87C7-1F94E7A5CC3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16667" y="3914215"/>
            <a:ext cx="2676376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066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23B804-6EDC-414A-88CA-50E61B38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236" y="365126"/>
            <a:ext cx="10328564" cy="9108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Чередующие гласные в корне слова</a:t>
            </a:r>
            <a:r>
              <a:rPr lang="ru-RU" dirty="0"/>
              <a:t/>
            </a:r>
            <a:br>
              <a:rPr lang="ru-RU" dirty="0"/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924A987E-5846-40C5-8DCF-43B122D91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1735381"/>
              </p:ext>
            </p:extLst>
          </p:nvPr>
        </p:nvGraphicFramePr>
        <p:xfrm>
          <a:off x="1025236" y="1440873"/>
          <a:ext cx="9615055" cy="527856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934590">
                  <a:extLst>
                    <a:ext uri="{9D8B030D-6E8A-4147-A177-3AD203B41FA5}">
                      <a16:colId xmlns:a16="http://schemas.microsoft.com/office/drawing/2014/main" xmlns="" val="3264150425"/>
                    </a:ext>
                  </a:extLst>
                </a:gridCol>
                <a:gridCol w="4066110">
                  <a:extLst>
                    <a:ext uri="{9D8B030D-6E8A-4147-A177-3AD203B41FA5}">
                      <a16:colId xmlns:a16="http://schemas.microsoft.com/office/drawing/2014/main" xmlns="" val="3165655912"/>
                    </a:ext>
                  </a:extLst>
                </a:gridCol>
                <a:gridCol w="2614355">
                  <a:extLst>
                    <a:ext uri="{9D8B030D-6E8A-4147-A177-3AD203B41FA5}">
                      <a16:colId xmlns:a16="http://schemas.microsoft.com/office/drawing/2014/main" xmlns="" val="1439572998"/>
                    </a:ext>
                  </a:extLst>
                </a:gridCol>
              </a:tblGrid>
              <a:tr h="12190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Зависят от суффикса 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Орфограмма №12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Зависят от последующей согласной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Орфограмма №13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Зависят от суффикса 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Орфограмма №24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576524"/>
                  </a:ext>
                </a:extLst>
              </a:tr>
              <a:tr h="37131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04900" algn="ctr"/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а//о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Лаг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лож (нет суффикса а)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</a:t>
                      </a:r>
                      <a:r>
                        <a:rPr lang="ru-RU" sz="24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жить</a:t>
                      </a: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</a:t>
                      </a:r>
                      <a:r>
                        <a:rPr lang="ru-RU" sz="24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гать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u="dbl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исключение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 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31570" algn="ctr"/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2400" b="1" u="sng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b="1" u="dbl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2400" b="1" u="sng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b="1" u="dbl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-р</a:t>
                      </a:r>
                      <a:r>
                        <a:rPr lang="ru-RU" sz="24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2400" b="1" u="dbl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31570" algn="ctr"/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31570" algn="ctr"/>
                          <a:tab pos="2969895" algn="ctr"/>
                          <a:tab pos="5940425" algn="r"/>
                        </a:tabLst>
                      </a:pP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2400" b="1" i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b="1" i="1" u="dbl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</a:t>
                      </a: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ение, р</a:t>
                      </a:r>
                      <a:r>
                        <a:rPr lang="ru-RU" sz="2400" b="1" i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2400" b="1" i="1" u="dbl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31570" algn="ctr"/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u="dbl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исключение:</a:t>
                      </a:r>
                      <a:r>
                        <a:rPr lang="ru-RU" sz="2400" b="1" u="dbl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Ростов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росток, отрасль,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подросток, Ростислав, ростовщик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04900" algn="ctr"/>
                          <a:tab pos="2969895" algn="ctr"/>
                          <a:tab pos="5940425" algn="r"/>
                        </a:tabLs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и//е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ru-RU" sz="24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ru-RU" sz="2400" b="1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бер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(нет суффикса а 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4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ru-RU" sz="2400" b="1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пер </a:t>
                      </a: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</a:t>
                      </a:r>
                      <a:r>
                        <a:rPr lang="ru-RU" sz="2400" b="1" i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2400" b="1" i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ть)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7546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0836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CF38CC-F9B3-4FA2-8BAF-967E26855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Буквы О--Ё после шипящих в корне</a:t>
            </a:r>
            <a:r>
              <a:rPr lang="ru-RU" dirty="0"/>
              <a:t/>
            </a:r>
            <a:br>
              <a:rPr lang="ru-RU" dirty="0"/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AE39AB-B486-4B4F-8F02-EF03025B3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092" y="1690688"/>
            <a:ext cx="10314708" cy="3886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5E4AF8D1-4D54-4D52-85BE-80BE00165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6123370"/>
              </p:ext>
            </p:extLst>
          </p:nvPr>
        </p:nvGraphicFramePr>
        <p:xfrm>
          <a:off x="1260764" y="1454727"/>
          <a:ext cx="9157854" cy="45651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724400">
                  <a:extLst>
                    <a:ext uri="{9D8B030D-6E8A-4147-A177-3AD203B41FA5}">
                      <a16:colId xmlns:a16="http://schemas.microsoft.com/office/drawing/2014/main" xmlns="" val="2684935282"/>
                    </a:ext>
                  </a:extLst>
                </a:gridCol>
                <a:gridCol w="4433454">
                  <a:extLst>
                    <a:ext uri="{9D8B030D-6E8A-4147-A177-3AD203B41FA5}">
                      <a16:colId xmlns:a16="http://schemas.microsoft.com/office/drawing/2014/main" xmlns="" val="617963749"/>
                    </a:ext>
                  </a:extLst>
                </a:gridCol>
              </a:tblGrid>
              <a:tr h="6757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КОРНЕ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корне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2659803"/>
                  </a:ext>
                </a:extLst>
              </a:tr>
              <a:tr h="6934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№14.всегда Ё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Исключение: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2682436"/>
                  </a:ext>
                </a:extLst>
              </a:tr>
              <a:tr h="299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шЁлк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жЁлтый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шЁпот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дешЁвый</a:t>
                      </a:r>
                      <a:endParaRPr lang="ru-RU" sz="2800" b="1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№15.Буквы –И-Ы после Ц  (циркуль),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 – Цыган на  цыпочках цыкнул цыплёнку: Цыц!»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капюшОн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шов,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крыжОвник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шОрох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шОрты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изжОга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обжОра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шОк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прожОрливый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шОмпол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чащОба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трущОба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трещОтка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чОкнутый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др.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3180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56336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9551A7-5A10-4604-849F-1244BF414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Утверждение. Да или нет?</a:t>
            </a:r>
            <a:endParaRPr lang="ru-RU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17914D-D788-4364-B0F9-ECA2415C7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280"/>
            <a:ext cx="10515600" cy="52273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Чтобы не ошибиться в написании проверяемой гласной в </a:t>
            </a:r>
          </a:p>
          <a:p>
            <a:pPr marL="0" lvl="0" indent="0">
              <a:buNone/>
            </a:pP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 слова, нужно подобрать проверочное слово?</a:t>
            </a:r>
          </a:p>
          <a:p>
            <a:pPr marL="0" lvl="0" indent="0">
              <a:buNone/>
            </a:pP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2.Чтобы проверить непроизносимую согласную, то не нужно подбирать проверочное слово?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3.Гласные и согласные в приставках пишутся независимо от произношения?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 приставках на –з-с- перед звонкими пишется-С-, перед глухими –З?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корне-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лАг_лОж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безударном положении пишется –А, буква-О-, если за корнем нет суффикса-А?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6.После шипящих в корне слова пишется –Ё?</a:t>
            </a:r>
          </a:p>
        </p:txBody>
      </p:sp>
    </p:spTree>
    <p:extLst>
      <p:ext uri="{BB962C8B-B14F-4D97-AF65-F5344CB8AC3E}">
        <p14:creationId xmlns:p14="http://schemas.microsoft.com/office/powerpoint/2010/main" xmlns="" val="2563558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7273FD-406F-4EDB-991E-EF45867FD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Проверьте и оцените себя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2A033F-01FC-4FD1-80AB-544B9F224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/>
          <a:p>
            <a:pPr marL="0" lvl="0" indent="0">
              <a:buNone/>
            </a:pP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1.-да</a:t>
            </a:r>
          </a:p>
          <a:p>
            <a:pPr marL="0" lvl="0" indent="0">
              <a:buNone/>
            </a:pP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2.-нет</a:t>
            </a:r>
          </a:p>
          <a:p>
            <a:pPr marL="0" lvl="0" indent="0">
              <a:buNone/>
            </a:pP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3.-да</a:t>
            </a:r>
          </a:p>
          <a:p>
            <a:pPr marL="0" lvl="0" indent="0">
              <a:buNone/>
            </a:pP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4.-нет</a:t>
            </a:r>
          </a:p>
          <a:p>
            <a:pPr marL="0" lvl="0" indent="0">
              <a:buNone/>
            </a:pP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5.-да</a:t>
            </a:r>
          </a:p>
          <a:p>
            <a:pPr marL="0" lvl="0" indent="0">
              <a:buNone/>
            </a:pPr>
            <a:r>
              <a:rPr 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8193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544</Words>
  <Application>Microsoft Office PowerPoint</Application>
  <PresentationFormat>Произвольный</PresentationFormat>
  <Paragraphs>123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  </vt:lpstr>
      <vt:lpstr>Повторим и уточним наши знания по теме</vt:lpstr>
      <vt:lpstr>Правописание гласных и согласных  в приставках №10</vt:lpstr>
      <vt:lpstr>Перед звонкими согласными пишется З  Перед глухими согласными пишется – С. </vt:lpstr>
      <vt:lpstr>Чередующие гласные в корне слова </vt:lpstr>
      <vt:lpstr>Буквы О--Ё после шипящих в корне </vt:lpstr>
      <vt:lpstr>Утверждение. Да или нет?</vt:lpstr>
      <vt:lpstr>Проверьте и оцените себя</vt:lpstr>
      <vt:lpstr>Оцените свою работу</vt:lpstr>
      <vt:lpstr>Слайд 11</vt:lpstr>
      <vt:lpstr>Слайд 12</vt:lpstr>
      <vt:lpstr>Слайд 13</vt:lpstr>
      <vt:lpstr>Слайд 14</vt:lpstr>
      <vt:lpstr>Итог урока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Sony</cp:lastModifiedBy>
  <cp:revision>94</cp:revision>
  <dcterms:created xsi:type="dcterms:W3CDTF">2020-04-21T11:17:27Z</dcterms:created>
  <dcterms:modified xsi:type="dcterms:W3CDTF">2020-05-17T00:02:43Z</dcterms:modified>
</cp:coreProperties>
</file>