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94" r:id="rId5"/>
    <p:sldId id="308" r:id="rId6"/>
    <p:sldId id="274" r:id="rId7"/>
    <p:sldId id="298" r:id="rId8"/>
    <p:sldId id="281" r:id="rId9"/>
    <p:sldId id="295" r:id="rId10"/>
    <p:sldId id="296" r:id="rId11"/>
    <p:sldId id="273" r:id="rId12"/>
    <p:sldId id="309" r:id="rId13"/>
    <p:sldId id="311" r:id="rId14"/>
    <p:sldId id="310" r:id="rId15"/>
    <p:sldId id="304" r:id="rId16"/>
    <p:sldId id="305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-696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F61BF37-313A-466C-B4C3-5B068A2F63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D86DCAE1-0181-43CF-9722-AADBDAB42E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F17D62A-EB86-41C9-AC70-945F3E3D1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34F5A-510B-45FA-B921-A82143D2DB1C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88D560F-6DB0-4180-A0A9-5A719CEC9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0043BEF-5640-4597-9926-6D26A47DB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105F-02FE-4880-A38B-F9B4831E020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339888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6E37278-5408-4DC7-8FA6-513BFC7EC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DBD66CBF-F407-4C76-A3FB-DB646AAADF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E4029B8-7D75-4F0D-97C3-97C63303B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34F5A-510B-45FA-B921-A82143D2DB1C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790CFB7-5E91-4081-9BB5-DCAE94FD8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A87AA7B-BE56-46FF-8B04-CD71416A8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105F-02FE-4880-A38B-F9B4831E020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926653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801DF69D-30A1-4009-AE31-54C608062F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C7DA6D6F-DF72-4A4A-A132-EFCB8574AD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0CF5985-264B-4013-A29F-635FD8049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34F5A-510B-45FA-B921-A82143D2DB1C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A7B222D-748F-4BAA-9A1B-F80C53AF5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3811BCD-07AD-4182-8828-9DEE8FDE6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105F-02FE-4880-A38B-F9B4831E020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70801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12F9069-910D-47C0-B018-049F85267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E72A9F7-519D-41A4-8393-CD32F1BAA4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AC4B14F-856E-4B44-9166-6267EA36F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34F5A-510B-45FA-B921-A82143D2DB1C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8EDAAC8-7720-4354-BDE4-AC2423E9F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75F6CB8-812F-45EE-94B2-98B352721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105F-02FE-4880-A38B-F9B4831E020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635964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6BA79C1-2CEA-47D4-A603-21D466AD4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2E888770-F521-4395-9480-7108D39FDA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821E62C-241C-40EB-9D1A-EA4709B2E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34F5A-510B-45FA-B921-A82143D2DB1C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B1D8BB4-9766-404B-8DAA-310317D79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24916F3-2ABF-4A1F-AAA8-25C8BEE92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105F-02FE-4880-A38B-F9B4831E020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513889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E792C7F-9C67-4E5B-810F-B8FACAC0B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DBBE9F4-EB1F-4238-9B69-CEBDA5BCBF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91C84818-B9C7-4C23-AD16-6DC002307E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A171F721-40DB-4BC8-A893-5FB4F8718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34F5A-510B-45FA-B921-A82143D2DB1C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BC19BB5F-14BD-465E-835A-4EC7C41AE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08126991-8C2C-43FD-9535-AF88A9F98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105F-02FE-4880-A38B-F9B4831E020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477663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FC362C2-0130-4455-B43C-67DB1C24E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C60C498-3B3F-435C-93F0-5CBF37C44F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B09F6BCA-4524-4E2C-A2C6-5BA5BB450F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26B4D75E-1EC4-47FD-908E-361D3EE3F3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2B1CF1B6-67FB-4CBD-B7CC-D58B5CC0AB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5646D88C-A83B-42C9-9E2B-7047FE5C8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34F5A-510B-45FA-B921-A82143D2DB1C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4035D1B0-7C8E-4695-8963-E98EE6107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837857C5-9F0C-480B-A412-9A421C19A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105F-02FE-4880-A38B-F9B4831E020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195266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B288378-662B-49B4-9EB5-C94A26ECA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F88646E9-3E60-4725-9241-B58489321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34F5A-510B-45FA-B921-A82143D2DB1C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31522634-EA8C-41DB-840E-23B193E88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32C3AE2C-681C-401E-A0CC-4E0AF5B6F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105F-02FE-4880-A38B-F9B4831E020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951448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22395D3A-2A00-48B6-910A-0E6F6F097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34F5A-510B-45FA-B921-A82143D2DB1C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F35A0486-56F2-432E-97BE-ED4C91F81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82FDCA77-E353-4885-A138-313852999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105F-02FE-4880-A38B-F9B4831E020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934454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8585E38-EE83-462A-95A2-E33E130A6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751DE5D-8811-4E75-93F1-236B556F22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CCA67B64-62CF-4266-968E-755BAB62E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0E0F89D3-6920-408B-8C18-7861BCD9A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34F5A-510B-45FA-B921-A82143D2DB1C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92C57B86-D452-49F4-A6B4-46BBFF138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84F1AD27-B418-4266-902A-3628DEC6D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105F-02FE-4880-A38B-F9B4831E020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995535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C7A4238-E8E2-4932-895E-C332BDD9F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1ACFAFF5-3998-4A6F-8566-2E2EE19E86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969105F3-A4F5-4C78-A605-065C5BD034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0B637379-07FC-4F00-BA93-7D2043F1E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34F5A-510B-45FA-B921-A82143D2DB1C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580F7451-6CF7-4FFF-9854-D3A98A03F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3019DC11-6603-4997-AD50-E4B9FCE02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105F-02FE-4880-A38B-F9B4831E020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717536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62F7218-FC7D-43AF-8BA3-20B365B55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AF482C6-8EEE-4DBA-9A7D-67D1A06A19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0C5340E-78F4-4042-92C4-6FD28F3B8D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B34F5A-510B-45FA-B921-A82143D2DB1C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86CF1E3-7B5A-43CE-B29E-FEF101A121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E5122C9-6ECF-44A4-9262-EC401E60BF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D3105F-02FE-4880-A38B-F9B4831E020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09066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D8F0F921-BDFC-426A-BC7D-325677561F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4727" y="1249680"/>
            <a:ext cx="9282545" cy="5318759"/>
          </a:xfrm>
        </p:spPr>
        <p:txBody>
          <a:bodyPr>
            <a:normAutofit lnSpcReduction="10000"/>
          </a:bodyPr>
          <a:lstStyle/>
          <a:p>
            <a:r>
              <a:rPr lang="ru-RU" sz="6000" b="1" i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 урока:</a:t>
            </a:r>
            <a:br>
              <a:rPr lang="ru-RU" sz="6000" b="1" i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000" b="1" i="1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6000" b="1" i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Повторение.</a:t>
            </a:r>
          </a:p>
          <a:p>
            <a:r>
              <a:rPr lang="ru-RU" sz="6000" b="1" i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Орфограммы в приставках и в корнях слов.</a:t>
            </a:r>
            <a:r>
              <a:rPr lang="ru-RU" sz="6500" b="1" i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6500" b="1" i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000" b="1" i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000" b="1" i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b="1" i="1" dirty="0"/>
          </a:p>
        </p:txBody>
      </p:sp>
    </p:spTree>
    <p:extLst>
      <p:ext uri="{BB962C8B-B14F-4D97-AF65-F5344CB8AC3E}">
        <p14:creationId xmlns:p14="http://schemas.microsoft.com/office/powerpoint/2010/main" xmlns="" val="9229078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83F4DB7-F12B-45A1-8F45-D4A3D5703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kern="0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Оцените свою работу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9FE5FE9-076A-4E3D-898D-F8D9804808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itchFamily="2" charset="2"/>
              <a:buChar char="n"/>
            </a:pPr>
            <a:r>
              <a:rPr lang="ru-RU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Нет ошибок – </a:t>
            </a:r>
            <a:r>
              <a:rPr lang="ru-RU" sz="3600" kern="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«5»</a:t>
            </a: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itchFamily="2" charset="2"/>
              <a:buChar char="n"/>
            </a:pPr>
            <a:r>
              <a:rPr lang="ru-RU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ошибка – </a:t>
            </a:r>
            <a:r>
              <a:rPr lang="ru-RU" sz="3600" kern="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«4»</a:t>
            </a: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itchFamily="2" charset="2"/>
              <a:buChar char="n"/>
            </a:pPr>
            <a:r>
              <a:rPr lang="ru-RU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2-3 ошибки – </a:t>
            </a:r>
            <a:r>
              <a:rPr lang="ru-RU" sz="3600" kern="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«3»</a:t>
            </a: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itchFamily="2" charset="2"/>
              <a:buChar char="n"/>
            </a:pPr>
            <a:r>
              <a:rPr lang="ru-RU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Более 3-х ошибок – </a:t>
            </a:r>
            <a:r>
              <a:rPr lang="ru-RU" sz="36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«2»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521488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1FFECCF-D1E7-4CDD-8EC2-2028B22A3C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120"/>
            <a:ext cx="10515600" cy="4835843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Тренировочные упражнения</a:t>
            </a:r>
          </a:p>
          <a:p>
            <a:pPr marL="0" indent="0" algn="ctr">
              <a:buNone/>
            </a:pPr>
            <a:r>
              <a:rPr lang="ru-RU" sz="32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Решите тест</a:t>
            </a:r>
          </a:p>
          <a:p>
            <a:pPr marL="0" indent="0">
              <a:buNone/>
            </a:pPr>
            <a:r>
              <a:rPr lang="ru-RU" dirty="0"/>
              <a:t>Повторение. Орфограммы в приставках и в корнях слов.</a:t>
            </a:r>
          </a:p>
          <a:p>
            <a:pPr marL="0" indent="0">
              <a:buNone/>
            </a:pPr>
            <a:r>
              <a:rPr lang="ru-RU" dirty="0"/>
              <a:t>1.В каком ряду во всех словах пропущена буква А?</a:t>
            </a:r>
          </a:p>
          <a:p>
            <a:pPr marL="0" indent="0">
              <a:buNone/>
            </a:pPr>
            <a:r>
              <a:rPr lang="ru-RU" dirty="0"/>
              <a:t>1).препод…</a:t>
            </a:r>
            <a:r>
              <a:rPr lang="ru-RU" dirty="0" err="1"/>
              <a:t>вать</a:t>
            </a:r>
            <a:r>
              <a:rPr lang="ru-RU" dirty="0"/>
              <a:t>, пол…</a:t>
            </a:r>
            <a:r>
              <a:rPr lang="ru-RU" dirty="0" err="1"/>
              <a:t>гается</a:t>
            </a:r>
            <a:r>
              <a:rPr lang="ru-RU" dirty="0"/>
              <a:t>, </a:t>
            </a:r>
            <a:r>
              <a:rPr lang="ru-RU" dirty="0" err="1"/>
              <a:t>упр</a:t>
            </a:r>
            <a:r>
              <a:rPr lang="ru-RU" dirty="0"/>
              <a:t>…</a:t>
            </a:r>
            <a:r>
              <a:rPr lang="ru-RU" dirty="0" err="1"/>
              <a:t>щать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2).</a:t>
            </a:r>
            <a:r>
              <a:rPr lang="ru-RU" dirty="0" err="1"/>
              <a:t>предст</a:t>
            </a:r>
            <a:r>
              <a:rPr lang="ru-RU" dirty="0"/>
              <a:t>…</a:t>
            </a:r>
            <a:r>
              <a:rPr lang="ru-RU" dirty="0" err="1"/>
              <a:t>влять</a:t>
            </a:r>
            <a:r>
              <a:rPr lang="ru-RU" dirty="0"/>
              <a:t>, </a:t>
            </a:r>
            <a:r>
              <a:rPr lang="ru-RU" dirty="0" err="1"/>
              <a:t>предназн</a:t>
            </a:r>
            <a:r>
              <a:rPr lang="ru-RU" dirty="0"/>
              <a:t>…</a:t>
            </a:r>
            <a:r>
              <a:rPr lang="ru-RU" dirty="0" err="1"/>
              <a:t>чение</a:t>
            </a:r>
            <a:r>
              <a:rPr lang="ru-RU" dirty="0"/>
              <a:t>, дек…рация</a:t>
            </a:r>
          </a:p>
          <a:p>
            <a:pPr marL="0" indent="0">
              <a:buNone/>
            </a:pPr>
            <a:r>
              <a:rPr lang="ru-RU" dirty="0"/>
              <a:t>3).д…</a:t>
            </a:r>
            <a:r>
              <a:rPr lang="ru-RU" dirty="0" err="1"/>
              <a:t>роженька</a:t>
            </a:r>
            <a:r>
              <a:rPr lang="ru-RU" dirty="0"/>
              <a:t>, ф…</a:t>
            </a:r>
            <a:r>
              <a:rPr lang="ru-RU" dirty="0" err="1"/>
              <a:t>нтазия</a:t>
            </a:r>
            <a:r>
              <a:rPr lang="ru-RU" dirty="0"/>
              <a:t>, л…</a:t>
            </a:r>
            <a:r>
              <a:rPr lang="ru-RU" dirty="0" err="1"/>
              <a:t>боратория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4).</a:t>
            </a:r>
            <a:r>
              <a:rPr lang="ru-RU" dirty="0" err="1"/>
              <a:t>отр</a:t>
            </a:r>
            <a:r>
              <a:rPr lang="ru-RU" dirty="0"/>
              <a:t>…</a:t>
            </a:r>
            <a:r>
              <a:rPr lang="ru-RU" dirty="0" err="1"/>
              <a:t>сль</a:t>
            </a:r>
            <a:r>
              <a:rPr lang="ru-RU" dirty="0"/>
              <a:t>, </a:t>
            </a:r>
            <a:r>
              <a:rPr lang="ru-RU" dirty="0" err="1"/>
              <a:t>уг</a:t>
            </a:r>
            <a:r>
              <a:rPr lang="ru-RU" dirty="0"/>
              <a:t>…</a:t>
            </a:r>
            <a:r>
              <a:rPr lang="ru-RU" dirty="0" err="1"/>
              <a:t>сать</a:t>
            </a:r>
            <a:r>
              <a:rPr lang="ru-RU" dirty="0"/>
              <a:t>, </a:t>
            </a:r>
            <a:r>
              <a:rPr lang="ru-RU" dirty="0" err="1"/>
              <a:t>выр</a:t>
            </a:r>
            <a:r>
              <a:rPr lang="ru-RU" dirty="0"/>
              <a:t>…</a:t>
            </a:r>
            <a:r>
              <a:rPr lang="ru-RU" dirty="0" err="1"/>
              <a:t>сти</a:t>
            </a:r>
            <a:endParaRPr lang="ru-RU" dirty="0"/>
          </a:p>
          <a:p>
            <a:pPr marL="0" indent="0" algn="ctr">
              <a:buNone/>
            </a:pPr>
            <a:endParaRPr lang="ru-RU" sz="3200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ru-RU" sz="3200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ru-RU" sz="3200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ru-RU" sz="32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542028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1FFECCF-D1E7-4CDD-8EC2-2028B22A3C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120"/>
            <a:ext cx="10515600" cy="4835843"/>
          </a:xfrm>
        </p:spPr>
        <p:txBody>
          <a:bodyPr/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ru-RU" sz="3200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ru-RU" sz="3200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ru-RU" sz="32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9FFFE9BD-DCE5-4AB8-A499-A218D2CFE0D4}"/>
              </a:ext>
            </a:extLst>
          </p:cNvPr>
          <p:cNvSpPr/>
          <p:nvPr/>
        </p:nvSpPr>
        <p:spPr>
          <a:xfrm>
            <a:off x="1662545" y="681037"/>
            <a:ext cx="8395855" cy="4718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2.Обозначьте слово с приставкой на гласную букву.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1).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П…сеять рожь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2).На…тесать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3).По…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пись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4).О…бросить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Найди слово, в котором нет непроизносимой согласной в корне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1).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звёз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…ная ночь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2).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гиган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ский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размер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3).искус…но делаешь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4).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неумес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ные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распросы</a:t>
            </a: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988470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4690" y="70138"/>
            <a:ext cx="12067309" cy="6787861"/>
          </a:xfrm>
          <a:prstGeom prst="rect">
            <a:avLst/>
          </a:pr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1FFECCF-D1E7-4CDD-8EC2-2028B22A3C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120"/>
            <a:ext cx="10515600" cy="4835843"/>
          </a:xfrm>
        </p:spPr>
        <p:txBody>
          <a:bodyPr/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ru-RU" sz="3200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ru-RU" sz="3200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ru-RU" sz="32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8B593190-2FC2-45D8-B594-2842D307C434}"/>
              </a:ext>
            </a:extLst>
          </p:cNvPr>
          <p:cNvSpPr/>
          <p:nvPr/>
        </p:nvSpPr>
        <p:spPr>
          <a:xfrm>
            <a:off x="1856509" y="681037"/>
            <a:ext cx="8118764" cy="4718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Выделите слово с приставкой на -з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1).Бе…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голосый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певец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2).Бе…численные звёзды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3).и…царапанный котом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4).бе…снежная зима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5.Отметь слово, в котором пишется И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1).Зам…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реть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2).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рёшь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3).</a:t>
            </a:r>
            <a:r>
              <a:rPr lang="ru-RU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Расст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r>
              <a:rPr lang="ru-RU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лать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4).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Бл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стит</a:t>
            </a: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836584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1FFECCF-D1E7-4CDD-8EC2-2028B22A3C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120"/>
            <a:ext cx="10515600" cy="4835843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Итак, по какой теме работали?</a:t>
            </a:r>
          </a:p>
          <a:p>
            <a:pPr marL="0" indent="0" algn="ctr">
              <a:buNone/>
            </a:pP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Какова была наша цель?</a:t>
            </a:r>
          </a:p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32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Выполнили ли вы ваши задачи на уроке?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ru-RU" sz="3200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ru-RU" sz="3200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ru-RU" sz="32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714968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25B2D31-D7FF-4CFA-AAA3-9936FFCE9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Итог урока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403006C-1478-41BD-95A5-C1945593B7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4000"/>
            <a:ext cx="10515600" cy="4652963"/>
          </a:xfrm>
        </p:spPr>
        <p:txBody>
          <a:bodyPr/>
          <a:lstStyle/>
          <a:p>
            <a:pPr marL="0" indent="0">
              <a:buNone/>
            </a:pPr>
            <a:r>
              <a:rPr lang="ru-RU" sz="36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Мне сегодня было интересно с вами работать, а вам? Поделитесь своими впечатлениями об уроке.</a:t>
            </a:r>
          </a:p>
          <a:p>
            <a:pPr marL="0" indent="0">
              <a:buNone/>
            </a:pPr>
            <a:r>
              <a:rPr lang="ru-RU" sz="36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Я понял (а) …</a:t>
            </a:r>
          </a:p>
          <a:p>
            <a:pPr marL="0" indent="0">
              <a:buNone/>
            </a:pPr>
            <a:r>
              <a:rPr lang="ru-RU" sz="36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Особенно мне понравилось …</a:t>
            </a:r>
          </a:p>
          <a:p>
            <a:pPr marL="0" indent="0">
              <a:buNone/>
            </a:pPr>
            <a:r>
              <a:rPr lang="ru-RU" sz="36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Мне было трудно (легко) …</a:t>
            </a:r>
          </a:p>
          <a:p>
            <a:pPr marL="0" indent="0">
              <a:buNone/>
            </a:pPr>
            <a:r>
              <a:rPr lang="ru-RU" sz="36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Теперь я знаю (умею)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454455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C18A62F-84C3-404D-A427-49C728515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Домашнее задание</a:t>
            </a:r>
          </a:p>
          <a:p>
            <a:pPr marL="0" indent="0" algn="ctr">
              <a:buNone/>
            </a:pPr>
            <a:r>
              <a:rPr lang="ru-RU" sz="4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</a:t>
            </a:r>
            <a:r>
              <a:rPr lang="ru-RU" sz="4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718</a:t>
            </a:r>
            <a:endParaRPr lang="ru-RU" sz="4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515065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989CE3E-B73A-4C9D-9D1C-BCA4544F3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527" y="281998"/>
            <a:ext cx="10515600" cy="1325563"/>
          </a:xfrm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74422EE-1FEB-4445-934E-92FB94B91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960" y="685800"/>
            <a:ext cx="11306694" cy="54911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 убеждение, что  орфография связана  со всеми разделами науки о языке, умение группировать слова с изученными орфограммами. </a:t>
            </a:r>
          </a:p>
          <a:p>
            <a:pPr marL="0" indent="0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b="1" i="1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lvl="0" indent="0">
              <a:buNone/>
            </a:pP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-Знать условия выбора изученных орфограмм;</a:t>
            </a:r>
          </a:p>
          <a:p>
            <a:pPr marL="0" lvl="0" indent="0">
              <a:buNone/>
            </a:pPr>
            <a:r>
              <a:rPr lang="ru-RU" sz="32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-Уметь 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вести самостоятельный поиск информации, формировать навыки познавательной деятельности.</a:t>
            </a:r>
            <a:endParaRPr lang="ru-RU" sz="3200" dirty="0">
              <a:solidFill>
                <a:srgbClr val="1D1D1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51875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D219ADA-AE3B-4253-BE52-95DEC0C98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65126"/>
            <a:ext cx="11323320" cy="1006474"/>
          </a:xfrm>
        </p:spPr>
        <p:txBody>
          <a:bodyPr>
            <a:noAutofit/>
          </a:bodyPr>
          <a:lstStyle/>
          <a:p>
            <a:pPr algn="ctr"/>
            <a:r>
              <a:rPr lang="ru-RU" b="1" i="1" dirty="0">
                <a:solidFill>
                  <a:srgbClr val="ED7D31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Повторим и уточним наши знания по теме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B813F8E-2F14-49B8-86C5-5DDF532B76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2200" y="1825625"/>
            <a:ext cx="5181600" cy="4351338"/>
          </a:xfrm>
        </p:spPr>
        <p:txBody>
          <a:bodyPr>
            <a:normAutofit/>
          </a:bodyPr>
          <a:lstStyle/>
          <a:p>
            <a:r>
              <a:rPr lang="ru-RU" alt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 Человек, прислушивающийся к значимости в слове корня.., приставки, заинтересовывается строением языка, положением слова в речи, предложении… Про такого человека говорят, что он знает язык до корня».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CBF0FC0F-5B91-417A-8A47-4207976583D5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19041" y="1825624"/>
            <a:ext cx="4162559" cy="4518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696523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5242" y="163023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91466C5-A9EA-4A81-929B-F244A69BA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58" y="25003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i="1" dirty="0">
                <a:ln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Правописание гласных и согласных</a:t>
            </a:r>
            <a:br>
              <a:rPr lang="ru-RU" sz="2800" b="1" i="1" dirty="0">
                <a:ln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i="1" dirty="0">
                <a:ln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приставках №10</a:t>
            </a:r>
            <a:endParaRPr lang="ru-RU" sz="36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F4C33F6-595C-4550-A3BC-0856A78B5F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680" y="1825625"/>
            <a:ext cx="11247120" cy="3245139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Группы приставок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3AB391F3-974D-4CB0-802A-76CC91D7DF1A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106" y="3570702"/>
            <a:ext cx="2261812" cy="2475191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69B90196-3A0E-4C17-9C68-26303FE9CE6F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22441" y="3592023"/>
            <a:ext cx="2310584" cy="2475191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69A61499-34FB-493C-94CD-D3ED5D601088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188044" y="3592023"/>
            <a:ext cx="2298391" cy="2475191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E43453FE-3961-4595-B124-ED268A48D5BC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942562" y="2553338"/>
            <a:ext cx="1310754" cy="810838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2736BB92-C59E-427A-8034-2A3A3A535FC1}"/>
              </a:ext>
            </a:extLst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8313023" y="2684449"/>
            <a:ext cx="1024217" cy="804742"/>
          </a:xfrm>
          <a:prstGeom prst="rect">
            <a:avLst/>
          </a:prstGeom>
        </p:spPr>
      </p:pic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xmlns="" id="{C8FF0952-5569-44F6-900E-E4B4AC4DACA3}"/>
              </a:ext>
            </a:extLst>
          </p:cNvPr>
          <p:cNvCxnSpPr>
            <a:cxnSpLocks/>
          </p:cNvCxnSpPr>
          <p:nvPr/>
        </p:nvCxnSpPr>
        <p:spPr>
          <a:xfrm>
            <a:off x="5915463" y="2418734"/>
            <a:ext cx="0" cy="9454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2916626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0F79CCE-9579-4C47-817A-17AF0A70E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 fontAlgn="base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</a:pPr>
            <a:r>
              <a:rPr lang="ru-RU" altLang="ru-RU" sz="3100" b="1" i="1" dirty="0">
                <a:solidFill>
                  <a:srgbClr val="CC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Перед звонкими согласными пишется </a:t>
            </a:r>
            <a:r>
              <a:rPr lang="ru-RU" altLang="ru-RU" sz="3100" b="1" i="1" dirty="0">
                <a:solidFill>
                  <a:srgbClr val="0000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</a:t>
            </a:r>
            <a:r>
              <a:rPr lang="ru-RU" altLang="ru-RU" sz="3100" b="1" i="1" dirty="0">
                <a:solidFill>
                  <a:srgbClr val="CC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br>
              <a:rPr lang="ru-RU" altLang="ru-RU" sz="3100" b="1" i="1" dirty="0">
                <a:solidFill>
                  <a:srgbClr val="CC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altLang="ru-RU" sz="3100" b="1" i="1" dirty="0">
                <a:solidFill>
                  <a:srgbClr val="CC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Перед глухими согласными пишется – </a:t>
            </a:r>
            <a:r>
              <a:rPr lang="ru-RU" altLang="ru-RU" sz="3100" b="1" i="1" dirty="0">
                <a:solidFill>
                  <a:srgbClr val="0000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</a:t>
            </a:r>
            <a:r>
              <a:rPr lang="ru-RU" altLang="ru-RU" sz="3100" b="1" i="1" dirty="0">
                <a:solidFill>
                  <a:srgbClr val="CC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  <a:r>
              <a:rPr lang="ru-RU" altLang="ru-RU" sz="2800" b="1" dirty="0">
                <a:solidFill>
                  <a:srgbClr val="CC0000"/>
                </a:solidFill>
                <a:latin typeface="Verdana" panose="020B0604030504040204" pitchFamily="34" charset="0"/>
                <a:ea typeface="+mn-ea"/>
                <a:cs typeface="+mn-cs"/>
              </a:rPr>
              <a:t/>
            </a:r>
            <a:br>
              <a:rPr lang="ru-RU" altLang="ru-RU" sz="2800" b="1" dirty="0">
                <a:solidFill>
                  <a:srgbClr val="CC0000"/>
                </a:solidFill>
                <a:latin typeface="Verdana" panose="020B0604030504040204" pitchFamily="34" charset="0"/>
                <a:ea typeface="+mn-ea"/>
                <a:cs typeface="+mn-cs"/>
              </a:rPr>
            </a:br>
            <a:endParaRPr lang="ru-RU" dirty="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xmlns="" id="{7AD449DB-1BB0-4DF5-A24D-1906AFB6A9D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047658" y="2357273"/>
            <a:ext cx="2456901" cy="932769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2A252803-FDCB-4B28-88B9-AE33CD3DB271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36904" y="3338946"/>
            <a:ext cx="1310754" cy="810838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123FCF72-90DB-4F35-9CFE-FE428ACD5C17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504559" y="3318164"/>
            <a:ext cx="1024217" cy="804742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6CB18D76-05BA-4D3B-8CDC-B64DBDD30299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996031" y="3914215"/>
            <a:ext cx="2530059" cy="1883827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6A9A48B6-7721-4D02-87C7-1F94E7A5CC3E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016667" y="3914215"/>
            <a:ext cx="2676376" cy="1883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606624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523B804-6EDC-414A-88CA-50E61B38E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236" y="365126"/>
            <a:ext cx="10328564" cy="91083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Чередующие гласные в корне слова</a:t>
            </a:r>
            <a:r>
              <a:rPr lang="ru-RU" dirty="0"/>
              <a:t/>
            </a:r>
            <a:br>
              <a:rPr lang="ru-RU" dirty="0"/>
            </a:b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xmlns="" id="{924A987E-5846-40C5-8DCF-43B122D91D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211735381"/>
              </p:ext>
            </p:extLst>
          </p:nvPr>
        </p:nvGraphicFramePr>
        <p:xfrm>
          <a:off x="1025236" y="1440873"/>
          <a:ext cx="9615055" cy="5278561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934590">
                  <a:extLst>
                    <a:ext uri="{9D8B030D-6E8A-4147-A177-3AD203B41FA5}">
                      <a16:colId xmlns:a16="http://schemas.microsoft.com/office/drawing/2014/main" xmlns="" val="3264150425"/>
                    </a:ext>
                  </a:extLst>
                </a:gridCol>
                <a:gridCol w="4066110">
                  <a:extLst>
                    <a:ext uri="{9D8B030D-6E8A-4147-A177-3AD203B41FA5}">
                      <a16:colId xmlns:a16="http://schemas.microsoft.com/office/drawing/2014/main" xmlns="" val="3165655912"/>
                    </a:ext>
                  </a:extLst>
                </a:gridCol>
                <a:gridCol w="2614355">
                  <a:extLst>
                    <a:ext uri="{9D8B030D-6E8A-4147-A177-3AD203B41FA5}">
                      <a16:colId xmlns:a16="http://schemas.microsoft.com/office/drawing/2014/main" xmlns="" val="1439572998"/>
                    </a:ext>
                  </a:extLst>
                </a:gridCol>
              </a:tblGrid>
              <a:tr h="12190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Зависят от суффикса А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Орфограмма №12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Зависят от последующей согласной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Орфограмма №13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Зависят от суффикса А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Орфограмма №24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4576524"/>
                  </a:ext>
                </a:extLst>
              </a:tr>
              <a:tr h="37131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104900" algn="ctr"/>
                          <a:tab pos="2969895" algn="ctr"/>
                          <a:tab pos="5940425" algn="r"/>
                        </a:tabLs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а//о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Лаг 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– лож (нет суффикса а)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2400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пол</a:t>
                      </a:r>
                      <a:r>
                        <a:rPr lang="ru-RU" sz="2400" b="1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</a:t>
                      </a:r>
                      <a:r>
                        <a:rPr lang="ru-RU" sz="2400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жить</a:t>
                      </a:r>
                      <a:r>
                        <a:rPr lang="ru-RU" sz="24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400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пол</a:t>
                      </a:r>
                      <a:r>
                        <a:rPr lang="ru-RU" sz="2400" b="1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ru-RU" sz="2400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гать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2400" b="1" u="dbl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исключение</a:t>
                      </a: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  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полог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131570" algn="ctr"/>
                          <a:tab pos="2969895" algn="ctr"/>
                          <a:tab pos="5940425" algn="r"/>
                        </a:tabLst>
                      </a:pPr>
                      <a:r>
                        <a:rPr lang="ru-RU" sz="2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  <a:r>
                        <a:rPr lang="ru-RU" sz="2400" b="1" u="sng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ru-RU" sz="2400" b="1" u="dbl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</a:t>
                      </a: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(</a:t>
                      </a:r>
                      <a:r>
                        <a:rPr lang="ru-RU" sz="2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  <a:r>
                        <a:rPr lang="ru-RU" sz="2400" b="1" u="sng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ru-RU" sz="2400" b="1" u="dbl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щ</a:t>
                      </a: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 -р</a:t>
                      </a:r>
                      <a:r>
                        <a:rPr lang="ru-RU" sz="2400" b="1" u="sng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</a:t>
                      </a:r>
                      <a:r>
                        <a:rPr lang="ru-RU" sz="2400" b="1" u="dbl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131570" algn="ctr"/>
                          <a:tab pos="2969895" algn="ctr"/>
                          <a:tab pos="5940425" algn="r"/>
                        </a:tabLs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131570" algn="ctr"/>
                          <a:tab pos="2969895" algn="ctr"/>
                          <a:tab pos="5940425" algn="r"/>
                        </a:tabLst>
                      </a:pPr>
                      <a:r>
                        <a:rPr lang="ru-RU" sz="24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  <a:r>
                        <a:rPr lang="ru-RU" sz="2400" b="1" i="1" u="sng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ru-RU" sz="2400" b="1" i="1" u="dbl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</a:t>
                      </a:r>
                      <a:r>
                        <a:rPr lang="ru-RU" sz="24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ение, р</a:t>
                      </a:r>
                      <a:r>
                        <a:rPr lang="ru-RU" sz="2400" b="1" i="1" u="sng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</a:t>
                      </a:r>
                      <a:r>
                        <a:rPr lang="ru-RU" sz="2400" b="1" i="1" u="dbl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r>
                        <a:rPr lang="ru-RU" sz="2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</a:t>
                      </a:r>
                      <a:r>
                        <a:rPr lang="ru-RU" sz="24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131570" algn="ctr"/>
                          <a:tab pos="2969895" algn="ctr"/>
                          <a:tab pos="5940425" algn="r"/>
                        </a:tabLs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2400" b="1" u="dbl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исключение:</a:t>
                      </a:r>
                      <a:r>
                        <a:rPr lang="ru-RU" sz="2400" b="1" u="dbl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2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Ростов</a:t>
                      </a: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росток, отрасль, 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подросток, Ростислав, ростовщик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24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104900" algn="ctr"/>
                          <a:tab pos="2969895" algn="ctr"/>
                          <a:tab pos="5940425" algn="r"/>
                        </a:tabLs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</a:t>
                      </a: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и//е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r>
                        <a:rPr lang="ru-RU" sz="2400" b="1" u="sng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 </a:t>
                      </a:r>
                      <a:r>
                        <a:rPr lang="ru-RU" sz="2400" b="1" u="sng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ru-RU" sz="2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бер</a:t>
                      </a: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(нет суффикса а )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r>
                        <a:rPr lang="ru-RU" sz="2400" b="1" u="sng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 </a:t>
                      </a:r>
                      <a:r>
                        <a:rPr lang="ru-RU" sz="2400" b="1" u="sng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 </a:t>
                      </a: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 пер </a:t>
                      </a:r>
                      <a:r>
                        <a:rPr lang="ru-RU" sz="2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24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зап</a:t>
                      </a:r>
                      <a:r>
                        <a:rPr lang="ru-RU" sz="2400" b="1" i="1" u="sng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r>
                        <a:rPr lang="ru-RU" sz="24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  <a:r>
                        <a:rPr lang="ru-RU" sz="2400" b="1" i="1" u="sng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ru-RU" sz="24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ть)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24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075468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9083647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FCF38CC-F9B3-4FA2-8BAF-967E26855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Буквы О--Ё после шипящих в корне</a:t>
            </a:r>
            <a:r>
              <a:rPr lang="ru-RU" dirty="0"/>
              <a:t/>
            </a:r>
            <a:br>
              <a:rPr lang="ru-RU" dirty="0"/>
            </a:b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DAE39AB-B486-4B4F-8F02-EF03025B39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9092" y="1690688"/>
            <a:ext cx="10314708" cy="38861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ru-RU" dirty="0"/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xmlns="" id="{5E4AF8D1-4D54-4D52-85BE-80BE001658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76123370"/>
              </p:ext>
            </p:extLst>
          </p:nvPr>
        </p:nvGraphicFramePr>
        <p:xfrm>
          <a:off x="1260764" y="1454727"/>
          <a:ext cx="9157854" cy="456519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724400">
                  <a:extLst>
                    <a:ext uri="{9D8B030D-6E8A-4147-A177-3AD203B41FA5}">
                      <a16:colId xmlns:a16="http://schemas.microsoft.com/office/drawing/2014/main" xmlns="" val="2684935282"/>
                    </a:ext>
                  </a:extLst>
                </a:gridCol>
                <a:gridCol w="4433454">
                  <a:extLst>
                    <a:ext uri="{9D8B030D-6E8A-4147-A177-3AD203B41FA5}">
                      <a16:colId xmlns:a16="http://schemas.microsoft.com/office/drawing/2014/main" xmlns="" val="617963749"/>
                    </a:ext>
                  </a:extLst>
                </a:gridCol>
              </a:tblGrid>
              <a:tr h="6757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КОРНЕ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корне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32659803"/>
                  </a:ext>
                </a:extLst>
              </a:tr>
              <a:tr h="6934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№14.всегда Ё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Исключение: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02682436"/>
                  </a:ext>
                </a:extLst>
              </a:tr>
              <a:tr h="29949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шЁлк</a:t>
                      </a:r>
                      <a:r>
                        <a:rPr lang="ru-RU" sz="28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800" b="1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жЁлтый</a:t>
                      </a:r>
                      <a:r>
                        <a:rPr lang="ru-RU" sz="28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800" b="1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шЁпот</a:t>
                      </a:r>
                      <a:r>
                        <a:rPr lang="ru-RU" sz="28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800" b="1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дешЁвый</a:t>
                      </a:r>
                      <a:endParaRPr lang="ru-RU" sz="2800" b="1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№15.Буквы –И-Ы после Ц  (циркуль),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Ы – Цыган на  цыпочках цыкнул цыплёнку: Цыц!»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капюшОн</a:t>
                      </a:r>
                      <a:r>
                        <a:rPr lang="ru-RU" sz="28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шов, </a:t>
                      </a:r>
                      <a:r>
                        <a:rPr lang="ru-RU" sz="2800" b="1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крыжОвник</a:t>
                      </a:r>
                      <a:r>
                        <a:rPr lang="ru-RU" sz="28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800" b="1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шОрох</a:t>
                      </a:r>
                      <a:r>
                        <a:rPr lang="ru-RU" sz="28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800" b="1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шОрты</a:t>
                      </a:r>
                      <a:r>
                        <a:rPr lang="ru-RU" sz="28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800" b="1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изжОга</a:t>
                      </a:r>
                      <a:r>
                        <a:rPr lang="ru-RU" sz="28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800" b="1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обжОра</a:t>
                      </a:r>
                      <a:r>
                        <a:rPr lang="ru-RU" sz="28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800" b="1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шОк</a:t>
                      </a:r>
                      <a:r>
                        <a:rPr lang="ru-RU" sz="28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800" b="1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прожОрливый</a:t>
                      </a:r>
                      <a:r>
                        <a:rPr lang="ru-RU" sz="28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 </a:t>
                      </a:r>
                      <a:r>
                        <a:rPr lang="ru-RU" sz="2800" b="1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шОмпол</a:t>
                      </a:r>
                      <a:r>
                        <a:rPr lang="ru-RU" sz="28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800" b="1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чащОба</a:t>
                      </a:r>
                      <a:r>
                        <a:rPr lang="ru-RU" sz="28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800" b="1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трущОба</a:t>
                      </a:r>
                      <a:r>
                        <a:rPr lang="ru-RU" sz="28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800" b="1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трещОтка</a:t>
                      </a:r>
                      <a:r>
                        <a:rPr lang="ru-RU" sz="28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800" b="1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чОкнутый</a:t>
                      </a:r>
                      <a:r>
                        <a:rPr lang="ru-RU" sz="28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и др.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31809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8563366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B9551A7-5A10-4604-849F-1244BF414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Утверждение. Да или нет?</a:t>
            </a:r>
            <a:endParaRPr lang="ru-RU" sz="4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717914D-D788-4364-B0F9-ECA2415C7D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8280"/>
            <a:ext cx="10515600" cy="522732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sz="3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Чтобы не ошибиться в написании проверяемой гласной в </a:t>
            </a:r>
          </a:p>
          <a:p>
            <a:pPr marL="0" lvl="0" indent="0">
              <a:buNone/>
            </a:pPr>
            <a:r>
              <a:rPr lang="ru-RU" sz="3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корне слова, нужно подобрать проверочное слово?</a:t>
            </a:r>
          </a:p>
          <a:p>
            <a:pPr marL="0" lvl="0" indent="0">
              <a:buNone/>
            </a:pPr>
            <a:r>
              <a:rPr lang="ru-RU" sz="3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2.Чтобы проверить непроизносимую согласную, то не нужно подбирать проверочное слово?</a:t>
            </a:r>
          </a:p>
          <a:p>
            <a:pPr marL="0" lv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3.Гласные и согласные в приставках пишутся независимо от произношения?</a:t>
            </a:r>
          </a:p>
          <a:p>
            <a:pPr marL="0" lv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В приставках на –з-с- перед звонкими пишется-С-, перед глухими –З?</a:t>
            </a:r>
          </a:p>
          <a:p>
            <a:pPr marL="0" lv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В корне-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лАг_лОж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безударном положении пишется –А, буква-О-, если за корнем нет суффикса-А?</a:t>
            </a:r>
          </a:p>
          <a:p>
            <a:pPr marL="0" lv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6.После шипящих в корне слова пишется –Ё?</a:t>
            </a:r>
          </a:p>
        </p:txBody>
      </p:sp>
    </p:spTree>
    <p:extLst>
      <p:ext uri="{BB962C8B-B14F-4D97-AF65-F5344CB8AC3E}">
        <p14:creationId xmlns:p14="http://schemas.microsoft.com/office/powerpoint/2010/main" xmlns="" val="25635581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67273FD-406F-4EDB-991E-EF45867FD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b="1" i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Проверьте и оцените себя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92A033F-01FC-4FD1-80AB-544B9F224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5813"/>
            <a:ext cx="10515600" cy="4121150"/>
          </a:xfrm>
        </p:spPr>
        <p:txBody>
          <a:bodyPr/>
          <a:lstStyle/>
          <a:p>
            <a:pPr marL="0" lvl="0" indent="0">
              <a:buNone/>
            </a:pPr>
            <a:r>
              <a:rPr lang="ru-RU" sz="36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1.-да</a:t>
            </a:r>
          </a:p>
          <a:p>
            <a:pPr marL="0" lvl="0" indent="0">
              <a:buNone/>
            </a:pPr>
            <a:r>
              <a:rPr lang="ru-RU" sz="36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2.-нет</a:t>
            </a:r>
          </a:p>
          <a:p>
            <a:pPr marL="0" lvl="0" indent="0">
              <a:buNone/>
            </a:pPr>
            <a:r>
              <a:rPr lang="ru-RU" sz="36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3.-да</a:t>
            </a:r>
          </a:p>
          <a:p>
            <a:pPr marL="0" lvl="0" indent="0">
              <a:buNone/>
            </a:pPr>
            <a:r>
              <a:rPr lang="ru-RU" sz="36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4.-нет</a:t>
            </a:r>
          </a:p>
          <a:p>
            <a:pPr marL="0" lvl="0" indent="0">
              <a:buNone/>
            </a:pPr>
            <a:r>
              <a:rPr lang="ru-RU" sz="36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5.-да</a:t>
            </a:r>
          </a:p>
          <a:p>
            <a:pPr marL="0" lvl="0" indent="0">
              <a:buNone/>
            </a:pPr>
            <a:r>
              <a:rPr lang="ru-RU" sz="36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6.да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081931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1617</TotalTime>
  <Words>544</Words>
  <Application>Microsoft Office PowerPoint</Application>
  <PresentationFormat>Произвольный</PresentationFormat>
  <Paragraphs>123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Слайд 1</vt:lpstr>
      <vt:lpstr>  </vt:lpstr>
      <vt:lpstr>Повторим и уточним наши знания по теме</vt:lpstr>
      <vt:lpstr>Правописание гласных и согласных  в приставках №10</vt:lpstr>
      <vt:lpstr>Перед звонкими согласными пишется З  Перед глухими согласными пишется – С. </vt:lpstr>
      <vt:lpstr>Чередующие гласные в корне слова </vt:lpstr>
      <vt:lpstr>Буквы О--Ё после шипящих в корне </vt:lpstr>
      <vt:lpstr>Утверждение. Да или нет?</vt:lpstr>
      <vt:lpstr>Проверьте и оцените себя</vt:lpstr>
      <vt:lpstr>Оцените свою работу</vt:lpstr>
      <vt:lpstr>Слайд 11</vt:lpstr>
      <vt:lpstr>Слайд 12</vt:lpstr>
      <vt:lpstr>Слайд 13</vt:lpstr>
      <vt:lpstr>Слайд 14</vt:lpstr>
      <vt:lpstr>Итог урока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HP</dc:creator>
  <cp:lastModifiedBy>Sony</cp:lastModifiedBy>
  <cp:revision>94</cp:revision>
  <dcterms:created xsi:type="dcterms:W3CDTF">2020-04-21T11:17:27Z</dcterms:created>
  <dcterms:modified xsi:type="dcterms:W3CDTF">2020-05-17T00:02:43Z</dcterms:modified>
</cp:coreProperties>
</file>