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334" r:id="rId2"/>
    <p:sldId id="268" r:id="rId3"/>
    <p:sldId id="317" r:id="rId4"/>
    <p:sldId id="336" r:id="rId5"/>
    <p:sldId id="330" r:id="rId6"/>
    <p:sldId id="337" r:id="rId7"/>
    <p:sldId id="339" r:id="rId8"/>
    <p:sldId id="257" r:id="rId9"/>
    <p:sldId id="327" r:id="rId10"/>
    <p:sldId id="306" r:id="rId11"/>
    <p:sldId id="262" r:id="rId12"/>
    <p:sldId id="271" r:id="rId13"/>
    <p:sldId id="270" r:id="rId14"/>
    <p:sldId id="304" r:id="rId15"/>
    <p:sldId id="303" r:id="rId16"/>
    <p:sldId id="296" r:id="rId17"/>
    <p:sldId id="266" r:id="rId18"/>
    <p:sldId id="265" r:id="rId19"/>
    <p:sldId id="297" r:id="rId20"/>
    <p:sldId id="308" r:id="rId21"/>
    <p:sldId id="347" r:id="rId22"/>
    <p:sldId id="298" r:id="rId23"/>
    <p:sldId id="348" r:id="rId24"/>
    <p:sldId id="346" r:id="rId25"/>
    <p:sldId id="340" r:id="rId26"/>
    <p:sldId id="332" r:id="rId27"/>
    <p:sldId id="301" r:id="rId28"/>
    <p:sldId id="294" r:id="rId29"/>
    <p:sldId id="311" r:id="rId30"/>
    <p:sldId id="305" r:id="rId31"/>
    <p:sldId id="320" r:id="rId32"/>
    <p:sldId id="335" r:id="rId33"/>
    <p:sldId id="302" r:id="rId34"/>
    <p:sldId id="342" r:id="rId35"/>
    <p:sldId id="344" r:id="rId36"/>
    <p:sldId id="315" r:id="rId37"/>
    <p:sldId id="345" r:id="rId38"/>
    <p:sldId id="292" r:id="rId39"/>
    <p:sldId id="341" r:id="rId40"/>
    <p:sldId id="318" r:id="rId41"/>
    <p:sldId id="329" r:id="rId42"/>
    <p:sldId id="312" r:id="rId43"/>
    <p:sldId id="289" r:id="rId44"/>
    <p:sldId id="263" r:id="rId45"/>
    <p:sldId id="280" r:id="rId46"/>
    <p:sldId id="291" r:id="rId47"/>
    <p:sldId id="284" r:id="rId48"/>
    <p:sldId id="322" r:id="rId49"/>
    <p:sldId id="287" r:id="rId50"/>
    <p:sldId id="288" r:id="rId51"/>
    <p:sldId id="299" r:id="rId52"/>
    <p:sldId id="285" r:id="rId53"/>
    <p:sldId id="310" r:id="rId54"/>
    <p:sldId id="300" r:id="rId55"/>
    <p:sldId id="279" r:id="rId56"/>
    <p:sldId id="286" r:id="rId57"/>
    <p:sldId id="309" r:id="rId58"/>
    <p:sldId id="278" r:id="rId59"/>
  </p:sldIdLst>
  <p:sldSz cx="9144000" cy="6858000" type="screen4x3"/>
  <p:notesSz cx="6845300" cy="91963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339933"/>
    <a:srgbClr val="FFFFFF"/>
    <a:srgbClr val="006666"/>
    <a:srgbClr val="009999"/>
    <a:srgbClr val="00CC99"/>
    <a:srgbClr val="3300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0995" autoAdjust="0"/>
  </p:normalViewPr>
  <p:slideViewPr>
    <p:cSldViewPr>
      <p:cViewPr>
        <p:scale>
          <a:sx n="49" d="100"/>
          <a:sy n="49" d="100"/>
        </p:scale>
        <p:origin x="-1291" y="17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2" y="113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84"/>
    </p:cViewPr>
  </p:sorterViewPr>
  <p:notesViewPr>
    <p:cSldViewPr>
      <p:cViewPr varScale="1">
        <p:scale>
          <a:sx n="56" d="100"/>
          <a:sy n="56" d="100"/>
        </p:scale>
        <p:origin x="-2838" y="-78"/>
      </p:cViewPr>
      <p:guideLst>
        <p:guide orient="horz" pos="2896"/>
        <p:guide pos="215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8F9FA7-6F22-43F8-B775-A253532DE22F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3147C9-BD3C-44AE-BB1B-59597866B77D}">
      <dgm:prSet phldrT="[Текст]"/>
      <dgm:spPr/>
      <dgm:t>
        <a:bodyPr/>
        <a:lstStyle/>
        <a:p>
          <a:r>
            <a:rPr lang="ru-RU" dirty="0" smtClean="0"/>
            <a:t>Природные ресурсы</a:t>
          </a:r>
          <a:endParaRPr lang="ru-RU" dirty="0"/>
        </a:p>
      </dgm:t>
    </dgm:pt>
    <dgm:pt modelId="{7898F3B0-0FAA-4199-8A8B-377A6070B137}" type="parTrans" cxnId="{E080C06C-3710-4431-8712-AB8C27534CCE}">
      <dgm:prSet/>
      <dgm:spPr/>
      <dgm:t>
        <a:bodyPr/>
        <a:lstStyle/>
        <a:p>
          <a:endParaRPr lang="ru-RU"/>
        </a:p>
      </dgm:t>
    </dgm:pt>
    <dgm:pt modelId="{B52CCC01-0EC6-4E02-97D3-2A2B95E97347}" type="sibTrans" cxnId="{E080C06C-3710-4431-8712-AB8C27534CCE}">
      <dgm:prSet/>
      <dgm:spPr/>
      <dgm:t>
        <a:bodyPr/>
        <a:lstStyle/>
        <a:p>
          <a:endParaRPr lang="ru-RU"/>
        </a:p>
      </dgm:t>
    </dgm:pt>
    <dgm:pt modelId="{17EBEE2F-CF44-425E-84DA-16F3DF71D645}">
      <dgm:prSet phldrT="[Текст]"/>
      <dgm:spPr/>
      <dgm:t>
        <a:bodyPr/>
        <a:lstStyle/>
        <a:p>
          <a:r>
            <a:rPr lang="ru-RU" dirty="0" smtClean="0"/>
            <a:t>ИСЧЕРПАЕМЫЕ</a:t>
          </a:r>
          <a:endParaRPr lang="ru-RU" dirty="0"/>
        </a:p>
      </dgm:t>
    </dgm:pt>
    <dgm:pt modelId="{9EF4C036-60C0-4B5E-ADAA-B685F045CBD7}" type="parTrans" cxnId="{672907CC-4672-4DC1-AC15-78361C81F09B}">
      <dgm:prSet/>
      <dgm:spPr/>
      <dgm:t>
        <a:bodyPr/>
        <a:lstStyle/>
        <a:p>
          <a:endParaRPr lang="ru-RU"/>
        </a:p>
      </dgm:t>
    </dgm:pt>
    <dgm:pt modelId="{FFA38A80-C347-414A-BD6F-64B62F809643}" type="sibTrans" cxnId="{672907CC-4672-4DC1-AC15-78361C81F09B}">
      <dgm:prSet/>
      <dgm:spPr/>
      <dgm:t>
        <a:bodyPr/>
        <a:lstStyle/>
        <a:p>
          <a:endParaRPr lang="ru-RU"/>
        </a:p>
      </dgm:t>
    </dgm:pt>
    <dgm:pt modelId="{84E4FCBE-AEDA-403F-9847-09E0DC4461EB}">
      <dgm:prSet phldrT="[Текст]"/>
      <dgm:spPr/>
      <dgm:t>
        <a:bodyPr/>
        <a:lstStyle/>
        <a:p>
          <a:r>
            <a:rPr lang="ru-RU" dirty="0" err="1" smtClean="0"/>
            <a:t>невозобновляемые</a:t>
          </a:r>
          <a:endParaRPr lang="ru-RU" dirty="0"/>
        </a:p>
      </dgm:t>
    </dgm:pt>
    <dgm:pt modelId="{AE9A3B9A-3EA7-4651-AA15-758B26FB4B8A}" type="parTrans" cxnId="{33C0726D-D528-4674-8930-F513E5A3A640}">
      <dgm:prSet/>
      <dgm:spPr/>
      <dgm:t>
        <a:bodyPr/>
        <a:lstStyle/>
        <a:p>
          <a:endParaRPr lang="ru-RU"/>
        </a:p>
      </dgm:t>
    </dgm:pt>
    <dgm:pt modelId="{ABEFBCC4-CE22-4452-91F6-07693A3A9795}" type="sibTrans" cxnId="{33C0726D-D528-4674-8930-F513E5A3A640}">
      <dgm:prSet/>
      <dgm:spPr/>
      <dgm:t>
        <a:bodyPr/>
        <a:lstStyle/>
        <a:p>
          <a:endParaRPr lang="ru-RU"/>
        </a:p>
      </dgm:t>
    </dgm:pt>
    <dgm:pt modelId="{07FA76A8-F270-4467-83F7-03D798248AD0}">
      <dgm:prSet phldrT="[Текст]"/>
      <dgm:spPr/>
      <dgm:t>
        <a:bodyPr/>
        <a:lstStyle/>
        <a:p>
          <a:r>
            <a:rPr lang="ru-RU" dirty="0" smtClean="0"/>
            <a:t>возобновляемые</a:t>
          </a:r>
          <a:endParaRPr lang="ru-RU" dirty="0"/>
        </a:p>
      </dgm:t>
    </dgm:pt>
    <dgm:pt modelId="{25D57BF1-7539-4269-B550-D784F3D3155F}" type="parTrans" cxnId="{4F239C91-988D-4F2C-B050-DE0ED83C5373}">
      <dgm:prSet/>
      <dgm:spPr/>
      <dgm:t>
        <a:bodyPr/>
        <a:lstStyle/>
        <a:p>
          <a:endParaRPr lang="ru-RU"/>
        </a:p>
      </dgm:t>
    </dgm:pt>
    <dgm:pt modelId="{D83DA8F1-7C31-4F02-82BA-F50B963F080E}" type="sibTrans" cxnId="{4F239C91-988D-4F2C-B050-DE0ED83C5373}">
      <dgm:prSet/>
      <dgm:spPr/>
      <dgm:t>
        <a:bodyPr/>
        <a:lstStyle/>
        <a:p>
          <a:endParaRPr lang="ru-RU"/>
        </a:p>
      </dgm:t>
    </dgm:pt>
    <dgm:pt modelId="{C7320AD5-0BA0-4836-99E3-5B8F193478E3}">
      <dgm:prSet phldrT="[Текст]"/>
      <dgm:spPr/>
      <dgm:t>
        <a:bodyPr/>
        <a:lstStyle/>
        <a:p>
          <a:r>
            <a:rPr lang="ru-RU" dirty="0" smtClean="0"/>
            <a:t>НЕИСЧЕРПАЕМЫ</a:t>
          </a:r>
          <a:endParaRPr lang="ru-RU" dirty="0"/>
        </a:p>
      </dgm:t>
    </dgm:pt>
    <dgm:pt modelId="{39BDF9BC-B9C6-488B-893D-5161B689057F}" type="parTrans" cxnId="{6F44BB3A-CE94-4557-BF86-5F561CC541F4}">
      <dgm:prSet/>
      <dgm:spPr/>
      <dgm:t>
        <a:bodyPr/>
        <a:lstStyle/>
        <a:p>
          <a:endParaRPr lang="ru-RU"/>
        </a:p>
      </dgm:t>
    </dgm:pt>
    <dgm:pt modelId="{02BF438C-306E-41D8-8719-F6550B579BBD}" type="sibTrans" cxnId="{6F44BB3A-CE94-4557-BF86-5F561CC541F4}">
      <dgm:prSet/>
      <dgm:spPr/>
      <dgm:t>
        <a:bodyPr/>
        <a:lstStyle/>
        <a:p>
          <a:endParaRPr lang="ru-RU"/>
        </a:p>
      </dgm:t>
    </dgm:pt>
    <dgm:pt modelId="{654B2152-66E7-4990-96C7-ABC31CC1728A}">
      <dgm:prSet phldrT="[Текст]"/>
      <dgm:spPr/>
      <dgm:t>
        <a:bodyPr/>
        <a:lstStyle/>
        <a:p>
          <a:r>
            <a:rPr lang="ru-RU" dirty="0" smtClean="0"/>
            <a:t>Энергия Солнца, ветра, приливов, течений, геотермальная</a:t>
          </a:r>
          <a:endParaRPr lang="ru-RU" dirty="0"/>
        </a:p>
      </dgm:t>
    </dgm:pt>
    <dgm:pt modelId="{B0B32874-01E2-49CB-8B5C-FAA39ACE7367}" type="parTrans" cxnId="{24D184E2-4BCE-44FC-A2A5-320CA83F6267}">
      <dgm:prSet/>
      <dgm:spPr/>
      <dgm:t>
        <a:bodyPr/>
        <a:lstStyle/>
        <a:p>
          <a:endParaRPr lang="ru-RU"/>
        </a:p>
      </dgm:t>
    </dgm:pt>
    <dgm:pt modelId="{513C6553-0E95-4A02-A4B5-1F166176B730}" type="sibTrans" cxnId="{24D184E2-4BCE-44FC-A2A5-320CA83F6267}">
      <dgm:prSet/>
      <dgm:spPr/>
      <dgm:t>
        <a:bodyPr/>
        <a:lstStyle/>
        <a:p>
          <a:endParaRPr lang="ru-RU"/>
        </a:p>
      </dgm:t>
    </dgm:pt>
    <dgm:pt modelId="{1B1D5AFC-5866-4E95-B86B-B168E034B8F8}" type="pres">
      <dgm:prSet presAssocID="{1C8F9FA7-6F22-43F8-B775-A253532DE22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E8E3067-05EC-4FB6-8ACB-047C3A457CEA}" type="pres">
      <dgm:prSet presAssocID="{1F3147C9-BD3C-44AE-BB1B-59597866B77D}" presName="hierRoot1" presStyleCnt="0"/>
      <dgm:spPr/>
    </dgm:pt>
    <dgm:pt modelId="{54EE7E3B-9802-42C1-AD21-5185CD8AEF7B}" type="pres">
      <dgm:prSet presAssocID="{1F3147C9-BD3C-44AE-BB1B-59597866B77D}" presName="composite" presStyleCnt="0"/>
      <dgm:spPr/>
    </dgm:pt>
    <dgm:pt modelId="{B40DA740-6F21-49ED-AF72-1BEF965206D2}" type="pres">
      <dgm:prSet presAssocID="{1F3147C9-BD3C-44AE-BB1B-59597866B77D}" presName="background" presStyleLbl="node0" presStyleIdx="0" presStyleCnt="1"/>
      <dgm:spPr/>
    </dgm:pt>
    <dgm:pt modelId="{FC721258-CAD3-47DC-890E-4BD00ADD7618}" type="pres">
      <dgm:prSet presAssocID="{1F3147C9-BD3C-44AE-BB1B-59597866B77D}" presName="text" presStyleLbl="fgAcc0" presStyleIdx="0" presStyleCnt="1" custScaleY="148819" custLinFactNeighborX="2264" custLinFactNeighborY="-352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B3AB48-26C8-456D-AF0A-F8A0544B5FF0}" type="pres">
      <dgm:prSet presAssocID="{1F3147C9-BD3C-44AE-BB1B-59597866B77D}" presName="hierChild2" presStyleCnt="0"/>
      <dgm:spPr/>
    </dgm:pt>
    <dgm:pt modelId="{973DBE95-D2F0-4A8D-BA90-15B95FED3399}" type="pres">
      <dgm:prSet presAssocID="{9EF4C036-60C0-4B5E-ADAA-B685F045CBD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A58CAFE-F6AC-44EC-B15E-A0DFA6F93BF1}" type="pres">
      <dgm:prSet presAssocID="{17EBEE2F-CF44-425E-84DA-16F3DF71D645}" presName="hierRoot2" presStyleCnt="0"/>
      <dgm:spPr/>
    </dgm:pt>
    <dgm:pt modelId="{2A979086-418B-48AC-8F20-AF9B5908F2AD}" type="pres">
      <dgm:prSet presAssocID="{17EBEE2F-CF44-425E-84DA-16F3DF71D645}" presName="composite2" presStyleCnt="0"/>
      <dgm:spPr/>
    </dgm:pt>
    <dgm:pt modelId="{69618CA3-6176-477A-9402-C525F03ED8E3}" type="pres">
      <dgm:prSet presAssocID="{17EBEE2F-CF44-425E-84DA-16F3DF71D645}" presName="background2" presStyleLbl="node2" presStyleIdx="0" presStyleCnt="2"/>
      <dgm:spPr/>
    </dgm:pt>
    <dgm:pt modelId="{254C1BCD-0351-47F4-BC0D-81264AF26243}" type="pres">
      <dgm:prSet presAssocID="{17EBEE2F-CF44-425E-84DA-16F3DF71D645}" presName="text2" presStyleLbl="fgAcc2" presStyleIdx="0" presStyleCnt="2" custLinFactNeighborX="-33084" custLinFactNeighborY="-134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757961-5F69-4E52-923E-59DC57D89607}" type="pres">
      <dgm:prSet presAssocID="{17EBEE2F-CF44-425E-84DA-16F3DF71D645}" presName="hierChild3" presStyleCnt="0"/>
      <dgm:spPr/>
    </dgm:pt>
    <dgm:pt modelId="{C40F3C45-F8E1-492D-B0AC-C3C4A344B35D}" type="pres">
      <dgm:prSet presAssocID="{AE9A3B9A-3EA7-4651-AA15-758B26FB4B8A}" presName="Name17" presStyleLbl="parChTrans1D3" presStyleIdx="0" presStyleCnt="3"/>
      <dgm:spPr/>
      <dgm:t>
        <a:bodyPr/>
        <a:lstStyle/>
        <a:p>
          <a:endParaRPr lang="ru-RU"/>
        </a:p>
      </dgm:t>
    </dgm:pt>
    <dgm:pt modelId="{67AC9B23-37D9-4869-827E-8E932D28C1FA}" type="pres">
      <dgm:prSet presAssocID="{84E4FCBE-AEDA-403F-9847-09E0DC4461EB}" presName="hierRoot3" presStyleCnt="0"/>
      <dgm:spPr/>
    </dgm:pt>
    <dgm:pt modelId="{2B3A234B-AB56-42DF-85A7-C3CE36300CF4}" type="pres">
      <dgm:prSet presAssocID="{84E4FCBE-AEDA-403F-9847-09E0DC4461EB}" presName="composite3" presStyleCnt="0"/>
      <dgm:spPr/>
    </dgm:pt>
    <dgm:pt modelId="{4AA40904-9CA4-454F-B5CA-A3936B78CF78}" type="pres">
      <dgm:prSet presAssocID="{84E4FCBE-AEDA-403F-9847-09E0DC4461EB}" presName="background3" presStyleLbl="node3" presStyleIdx="0" presStyleCnt="3"/>
      <dgm:spPr/>
    </dgm:pt>
    <dgm:pt modelId="{0F56FD80-D4E9-484D-ADBA-79F3E494D62F}" type="pres">
      <dgm:prSet presAssocID="{84E4FCBE-AEDA-403F-9847-09E0DC4461EB}" presName="text3" presStyleLbl="fgAcc3" presStyleIdx="0" presStyleCnt="3" custLinFactNeighborX="-49359" custLinFactNeighborY="34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6330C6-AF1A-4B01-8B26-DF9CC01FE830}" type="pres">
      <dgm:prSet presAssocID="{84E4FCBE-AEDA-403F-9847-09E0DC4461EB}" presName="hierChild4" presStyleCnt="0"/>
      <dgm:spPr/>
    </dgm:pt>
    <dgm:pt modelId="{7D9A6E37-FB93-4A5C-8C13-E0CDACFCCF97}" type="pres">
      <dgm:prSet presAssocID="{25D57BF1-7539-4269-B550-D784F3D3155F}" presName="Name17" presStyleLbl="parChTrans1D3" presStyleIdx="1" presStyleCnt="3"/>
      <dgm:spPr/>
      <dgm:t>
        <a:bodyPr/>
        <a:lstStyle/>
        <a:p>
          <a:endParaRPr lang="ru-RU"/>
        </a:p>
      </dgm:t>
    </dgm:pt>
    <dgm:pt modelId="{BE810B4A-476C-4ED2-91CF-23EB2F2DC3D6}" type="pres">
      <dgm:prSet presAssocID="{07FA76A8-F270-4467-83F7-03D798248AD0}" presName="hierRoot3" presStyleCnt="0"/>
      <dgm:spPr/>
    </dgm:pt>
    <dgm:pt modelId="{638F7F55-75D7-4D96-B39B-9FFF485B3FE7}" type="pres">
      <dgm:prSet presAssocID="{07FA76A8-F270-4467-83F7-03D798248AD0}" presName="composite3" presStyleCnt="0"/>
      <dgm:spPr/>
    </dgm:pt>
    <dgm:pt modelId="{5E2B13BE-AF4B-40AB-B1F9-019646E8943C}" type="pres">
      <dgm:prSet presAssocID="{07FA76A8-F270-4467-83F7-03D798248AD0}" presName="background3" presStyleLbl="node3" presStyleIdx="1" presStyleCnt="3"/>
      <dgm:spPr/>
    </dgm:pt>
    <dgm:pt modelId="{76772938-7F90-4584-BEB7-EBD41F3A8AD7}" type="pres">
      <dgm:prSet presAssocID="{07FA76A8-F270-4467-83F7-03D798248AD0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C99162-A438-449A-B76B-83AE29AEBA14}" type="pres">
      <dgm:prSet presAssocID="{07FA76A8-F270-4467-83F7-03D798248AD0}" presName="hierChild4" presStyleCnt="0"/>
      <dgm:spPr/>
    </dgm:pt>
    <dgm:pt modelId="{3C525FF6-E41D-4F91-ADBA-E2333BAD614C}" type="pres">
      <dgm:prSet presAssocID="{39BDF9BC-B9C6-488B-893D-5161B689057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BDA842B-0BD5-4FB5-83A6-A1A99FCB5485}" type="pres">
      <dgm:prSet presAssocID="{C7320AD5-0BA0-4836-99E3-5B8F193478E3}" presName="hierRoot2" presStyleCnt="0"/>
      <dgm:spPr/>
    </dgm:pt>
    <dgm:pt modelId="{BBA53686-3011-451B-BCF2-FE848B67511B}" type="pres">
      <dgm:prSet presAssocID="{C7320AD5-0BA0-4836-99E3-5B8F193478E3}" presName="composite2" presStyleCnt="0"/>
      <dgm:spPr/>
    </dgm:pt>
    <dgm:pt modelId="{7E74FCB8-3CCF-48FF-8C84-BB9F78E5F73B}" type="pres">
      <dgm:prSet presAssocID="{C7320AD5-0BA0-4836-99E3-5B8F193478E3}" presName="background2" presStyleLbl="node2" presStyleIdx="1" presStyleCnt="2"/>
      <dgm:spPr/>
    </dgm:pt>
    <dgm:pt modelId="{96F56D40-A9A6-4FD7-AE6C-133BDD9EE9F8}" type="pres">
      <dgm:prSet presAssocID="{C7320AD5-0BA0-4836-99E3-5B8F193478E3}" presName="text2" presStyleLbl="fgAcc2" presStyleIdx="1" presStyleCnt="2" custLinFactNeighborX="52197" custLinFactNeighborY="-270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2F2797-8B25-4192-AB49-C48B70A8CBA1}" type="pres">
      <dgm:prSet presAssocID="{C7320AD5-0BA0-4836-99E3-5B8F193478E3}" presName="hierChild3" presStyleCnt="0"/>
      <dgm:spPr/>
    </dgm:pt>
    <dgm:pt modelId="{33261F4D-6FA1-44E6-A7C7-CA0D85608AA1}" type="pres">
      <dgm:prSet presAssocID="{B0B32874-01E2-49CB-8B5C-FAA39ACE7367}" presName="Name17" presStyleLbl="parChTrans1D3" presStyleIdx="2" presStyleCnt="3"/>
      <dgm:spPr/>
      <dgm:t>
        <a:bodyPr/>
        <a:lstStyle/>
        <a:p>
          <a:endParaRPr lang="ru-RU"/>
        </a:p>
      </dgm:t>
    </dgm:pt>
    <dgm:pt modelId="{4A76142B-F22F-4421-8734-837C53726556}" type="pres">
      <dgm:prSet presAssocID="{654B2152-66E7-4990-96C7-ABC31CC1728A}" presName="hierRoot3" presStyleCnt="0"/>
      <dgm:spPr/>
    </dgm:pt>
    <dgm:pt modelId="{9CC310EC-C9CB-4B4C-9068-05F22D00BC66}" type="pres">
      <dgm:prSet presAssocID="{654B2152-66E7-4990-96C7-ABC31CC1728A}" presName="composite3" presStyleCnt="0"/>
      <dgm:spPr/>
    </dgm:pt>
    <dgm:pt modelId="{24ED1F20-D6C7-4A30-9F58-621F5E09B0F8}" type="pres">
      <dgm:prSet presAssocID="{654B2152-66E7-4990-96C7-ABC31CC1728A}" presName="background3" presStyleLbl="node3" presStyleIdx="2" presStyleCnt="3"/>
      <dgm:spPr/>
    </dgm:pt>
    <dgm:pt modelId="{456FDD3B-41C0-453D-99B8-94A7147CEF4D}" type="pres">
      <dgm:prSet presAssocID="{654B2152-66E7-4990-96C7-ABC31CC1728A}" presName="text3" presStyleLbl="fgAcc3" presStyleIdx="2" presStyleCnt="3" custLinFactNeighborX="61739" custLinFactNeighborY="-107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B49F5B-E661-42D1-BB66-8F7EC10C8DD8}" type="pres">
      <dgm:prSet presAssocID="{654B2152-66E7-4990-96C7-ABC31CC1728A}" presName="hierChild4" presStyleCnt="0"/>
      <dgm:spPr/>
    </dgm:pt>
  </dgm:ptLst>
  <dgm:cxnLst>
    <dgm:cxn modelId="{E080C06C-3710-4431-8712-AB8C27534CCE}" srcId="{1C8F9FA7-6F22-43F8-B775-A253532DE22F}" destId="{1F3147C9-BD3C-44AE-BB1B-59597866B77D}" srcOrd="0" destOrd="0" parTransId="{7898F3B0-0FAA-4199-8A8B-377A6070B137}" sibTransId="{B52CCC01-0EC6-4E02-97D3-2A2B95E97347}"/>
    <dgm:cxn modelId="{03FC639E-F575-4B0F-BBFB-DF2EA76DEC81}" type="presOf" srcId="{17EBEE2F-CF44-425E-84DA-16F3DF71D645}" destId="{254C1BCD-0351-47F4-BC0D-81264AF26243}" srcOrd="0" destOrd="0" presId="urn:microsoft.com/office/officeart/2005/8/layout/hierarchy1"/>
    <dgm:cxn modelId="{BBA17C74-4EBF-4AA6-AF3C-A60BFA61BCCA}" type="presOf" srcId="{C7320AD5-0BA0-4836-99E3-5B8F193478E3}" destId="{96F56D40-A9A6-4FD7-AE6C-133BDD9EE9F8}" srcOrd="0" destOrd="0" presId="urn:microsoft.com/office/officeart/2005/8/layout/hierarchy1"/>
    <dgm:cxn modelId="{3E25A700-AA3A-4C13-A47E-561220CA87F1}" type="presOf" srcId="{84E4FCBE-AEDA-403F-9847-09E0DC4461EB}" destId="{0F56FD80-D4E9-484D-ADBA-79F3E494D62F}" srcOrd="0" destOrd="0" presId="urn:microsoft.com/office/officeart/2005/8/layout/hierarchy1"/>
    <dgm:cxn modelId="{33C0726D-D528-4674-8930-F513E5A3A640}" srcId="{17EBEE2F-CF44-425E-84DA-16F3DF71D645}" destId="{84E4FCBE-AEDA-403F-9847-09E0DC4461EB}" srcOrd="0" destOrd="0" parTransId="{AE9A3B9A-3EA7-4651-AA15-758B26FB4B8A}" sibTransId="{ABEFBCC4-CE22-4452-91F6-07693A3A9795}"/>
    <dgm:cxn modelId="{24D184E2-4BCE-44FC-A2A5-320CA83F6267}" srcId="{C7320AD5-0BA0-4836-99E3-5B8F193478E3}" destId="{654B2152-66E7-4990-96C7-ABC31CC1728A}" srcOrd="0" destOrd="0" parTransId="{B0B32874-01E2-49CB-8B5C-FAA39ACE7367}" sibTransId="{513C6553-0E95-4A02-A4B5-1F166176B730}"/>
    <dgm:cxn modelId="{40416EC7-DCF5-4BA5-A485-65279069DD59}" type="presOf" srcId="{25D57BF1-7539-4269-B550-D784F3D3155F}" destId="{7D9A6E37-FB93-4A5C-8C13-E0CDACFCCF97}" srcOrd="0" destOrd="0" presId="urn:microsoft.com/office/officeart/2005/8/layout/hierarchy1"/>
    <dgm:cxn modelId="{96D1DD5D-B114-4C13-BFA2-6D80A507BFE8}" type="presOf" srcId="{9EF4C036-60C0-4B5E-ADAA-B685F045CBD7}" destId="{973DBE95-D2F0-4A8D-BA90-15B95FED3399}" srcOrd="0" destOrd="0" presId="urn:microsoft.com/office/officeart/2005/8/layout/hierarchy1"/>
    <dgm:cxn modelId="{84B272DE-609E-45C6-A1A2-EC9D1DCB8E59}" type="presOf" srcId="{1C8F9FA7-6F22-43F8-B775-A253532DE22F}" destId="{1B1D5AFC-5866-4E95-B86B-B168E034B8F8}" srcOrd="0" destOrd="0" presId="urn:microsoft.com/office/officeart/2005/8/layout/hierarchy1"/>
    <dgm:cxn modelId="{4F239C91-988D-4F2C-B050-DE0ED83C5373}" srcId="{17EBEE2F-CF44-425E-84DA-16F3DF71D645}" destId="{07FA76A8-F270-4467-83F7-03D798248AD0}" srcOrd="1" destOrd="0" parTransId="{25D57BF1-7539-4269-B550-D784F3D3155F}" sibTransId="{D83DA8F1-7C31-4F02-82BA-F50B963F080E}"/>
    <dgm:cxn modelId="{887625D8-35DC-433C-8C17-9A420EB47F30}" type="presOf" srcId="{AE9A3B9A-3EA7-4651-AA15-758B26FB4B8A}" destId="{C40F3C45-F8E1-492D-B0AC-C3C4A344B35D}" srcOrd="0" destOrd="0" presId="urn:microsoft.com/office/officeart/2005/8/layout/hierarchy1"/>
    <dgm:cxn modelId="{6F44BB3A-CE94-4557-BF86-5F561CC541F4}" srcId="{1F3147C9-BD3C-44AE-BB1B-59597866B77D}" destId="{C7320AD5-0BA0-4836-99E3-5B8F193478E3}" srcOrd="1" destOrd="0" parTransId="{39BDF9BC-B9C6-488B-893D-5161B689057F}" sibTransId="{02BF438C-306E-41D8-8719-F6550B579BBD}"/>
    <dgm:cxn modelId="{A7B218DF-B34F-41AD-A631-51AC187F47B8}" type="presOf" srcId="{07FA76A8-F270-4467-83F7-03D798248AD0}" destId="{76772938-7F90-4584-BEB7-EBD41F3A8AD7}" srcOrd="0" destOrd="0" presId="urn:microsoft.com/office/officeart/2005/8/layout/hierarchy1"/>
    <dgm:cxn modelId="{5A83D2F2-8E17-4DEA-BA5F-E02429B5CCDC}" type="presOf" srcId="{1F3147C9-BD3C-44AE-BB1B-59597866B77D}" destId="{FC721258-CAD3-47DC-890E-4BD00ADD7618}" srcOrd="0" destOrd="0" presId="urn:microsoft.com/office/officeart/2005/8/layout/hierarchy1"/>
    <dgm:cxn modelId="{EAB66722-2957-4106-9355-1FA9492975B2}" type="presOf" srcId="{B0B32874-01E2-49CB-8B5C-FAA39ACE7367}" destId="{33261F4D-6FA1-44E6-A7C7-CA0D85608AA1}" srcOrd="0" destOrd="0" presId="urn:microsoft.com/office/officeart/2005/8/layout/hierarchy1"/>
    <dgm:cxn modelId="{6E87821D-3FC3-4059-8115-B68A02E682C2}" type="presOf" srcId="{654B2152-66E7-4990-96C7-ABC31CC1728A}" destId="{456FDD3B-41C0-453D-99B8-94A7147CEF4D}" srcOrd="0" destOrd="0" presId="urn:microsoft.com/office/officeart/2005/8/layout/hierarchy1"/>
    <dgm:cxn modelId="{BFFDA6FE-2F41-40F9-94FC-7DE8A14DA5ED}" type="presOf" srcId="{39BDF9BC-B9C6-488B-893D-5161B689057F}" destId="{3C525FF6-E41D-4F91-ADBA-E2333BAD614C}" srcOrd="0" destOrd="0" presId="urn:microsoft.com/office/officeart/2005/8/layout/hierarchy1"/>
    <dgm:cxn modelId="{672907CC-4672-4DC1-AC15-78361C81F09B}" srcId="{1F3147C9-BD3C-44AE-BB1B-59597866B77D}" destId="{17EBEE2F-CF44-425E-84DA-16F3DF71D645}" srcOrd="0" destOrd="0" parTransId="{9EF4C036-60C0-4B5E-ADAA-B685F045CBD7}" sibTransId="{FFA38A80-C347-414A-BD6F-64B62F809643}"/>
    <dgm:cxn modelId="{D19505AB-9D4B-4B30-8CB5-31FFF38F0B00}" type="presParOf" srcId="{1B1D5AFC-5866-4E95-B86B-B168E034B8F8}" destId="{BE8E3067-05EC-4FB6-8ACB-047C3A457CEA}" srcOrd="0" destOrd="0" presId="urn:microsoft.com/office/officeart/2005/8/layout/hierarchy1"/>
    <dgm:cxn modelId="{7A5B89A5-54A4-4188-A42A-1A75BBE4179D}" type="presParOf" srcId="{BE8E3067-05EC-4FB6-8ACB-047C3A457CEA}" destId="{54EE7E3B-9802-42C1-AD21-5185CD8AEF7B}" srcOrd="0" destOrd="0" presId="urn:microsoft.com/office/officeart/2005/8/layout/hierarchy1"/>
    <dgm:cxn modelId="{003BCE65-63C7-4AE1-89D4-4710AF8E45AD}" type="presParOf" srcId="{54EE7E3B-9802-42C1-AD21-5185CD8AEF7B}" destId="{B40DA740-6F21-49ED-AF72-1BEF965206D2}" srcOrd="0" destOrd="0" presId="urn:microsoft.com/office/officeart/2005/8/layout/hierarchy1"/>
    <dgm:cxn modelId="{78A42D75-0FD3-4ECC-8E24-FA95447C8F0E}" type="presParOf" srcId="{54EE7E3B-9802-42C1-AD21-5185CD8AEF7B}" destId="{FC721258-CAD3-47DC-890E-4BD00ADD7618}" srcOrd="1" destOrd="0" presId="urn:microsoft.com/office/officeart/2005/8/layout/hierarchy1"/>
    <dgm:cxn modelId="{B03A668F-D3F8-486B-8180-F260547C7FDB}" type="presParOf" srcId="{BE8E3067-05EC-4FB6-8ACB-047C3A457CEA}" destId="{F0B3AB48-26C8-456D-AF0A-F8A0544B5FF0}" srcOrd="1" destOrd="0" presId="urn:microsoft.com/office/officeart/2005/8/layout/hierarchy1"/>
    <dgm:cxn modelId="{B8007405-86F9-4EB9-96E1-88F3763FAA9B}" type="presParOf" srcId="{F0B3AB48-26C8-456D-AF0A-F8A0544B5FF0}" destId="{973DBE95-D2F0-4A8D-BA90-15B95FED3399}" srcOrd="0" destOrd="0" presId="urn:microsoft.com/office/officeart/2005/8/layout/hierarchy1"/>
    <dgm:cxn modelId="{C6BDD020-C4B5-471C-A00C-C667E521BE3D}" type="presParOf" srcId="{F0B3AB48-26C8-456D-AF0A-F8A0544B5FF0}" destId="{0A58CAFE-F6AC-44EC-B15E-A0DFA6F93BF1}" srcOrd="1" destOrd="0" presId="urn:microsoft.com/office/officeart/2005/8/layout/hierarchy1"/>
    <dgm:cxn modelId="{CFEEFFC2-D8F9-4176-BCA9-86558DAD2E5C}" type="presParOf" srcId="{0A58CAFE-F6AC-44EC-B15E-A0DFA6F93BF1}" destId="{2A979086-418B-48AC-8F20-AF9B5908F2AD}" srcOrd="0" destOrd="0" presId="urn:microsoft.com/office/officeart/2005/8/layout/hierarchy1"/>
    <dgm:cxn modelId="{03188E8F-E7FC-4A24-B08C-98BCAAEFA2BA}" type="presParOf" srcId="{2A979086-418B-48AC-8F20-AF9B5908F2AD}" destId="{69618CA3-6176-477A-9402-C525F03ED8E3}" srcOrd="0" destOrd="0" presId="urn:microsoft.com/office/officeart/2005/8/layout/hierarchy1"/>
    <dgm:cxn modelId="{747BDB24-A998-446E-A5C6-EDBA38D2F0CD}" type="presParOf" srcId="{2A979086-418B-48AC-8F20-AF9B5908F2AD}" destId="{254C1BCD-0351-47F4-BC0D-81264AF26243}" srcOrd="1" destOrd="0" presId="urn:microsoft.com/office/officeart/2005/8/layout/hierarchy1"/>
    <dgm:cxn modelId="{880F8B7D-C3A5-440E-BC16-4B2BCF6CA2F8}" type="presParOf" srcId="{0A58CAFE-F6AC-44EC-B15E-A0DFA6F93BF1}" destId="{B4757961-5F69-4E52-923E-59DC57D89607}" srcOrd="1" destOrd="0" presId="urn:microsoft.com/office/officeart/2005/8/layout/hierarchy1"/>
    <dgm:cxn modelId="{63238F0B-52B4-45CF-BF0F-BFF0D90F1732}" type="presParOf" srcId="{B4757961-5F69-4E52-923E-59DC57D89607}" destId="{C40F3C45-F8E1-492D-B0AC-C3C4A344B35D}" srcOrd="0" destOrd="0" presId="urn:microsoft.com/office/officeart/2005/8/layout/hierarchy1"/>
    <dgm:cxn modelId="{82A2E9EB-E834-4C6E-95AE-476CD8B78D93}" type="presParOf" srcId="{B4757961-5F69-4E52-923E-59DC57D89607}" destId="{67AC9B23-37D9-4869-827E-8E932D28C1FA}" srcOrd="1" destOrd="0" presId="urn:microsoft.com/office/officeart/2005/8/layout/hierarchy1"/>
    <dgm:cxn modelId="{AE7CDC36-2AD0-4581-916C-3A6659E933C5}" type="presParOf" srcId="{67AC9B23-37D9-4869-827E-8E932D28C1FA}" destId="{2B3A234B-AB56-42DF-85A7-C3CE36300CF4}" srcOrd="0" destOrd="0" presId="urn:microsoft.com/office/officeart/2005/8/layout/hierarchy1"/>
    <dgm:cxn modelId="{BBDF6258-86C5-413E-B4EB-75731A6CA2FE}" type="presParOf" srcId="{2B3A234B-AB56-42DF-85A7-C3CE36300CF4}" destId="{4AA40904-9CA4-454F-B5CA-A3936B78CF78}" srcOrd="0" destOrd="0" presId="urn:microsoft.com/office/officeart/2005/8/layout/hierarchy1"/>
    <dgm:cxn modelId="{BFAFA379-CB7C-4321-A882-3B991D7021B8}" type="presParOf" srcId="{2B3A234B-AB56-42DF-85A7-C3CE36300CF4}" destId="{0F56FD80-D4E9-484D-ADBA-79F3E494D62F}" srcOrd="1" destOrd="0" presId="urn:microsoft.com/office/officeart/2005/8/layout/hierarchy1"/>
    <dgm:cxn modelId="{231B408A-76AD-4C02-B6CC-4C07B988CAFA}" type="presParOf" srcId="{67AC9B23-37D9-4869-827E-8E932D28C1FA}" destId="{8E6330C6-AF1A-4B01-8B26-DF9CC01FE830}" srcOrd="1" destOrd="0" presId="urn:microsoft.com/office/officeart/2005/8/layout/hierarchy1"/>
    <dgm:cxn modelId="{EFDA59EC-35B5-466D-BF63-0727F0359DE6}" type="presParOf" srcId="{B4757961-5F69-4E52-923E-59DC57D89607}" destId="{7D9A6E37-FB93-4A5C-8C13-E0CDACFCCF97}" srcOrd="2" destOrd="0" presId="urn:microsoft.com/office/officeart/2005/8/layout/hierarchy1"/>
    <dgm:cxn modelId="{502A98E0-713B-46B5-B786-9B3D8E3A328E}" type="presParOf" srcId="{B4757961-5F69-4E52-923E-59DC57D89607}" destId="{BE810B4A-476C-4ED2-91CF-23EB2F2DC3D6}" srcOrd="3" destOrd="0" presId="urn:microsoft.com/office/officeart/2005/8/layout/hierarchy1"/>
    <dgm:cxn modelId="{3AF2F5CF-C78C-4093-A44A-A503DCB63073}" type="presParOf" srcId="{BE810B4A-476C-4ED2-91CF-23EB2F2DC3D6}" destId="{638F7F55-75D7-4D96-B39B-9FFF485B3FE7}" srcOrd="0" destOrd="0" presId="urn:microsoft.com/office/officeart/2005/8/layout/hierarchy1"/>
    <dgm:cxn modelId="{23CCDFD4-C4E8-41A4-A916-4ED4030B0587}" type="presParOf" srcId="{638F7F55-75D7-4D96-B39B-9FFF485B3FE7}" destId="{5E2B13BE-AF4B-40AB-B1F9-019646E8943C}" srcOrd="0" destOrd="0" presId="urn:microsoft.com/office/officeart/2005/8/layout/hierarchy1"/>
    <dgm:cxn modelId="{C0FEEC99-A66A-4211-B90C-3B4AB4C84438}" type="presParOf" srcId="{638F7F55-75D7-4D96-B39B-9FFF485B3FE7}" destId="{76772938-7F90-4584-BEB7-EBD41F3A8AD7}" srcOrd="1" destOrd="0" presId="urn:microsoft.com/office/officeart/2005/8/layout/hierarchy1"/>
    <dgm:cxn modelId="{02ADA14F-F290-4D63-8C09-C15A295FC8E4}" type="presParOf" srcId="{BE810B4A-476C-4ED2-91CF-23EB2F2DC3D6}" destId="{20C99162-A438-449A-B76B-83AE29AEBA14}" srcOrd="1" destOrd="0" presId="urn:microsoft.com/office/officeart/2005/8/layout/hierarchy1"/>
    <dgm:cxn modelId="{8E3192B0-E584-4423-BD69-F0FAD812A3E4}" type="presParOf" srcId="{F0B3AB48-26C8-456D-AF0A-F8A0544B5FF0}" destId="{3C525FF6-E41D-4F91-ADBA-E2333BAD614C}" srcOrd="2" destOrd="0" presId="urn:microsoft.com/office/officeart/2005/8/layout/hierarchy1"/>
    <dgm:cxn modelId="{3B88DDBC-2128-49B6-B8E9-1F23D15FC533}" type="presParOf" srcId="{F0B3AB48-26C8-456D-AF0A-F8A0544B5FF0}" destId="{1BDA842B-0BD5-4FB5-83A6-A1A99FCB5485}" srcOrd="3" destOrd="0" presId="urn:microsoft.com/office/officeart/2005/8/layout/hierarchy1"/>
    <dgm:cxn modelId="{8B813701-10D2-44DA-9D3B-F6F9B6A44672}" type="presParOf" srcId="{1BDA842B-0BD5-4FB5-83A6-A1A99FCB5485}" destId="{BBA53686-3011-451B-BCF2-FE848B67511B}" srcOrd="0" destOrd="0" presId="urn:microsoft.com/office/officeart/2005/8/layout/hierarchy1"/>
    <dgm:cxn modelId="{F66272E1-8484-4FB2-8E5B-64A5318EB6D4}" type="presParOf" srcId="{BBA53686-3011-451B-BCF2-FE848B67511B}" destId="{7E74FCB8-3CCF-48FF-8C84-BB9F78E5F73B}" srcOrd="0" destOrd="0" presId="urn:microsoft.com/office/officeart/2005/8/layout/hierarchy1"/>
    <dgm:cxn modelId="{1C1AF9D2-03DA-426E-AAD9-1AD0B70C2A40}" type="presParOf" srcId="{BBA53686-3011-451B-BCF2-FE848B67511B}" destId="{96F56D40-A9A6-4FD7-AE6C-133BDD9EE9F8}" srcOrd="1" destOrd="0" presId="urn:microsoft.com/office/officeart/2005/8/layout/hierarchy1"/>
    <dgm:cxn modelId="{7881BDD7-3C04-454C-9FA9-4CAD8491D337}" type="presParOf" srcId="{1BDA842B-0BD5-4FB5-83A6-A1A99FCB5485}" destId="{302F2797-8B25-4192-AB49-C48B70A8CBA1}" srcOrd="1" destOrd="0" presId="urn:microsoft.com/office/officeart/2005/8/layout/hierarchy1"/>
    <dgm:cxn modelId="{B989BBE7-42B6-41B9-98A2-8CF27338FF2A}" type="presParOf" srcId="{302F2797-8B25-4192-AB49-C48B70A8CBA1}" destId="{33261F4D-6FA1-44E6-A7C7-CA0D85608AA1}" srcOrd="0" destOrd="0" presId="urn:microsoft.com/office/officeart/2005/8/layout/hierarchy1"/>
    <dgm:cxn modelId="{81A61E91-AB83-482C-BF86-D1C9E2A3DB0D}" type="presParOf" srcId="{302F2797-8B25-4192-AB49-C48B70A8CBA1}" destId="{4A76142B-F22F-4421-8734-837C53726556}" srcOrd="1" destOrd="0" presId="urn:microsoft.com/office/officeart/2005/8/layout/hierarchy1"/>
    <dgm:cxn modelId="{F917D08D-7173-4D42-BADE-3F0B6C3A42A2}" type="presParOf" srcId="{4A76142B-F22F-4421-8734-837C53726556}" destId="{9CC310EC-C9CB-4B4C-9068-05F22D00BC66}" srcOrd="0" destOrd="0" presId="urn:microsoft.com/office/officeart/2005/8/layout/hierarchy1"/>
    <dgm:cxn modelId="{65A5FABF-EA19-4A2D-9469-D9F7A78D750D}" type="presParOf" srcId="{9CC310EC-C9CB-4B4C-9068-05F22D00BC66}" destId="{24ED1F20-D6C7-4A30-9F58-621F5E09B0F8}" srcOrd="0" destOrd="0" presId="urn:microsoft.com/office/officeart/2005/8/layout/hierarchy1"/>
    <dgm:cxn modelId="{C59580BD-36B2-42D4-8C89-C4976E1E546C}" type="presParOf" srcId="{9CC310EC-C9CB-4B4C-9068-05F22D00BC66}" destId="{456FDD3B-41C0-453D-99B8-94A7147CEF4D}" srcOrd="1" destOrd="0" presId="urn:microsoft.com/office/officeart/2005/8/layout/hierarchy1"/>
    <dgm:cxn modelId="{13C08E38-71C5-44FF-8203-57AEF27273BA}" type="presParOf" srcId="{4A76142B-F22F-4421-8734-837C53726556}" destId="{95B49F5B-E661-42D1-BB66-8F7EC10C8DD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31D36A-744B-4CA9-AD4E-ED322484481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57E3E2-2F0A-4FD1-99CF-1857B32AD61E}">
      <dgm:prSet phldrT="[Текст]" custT="1"/>
      <dgm:spPr/>
      <dgm:t>
        <a:bodyPr/>
        <a:lstStyle/>
        <a:p>
          <a:r>
            <a:rPr lang="ru-RU" sz="3200" u="sng" dirty="0" smtClean="0">
              <a:solidFill>
                <a:srgbClr val="FF0000"/>
              </a:solidFill>
            </a:rPr>
            <a:t>промышленные </a:t>
          </a:r>
          <a:r>
            <a:rPr lang="ru-RU" sz="3200" dirty="0" smtClean="0">
              <a:solidFill>
                <a:srgbClr val="FF0000"/>
              </a:solidFill>
            </a:rPr>
            <a:t>(топливно-энергетические, химическое, металлургическое сырье)</a:t>
          </a:r>
          <a:endParaRPr lang="ru-RU" sz="3200" dirty="0">
            <a:solidFill>
              <a:srgbClr val="FF0000"/>
            </a:solidFill>
          </a:endParaRPr>
        </a:p>
      </dgm:t>
    </dgm:pt>
    <dgm:pt modelId="{87FF046D-EEDC-416C-99B9-915EC41D58D7}" type="parTrans" cxnId="{8E474AD4-C801-488A-87CD-3CD2CE46B1F5}">
      <dgm:prSet/>
      <dgm:spPr/>
      <dgm:t>
        <a:bodyPr/>
        <a:lstStyle/>
        <a:p>
          <a:endParaRPr lang="ru-RU"/>
        </a:p>
      </dgm:t>
    </dgm:pt>
    <dgm:pt modelId="{8A52CDD8-06ED-4334-BBB8-3C535D67D74B}" type="sibTrans" cxnId="{8E474AD4-C801-488A-87CD-3CD2CE46B1F5}">
      <dgm:prSet/>
      <dgm:spPr/>
      <dgm:t>
        <a:bodyPr/>
        <a:lstStyle/>
        <a:p>
          <a:endParaRPr lang="ru-RU"/>
        </a:p>
      </dgm:t>
    </dgm:pt>
    <dgm:pt modelId="{62868633-9AF9-4AB7-A7C0-EB3DEC178CC4}">
      <dgm:prSet phldrT="[Текст]" custT="1"/>
      <dgm:spPr/>
      <dgm:t>
        <a:bodyPr/>
        <a:lstStyle/>
        <a:p>
          <a:r>
            <a:rPr lang="ru-RU" sz="2800" u="sng" dirty="0" smtClean="0">
              <a:solidFill>
                <a:srgbClr val="FF0000"/>
              </a:solidFill>
            </a:rPr>
            <a:t>для сельского хозяйства</a:t>
          </a:r>
          <a:r>
            <a:rPr lang="ru-RU" sz="2800" dirty="0" smtClean="0">
              <a:solidFill>
                <a:srgbClr val="FF0000"/>
              </a:solidFill>
            </a:rPr>
            <a:t>:</a:t>
          </a:r>
        </a:p>
        <a:p>
          <a:r>
            <a:rPr lang="ru-RU" sz="2800" dirty="0" smtClean="0">
              <a:solidFill>
                <a:srgbClr val="FF0000"/>
              </a:solidFill>
            </a:rPr>
            <a:t>агроклиматические, земельные</a:t>
          </a:r>
          <a:endParaRPr lang="ru-RU" sz="2800" dirty="0">
            <a:solidFill>
              <a:srgbClr val="FF0000"/>
            </a:solidFill>
          </a:endParaRPr>
        </a:p>
      </dgm:t>
    </dgm:pt>
    <dgm:pt modelId="{EC1391BD-D985-42A7-B1FF-0A0459DE6D6D}" type="parTrans" cxnId="{41C8203A-5C89-40BB-9B96-7948E0A0C975}">
      <dgm:prSet/>
      <dgm:spPr/>
      <dgm:t>
        <a:bodyPr/>
        <a:lstStyle/>
        <a:p>
          <a:endParaRPr lang="ru-RU"/>
        </a:p>
      </dgm:t>
    </dgm:pt>
    <dgm:pt modelId="{FA46253F-5469-45E6-8132-CFEC158657E9}" type="sibTrans" cxnId="{41C8203A-5C89-40BB-9B96-7948E0A0C975}">
      <dgm:prSet/>
      <dgm:spPr/>
      <dgm:t>
        <a:bodyPr/>
        <a:lstStyle/>
        <a:p>
          <a:endParaRPr lang="ru-RU"/>
        </a:p>
      </dgm:t>
    </dgm:pt>
    <dgm:pt modelId="{42E29555-1184-4F56-97F6-D5D68FD5D3E2}">
      <dgm:prSet phldrT="[Текст]"/>
      <dgm:spPr/>
      <dgm:t>
        <a:bodyPr/>
        <a:lstStyle/>
        <a:p>
          <a:r>
            <a:rPr lang="ru-RU" u="sng" dirty="0" smtClean="0">
              <a:solidFill>
                <a:srgbClr val="FF0000"/>
              </a:solidFill>
            </a:rPr>
            <a:t>РЕКРЕАЦИОННЫЕ</a:t>
          </a:r>
          <a:endParaRPr lang="ru-RU" u="sng" dirty="0">
            <a:solidFill>
              <a:srgbClr val="FF0000"/>
            </a:solidFill>
          </a:endParaRPr>
        </a:p>
      </dgm:t>
    </dgm:pt>
    <dgm:pt modelId="{1E351EFC-F619-4F5C-B352-A23ACC2C48F4}" type="parTrans" cxnId="{FE452C41-8867-4745-8603-FCC25CB33A64}">
      <dgm:prSet/>
      <dgm:spPr/>
      <dgm:t>
        <a:bodyPr/>
        <a:lstStyle/>
        <a:p>
          <a:endParaRPr lang="ru-RU"/>
        </a:p>
      </dgm:t>
    </dgm:pt>
    <dgm:pt modelId="{972E114A-1121-4E4F-8A98-67F0B6D3AD69}" type="sibTrans" cxnId="{FE452C41-8867-4745-8603-FCC25CB33A64}">
      <dgm:prSet/>
      <dgm:spPr/>
      <dgm:t>
        <a:bodyPr/>
        <a:lstStyle/>
        <a:p>
          <a:endParaRPr lang="ru-RU"/>
        </a:p>
      </dgm:t>
    </dgm:pt>
    <dgm:pt modelId="{7DAE63DB-B196-4BC9-BC65-5C6A6E80AA73}" type="pres">
      <dgm:prSet presAssocID="{0531D36A-744B-4CA9-AD4E-ED322484481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AA08C3-6248-4774-ADCC-AEF602FC76C9}" type="pres">
      <dgm:prSet presAssocID="{F657E3E2-2F0A-4FD1-99CF-1857B32AD61E}" presName="parentLin" presStyleCnt="0"/>
      <dgm:spPr/>
    </dgm:pt>
    <dgm:pt modelId="{24C046BC-B413-48A5-A356-157DD03BE380}" type="pres">
      <dgm:prSet presAssocID="{F657E3E2-2F0A-4FD1-99CF-1857B32AD61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31F23A9-B963-4B5D-9542-CE8E1D17502B}" type="pres">
      <dgm:prSet presAssocID="{F657E3E2-2F0A-4FD1-99CF-1857B32AD61E}" presName="parentText" presStyleLbl="node1" presStyleIdx="0" presStyleCnt="3" custScaleX="142997" custScaleY="237891" custLinFactNeighborX="-650" custLinFactNeighborY="-49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0B4A1-9BD4-4E86-BBE1-269D90C0DE86}" type="pres">
      <dgm:prSet presAssocID="{F657E3E2-2F0A-4FD1-99CF-1857B32AD61E}" presName="negativeSpace" presStyleCnt="0"/>
      <dgm:spPr/>
    </dgm:pt>
    <dgm:pt modelId="{EAF3F87B-657A-45F4-9E69-CDBF8FA90152}" type="pres">
      <dgm:prSet presAssocID="{F657E3E2-2F0A-4FD1-99CF-1857B32AD61E}" presName="childText" presStyleLbl="conFgAcc1" presStyleIdx="0" presStyleCnt="3" custLinFactY="-8297" custLinFactNeighborX="3932" custLinFactNeighborY="-100000">
        <dgm:presLayoutVars>
          <dgm:bulletEnabled val="1"/>
        </dgm:presLayoutVars>
      </dgm:prSet>
      <dgm:spPr/>
    </dgm:pt>
    <dgm:pt modelId="{0BDE9FEA-9F5F-4E26-8E35-B8B1B6D630F8}" type="pres">
      <dgm:prSet presAssocID="{8A52CDD8-06ED-4334-BBB8-3C535D67D74B}" presName="spaceBetweenRectangles" presStyleCnt="0"/>
      <dgm:spPr/>
    </dgm:pt>
    <dgm:pt modelId="{3C2F45E8-B18D-4AEC-8D81-213DB91EAA33}" type="pres">
      <dgm:prSet presAssocID="{62868633-9AF9-4AB7-A7C0-EB3DEC178CC4}" presName="parentLin" presStyleCnt="0"/>
      <dgm:spPr/>
    </dgm:pt>
    <dgm:pt modelId="{1E80CEF2-A56F-4962-A7B9-BEA6F9B3A052}" type="pres">
      <dgm:prSet presAssocID="{62868633-9AF9-4AB7-A7C0-EB3DEC178CC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E943140-C733-40D6-84D4-4AC0CDABB77D}" type="pres">
      <dgm:prSet presAssocID="{62868633-9AF9-4AB7-A7C0-EB3DEC178CC4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911F9-9F37-4E2A-B78A-8945C3E1E889}" type="pres">
      <dgm:prSet presAssocID="{62868633-9AF9-4AB7-A7C0-EB3DEC178CC4}" presName="negativeSpace" presStyleCnt="0"/>
      <dgm:spPr/>
    </dgm:pt>
    <dgm:pt modelId="{D65EE685-A582-4B28-A9C9-2052038575FA}" type="pres">
      <dgm:prSet presAssocID="{62868633-9AF9-4AB7-A7C0-EB3DEC178CC4}" presName="childText" presStyleLbl="conFgAcc1" presStyleIdx="1" presStyleCnt="3" custLinFactY="-22380" custLinFactNeighborX="388" custLinFactNeighborY="-100000">
        <dgm:presLayoutVars>
          <dgm:bulletEnabled val="1"/>
        </dgm:presLayoutVars>
      </dgm:prSet>
      <dgm:spPr/>
    </dgm:pt>
    <dgm:pt modelId="{106FC69A-3429-43DC-91DB-CDA8D6F5BE51}" type="pres">
      <dgm:prSet presAssocID="{FA46253F-5469-45E6-8132-CFEC158657E9}" presName="spaceBetweenRectangles" presStyleCnt="0"/>
      <dgm:spPr/>
    </dgm:pt>
    <dgm:pt modelId="{4F2339F3-E429-49B6-ADD1-07886ABFBFDD}" type="pres">
      <dgm:prSet presAssocID="{42E29555-1184-4F56-97F6-D5D68FD5D3E2}" presName="parentLin" presStyleCnt="0"/>
      <dgm:spPr/>
    </dgm:pt>
    <dgm:pt modelId="{D99AA705-CF31-488A-8072-F5FFE64230A2}" type="pres">
      <dgm:prSet presAssocID="{42E29555-1184-4F56-97F6-D5D68FD5D3E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CADD22C-8028-4FE0-AAF1-84BB2CDF5E90}" type="pres">
      <dgm:prSet presAssocID="{42E29555-1184-4F56-97F6-D5D68FD5D3E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DA5E0-D4E9-4264-9842-844F9D8BC4E9}" type="pres">
      <dgm:prSet presAssocID="{42E29555-1184-4F56-97F6-D5D68FD5D3E2}" presName="negativeSpace" presStyleCnt="0"/>
      <dgm:spPr/>
    </dgm:pt>
    <dgm:pt modelId="{8F8CC1C2-4A48-4424-B9A5-FC25D41D0085}" type="pres">
      <dgm:prSet presAssocID="{42E29555-1184-4F56-97F6-D5D68FD5D3E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DC04E69-57F9-4D6F-800F-A5B4A5039961}" type="presOf" srcId="{62868633-9AF9-4AB7-A7C0-EB3DEC178CC4}" destId="{DE943140-C733-40D6-84D4-4AC0CDABB77D}" srcOrd="1" destOrd="0" presId="urn:microsoft.com/office/officeart/2005/8/layout/list1"/>
    <dgm:cxn modelId="{41C8203A-5C89-40BB-9B96-7948E0A0C975}" srcId="{0531D36A-744B-4CA9-AD4E-ED322484481D}" destId="{62868633-9AF9-4AB7-A7C0-EB3DEC178CC4}" srcOrd="1" destOrd="0" parTransId="{EC1391BD-D985-42A7-B1FF-0A0459DE6D6D}" sibTransId="{FA46253F-5469-45E6-8132-CFEC158657E9}"/>
    <dgm:cxn modelId="{5C56B5D8-18F2-44AD-A01D-300638E75F83}" type="presOf" srcId="{42E29555-1184-4F56-97F6-D5D68FD5D3E2}" destId="{0CADD22C-8028-4FE0-AAF1-84BB2CDF5E90}" srcOrd="1" destOrd="0" presId="urn:microsoft.com/office/officeart/2005/8/layout/list1"/>
    <dgm:cxn modelId="{A6E6AC4C-718F-4038-AF7A-64C005D5C74C}" type="presOf" srcId="{62868633-9AF9-4AB7-A7C0-EB3DEC178CC4}" destId="{1E80CEF2-A56F-4962-A7B9-BEA6F9B3A052}" srcOrd="0" destOrd="0" presId="urn:microsoft.com/office/officeart/2005/8/layout/list1"/>
    <dgm:cxn modelId="{720E9BED-754E-469B-B52D-8C43E9CD461F}" type="presOf" srcId="{F657E3E2-2F0A-4FD1-99CF-1857B32AD61E}" destId="{24C046BC-B413-48A5-A356-157DD03BE380}" srcOrd="0" destOrd="0" presId="urn:microsoft.com/office/officeart/2005/8/layout/list1"/>
    <dgm:cxn modelId="{FE452C41-8867-4745-8603-FCC25CB33A64}" srcId="{0531D36A-744B-4CA9-AD4E-ED322484481D}" destId="{42E29555-1184-4F56-97F6-D5D68FD5D3E2}" srcOrd="2" destOrd="0" parTransId="{1E351EFC-F619-4F5C-B352-A23ACC2C48F4}" sibTransId="{972E114A-1121-4E4F-8A98-67F0B6D3AD69}"/>
    <dgm:cxn modelId="{A57F370F-05CF-4273-945A-E1B470D3265E}" type="presOf" srcId="{F657E3E2-2F0A-4FD1-99CF-1857B32AD61E}" destId="{131F23A9-B963-4B5D-9542-CE8E1D17502B}" srcOrd="1" destOrd="0" presId="urn:microsoft.com/office/officeart/2005/8/layout/list1"/>
    <dgm:cxn modelId="{8251ACDC-F902-4AF1-B0C5-9B20EF7BD475}" type="presOf" srcId="{0531D36A-744B-4CA9-AD4E-ED322484481D}" destId="{7DAE63DB-B196-4BC9-BC65-5C6A6E80AA73}" srcOrd="0" destOrd="0" presId="urn:microsoft.com/office/officeart/2005/8/layout/list1"/>
    <dgm:cxn modelId="{BC2B0E0C-283A-441D-8CB0-72AFECD45872}" type="presOf" srcId="{42E29555-1184-4F56-97F6-D5D68FD5D3E2}" destId="{D99AA705-CF31-488A-8072-F5FFE64230A2}" srcOrd="0" destOrd="0" presId="urn:microsoft.com/office/officeart/2005/8/layout/list1"/>
    <dgm:cxn modelId="{8E474AD4-C801-488A-87CD-3CD2CE46B1F5}" srcId="{0531D36A-744B-4CA9-AD4E-ED322484481D}" destId="{F657E3E2-2F0A-4FD1-99CF-1857B32AD61E}" srcOrd="0" destOrd="0" parTransId="{87FF046D-EEDC-416C-99B9-915EC41D58D7}" sibTransId="{8A52CDD8-06ED-4334-BBB8-3C535D67D74B}"/>
    <dgm:cxn modelId="{98B4E5B7-CC35-4604-885C-0435D889C609}" type="presParOf" srcId="{7DAE63DB-B196-4BC9-BC65-5C6A6E80AA73}" destId="{F8AA08C3-6248-4774-ADCC-AEF602FC76C9}" srcOrd="0" destOrd="0" presId="urn:microsoft.com/office/officeart/2005/8/layout/list1"/>
    <dgm:cxn modelId="{E9A3DE80-8BAE-4570-B795-EF2DBDCB5C96}" type="presParOf" srcId="{F8AA08C3-6248-4774-ADCC-AEF602FC76C9}" destId="{24C046BC-B413-48A5-A356-157DD03BE380}" srcOrd="0" destOrd="0" presId="urn:microsoft.com/office/officeart/2005/8/layout/list1"/>
    <dgm:cxn modelId="{A36E769D-51CE-4DD8-89E7-D68B6C022168}" type="presParOf" srcId="{F8AA08C3-6248-4774-ADCC-AEF602FC76C9}" destId="{131F23A9-B963-4B5D-9542-CE8E1D17502B}" srcOrd="1" destOrd="0" presId="urn:microsoft.com/office/officeart/2005/8/layout/list1"/>
    <dgm:cxn modelId="{0F8C3AFA-267A-453A-80B8-39C8E3907CFC}" type="presParOf" srcId="{7DAE63DB-B196-4BC9-BC65-5C6A6E80AA73}" destId="{4540B4A1-9BD4-4E86-BBE1-269D90C0DE86}" srcOrd="1" destOrd="0" presId="urn:microsoft.com/office/officeart/2005/8/layout/list1"/>
    <dgm:cxn modelId="{A1F7EA56-929D-418B-AC91-A1C820CEFE45}" type="presParOf" srcId="{7DAE63DB-B196-4BC9-BC65-5C6A6E80AA73}" destId="{EAF3F87B-657A-45F4-9E69-CDBF8FA90152}" srcOrd="2" destOrd="0" presId="urn:microsoft.com/office/officeart/2005/8/layout/list1"/>
    <dgm:cxn modelId="{9C6E3E24-1A8C-4800-BE8D-C86ABA188262}" type="presParOf" srcId="{7DAE63DB-B196-4BC9-BC65-5C6A6E80AA73}" destId="{0BDE9FEA-9F5F-4E26-8E35-B8B1B6D630F8}" srcOrd="3" destOrd="0" presId="urn:microsoft.com/office/officeart/2005/8/layout/list1"/>
    <dgm:cxn modelId="{A2630C7A-B397-4CC3-A38D-DA7E5C873F53}" type="presParOf" srcId="{7DAE63DB-B196-4BC9-BC65-5C6A6E80AA73}" destId="{3C2F45E8-B18D-4AEC-8D81-213DB91EAA33}" srcOrd="4" destOrd="0" presId="urn:microsoft.com/office/officeart/2005/8/layout/list1"/>
    <dgm:cxn modelId="{F082A3DC-9E4D-43A3-A242-F19CA55A41C3}" type="presParOf" srcId="{3C2F45E8-B18D-4AEC-8D81-213DB91EAA33}" destId="{1E80CEF2-A56F-4962-A7B9-BEA6F9B3A052}" srcOrd="0" destOrd="0" presId="urn:microsoft.com/office/officeart/2005/8/layout/list1"/>
    <dgm:cxn modelId="{C962D3F3-7D1B-4E92-A8FC-AA34F2F15300}" type="presParOf" srcId="{3C2F45E8-B18D-4AEC-8D81-213DB91EAA33}" destId="{DE943140-C733-40D6-84D4-4AC0CDABB77D}" srcOrd="1" destOrd="0" presId="urn:microsoft.com/office/officeart/2005/8/layout/list1"/>
    <dgm:cxn modelId="{A8339ED1-84F1-43BD-827A-C8065596589E}" type="presParOf" srcId="{7DAE63DB-B196-4BC9-BC65-5C6A6E80AA73}" destId="{E5C911F9-9F37-4E2A-B78A-8945C3E1E889}" srcOrd="5" destOrd="0" presId="urn:microsoft.com/office/officeart/2005/8/layout/list1"/>
    <dgm:cxn modelId="{4A9DE133-5062-4002-977A-0EEEA080660B}" type="presParOf" srcId="{7DAE63DB-B196-4BC9-BC65-5C6A6E80AA73}" destId="{D65EE685-A582-4B28-A9C9-2052038575FA}" srcOrd="6" destOrd="0" presId="urn:microsoft.com/office/officeart/2005/8/layout/list1"/>
    <dgm:cxn modelId="{7362E16B-6386-4C2F-AD78-92462A452A4B}" type="presParOf" srcId="{7DAE63DB-B196-4BC9-BC65-5C6A6E80AA73}" destId="{106FC69A-3429-43DC-91DB-CDA8D6F5BE51}" srcOrd="7" destOrd="0" presId="urn:microsoft.com/office/officeart/2005/8/layout/list1"/>
    <dgm:cxn modelId="{24FD1B09-47A4-4FC2-8B30-2F637174CBAD}" type="presParOf" srcId="{7DAE63DB-B196-4BC9-BC65-5C6A6E80AA73}" destId="{4F2339F3-E429-49B6-ADD1-07886ABFBFDD}" srcOrd="8" destOrd="0" presId="urn:microsoft.com/office/officeart/2005/8/layout/list1"/>
    <dgm:cxn modelId="{873A17D9-8482-47B1-8D7B-F05F501A2FB9}" type="presParOf" srcId="{4F2339F3-E429-49B6-ADD1-07886ABFBFDD}" destId="{D99AA705-CF31-488A-8072-F5FFE64230A2}" srcOrd="0" destOrd="0" presId="urn:microsoft.com/office/officeart/2005/8/layout/list1"/>
    <dgm:cxn modelId="{F7A62D93-48AF-4D21-99D8-48371B02D091}" type="presParOf" srcId="{4F2339F3-E429-49B6-ADD1-07886ABFBFDD}" destId="{0CADD22C-8028-4FE0-AAF1-84BB2CDF5E90}" srcOrd="1" destOrd="0" presId="urn:microsoft.com/office/officeart/2005/8/layout/list1"/>
    <dgm:cxn modelId="{62D7723C-344D-451F-AB04-8B8BB30515EC}" type="presParOf" srcId="{7DAE63DB-B196-4BC9-BC65-5C6A6E80AA73}" destId="{053DA5E0-D4E9-4264-9842-844F9D8BC4E9}" srcOrd="9" destOrd="0" presId="urn:microsoft.com/office/officeart/2005/8/layout/list1"/>
    <dgm:cxn modelId="{8B0E823A-E53A-44FB-97CF-C5A1F15226D7}" type="presParOf" srcId="{7DAE63DB-B196-4BC9-BC65-5C6A6E80AA73}" destId="{8F8CC1C2-4A48-4424-B9A5-FC25D41D008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61F4D-6FA1-44E6-A7C7-CA0D85608AA1}">
      <dsp:nvSpPr>
        <dsp:cNvPr id="0" name=""/>
        <dsp:cNvSpPr/>
      </dsp:nvSpPr>
      <dsp:spPr>
        <a:xfrm>
          <a:off x="6571433" y="2824179"/>
          <a:ext cx="91440" cy="6557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57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525FF6-E41D-4F91-ADBA-E2333BAD614C}">
      <dsp:nvSpPr>
        <dsp:cNvPr id="0" name=""/>
        <dsp:cNvSpPr/>
      </dsp:nvSpPr>
      <dsp:spPr>
        <a:xfrm>
          <a:off x="4269564" y="1395195"/>
          <a:ext cx="2347589" cy="373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15"/>
              </a:lnTo>
              <a:lnTo>
                <a:pt x="2347589" y="219615"/>
              </a:lnTo>
              <a:lnTo>
                <a:pt x="2347589" y="3735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9A6E37-FB93-4A5C-8C13-E0CDACFCCF97}">
      <dsp:nvSpPr>
        <dsp:cNvPr id="0" name=""/>
        <dsp:cNvSpPr/>
      </dsp:nvSpPr>
      <dsp:spPr>
        <a:xfrm>
          <a:off x="2158522" y="2968189"/>
          <a:ext cx="1565565" cy="625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1084"/>
              </a:lnTo>
              <a:lnTo>
                <a:pt x="1565565" y="471084"/>
              </a:lnTo>
              <a:lnTo>
                <a:pt x="1565565" y="62505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F3C45-F8E1-492D-B0AC-C3C4A344B35D}">
      <dsp:nvSpPr>
        <dsp:cNvPr id="0" name=""/>
        <dsp:cNvSpPr/>
      </dsp:nvSpPr>
      <dsp:spPr>
        <a:xfrm>
          <a:off x="872330" y="2968189"/>
          <a:ext cx="1286192" cy="625510"/>
        </a:xfrm>
        <a:custGeom>
          <a:avLst/>
          <a:gdLst/>
          <a:ahLst/>
          <a:cxnLst/>
          <a:rect l="0" t="0" r="0" b="0"/>
          <a:pathLst>
            <a:path>
              <a:moveTo>
                <a:pt x="1286192" y="0"/>
              </a:moveTo>
              <a:lnTo>
                <a:pt x="1286192" y="471540"/>
              </a:lnTo>
              <a:lnTo>
                <a:pt x="0" y="471540"/>
              </a:lnTo>
              <a:lnTo>
                <a:pt x="0" y="6255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3DBE95-D2F0-4A8D-BA90-15B95FED3399}">
      <dsp:nvSpPr>
        <dsp:cNvPr id="0" name=""/>
        <dsp:cNvSpPr/>
      </dsp:nvSpPr>
      <dsp:spPr>
        <a:xfrm>
          <a:off x="2158522" y="1395195"/>
          <a:ext cx="2111041" cy="517594"/>
        </a:xfrm>
        <a:custGeom>
          <a:avLst/>
          <a:gdLst/>
          <a:ahLst/>
          <a:cxnLst/>
          <a:rect l="0" t="0" r="0" b="0"/>
          <a:pathLst>
            <a:path>
              <a:moveTo>
                <a:pt x="2111041" y="0"/>
              </a:moveTo>
              <a:lnTo>
                <a:pt x="2111041" y="363624"/>
              </a:lnTo>
              <a:lnTo>
                <a:pt x="0" y="363624"/>
              </a:lnTo>
              <a:lnTo>
                <a:pt x="0" y="5175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0DA740-6F21-49ED-AF72-1BEF965206D2}">
      <dsp:nvSpPr>
        <dsp:cNvPr id="0" name=""/>
        <dsp:cNvSpPr/>
      </dsp:nvSpPr>
      <dsp:spPr>
        <a:xfrm>
          <a:off x="3438541" y="-175438"/>
          <a:ext cx="1662045" cy="15706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721258-CAD3-47DC-890E-4BD00ADD7618}">
      <dsp:nvSpPr>
        <dsp:cNvPr id="0" name=""/>
        <dsp:cNvSpPr/>
      </dsp:nvSpPr>
      <dsp:spPr>
        <a:xfrm>
          <a:off x="3623213" y="0"/>
          <a:ext cx="1662045" cy="1570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Природные ресурсы</a:t>
          </a:r>
          <a:endParaRPr lang="ru-RU" sz="1400" kern="1200" dirty="0"/>
        </a:p>
      </dsp:txBody>
      <dsp:txXfrm>
        <a:off x="3669215" y="46002"/>
        <a:ext cx="1570041" cy="1478629"/>
      </dsp:txXfrm>
    </dsp:sp>
    <dsp:sp modelId="{69618CA3-6176-477A-9402-C525F03ED8E3}">
      <dsp:nvSpPr>
        <dsp:cNvPr id="0" name=""/>
        <dsp:cNvSpPr/>
      </dsp:nvSpPr>
      <dsp:spPr>
        <a:xfrm>
          <a:off x="1327500" y="1912790"/>
          <a:ext cx="1662045" cy="10553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4C1BCD-0351-47F4-BC0D-81264AF26243}">
      <dsp:nvSpPr>
        <dsp:cNvPr id="0" name=""/>
        <dsp:cNvSpPr/>
      </dsp:nvSpPr>
      <dsp:spPr>
        <a:xfrm>
          <a:off x="1512171" y="2088228"/>
          <a:ext cx="1662045" cy="1055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ИСЧЕРПАЕМЫЕ</a:t>
          </a:r>
          <a:endParaRPr lang="ru-RU" sz="1400" kern="1200" dirty="0"/>
        </a:p>
      </dsp:txBody>
      <dsp:txXfrm>
        <a:off x="1543083" y="2119140"/>
        <a:ext cx="1600221" cy="993574"/>
      </dsp:txXfrm>
    </dsp:sp>
    <dsp:sp modelId="{4AA40904-9CA4-454F-B5CA-A3936B78CF78}">
      <dsp:nvSpPr>
        <dsp:cNvPr id="0" name=""/>
        <dsp:cNvSpPr/>
      </dsp:nvSpPr>
      <dsp:spPr>
        <a:xfrm>
          <a:off x="41308" y="3593699"/>
          <a:ext cx="1662045" cy="10553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F56FD80-D4E9-484D-ADBA-79F3E494D62F}">
      <dsp:nvSpPr>
        <dsp:cNvPr id="0" name=""/>
        <dsp:cNvSpPr/>
      </dsp:nvSpPr>
      <dsp:spPr>
        <a:xfrm>
          <a:off x="225979" y="3769137"/>
          <a:ext cx="1662045" cy="1055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невозобновляемые</a:t>
          </a:r>
          <a:endParaRPr lang="ru-RU" sz="1400" kern="1200" dirty="0"/>
        </a:p>
      </dsp:txBody>
      <dsp:txXfrm>
        <a:off x="256891" y="3800049"/>
        <a:ext cx="1600221" cy="993574"/>
      </dsp:txXfrm>
    </dsp:sp>
    <dsp:sp modelId="{5E2B13BE-AF4B-40AB-B1F9-019646E8943C}">
      <dsp:nvSpPr>
        <dsp:cNvPr id="0" name=""/>
        <dsp:cNvSpPr/>
      </dsp:nvSpPr>
      <dsp:spPr>
        <a:xfrm>
          <a:off x="2893065" y="3593243"/>
          <a:ext cx="1662045" cy="10553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772938-7F90-4584-BEB7-EBD41F3A8AD7}">
      <dsp:nvSpPr>
        <dsp:cNvPr id="0" name=""/>
        <dsp:cNvSpPr/>
      </dsp:nvSpPr>
      <dsp:spPr>
        <a:xfrm>
          <a:off x="3077737" y="3768682"/>
          <a:ext cx="1662045" cy="1055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возобновляемые</a:t>
          </a:r>
          <a:endParaRPr lang="ru-RU" sz="1400" kern="1200" dirty="0"/>
        </a:p>
      </dsp:txBody>
      <dsp:txXfrm>
        <a:off x="3108649" y="3799594"/>
        <a:ext cx="1600221" cy="993574"/>
      </dsp:txXfrm>
    </dsp:sp>
    <dsp:sp modelId="{7E74FCB8-3CCF-48FF-8C84-BB9F78E5F73B}">
      <dsp:nvSpPr>
        <dsp:cNvPr id="0" name=""/>
        <dsp:cNvSpPr/>
      </dsp:nvSpPr>
      <dsp:spPr>
        <a:xfrm>
          <a:off x="5786131" y="1768781"/>
          <a:ext cx="1662045" cy="10553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F56D40-A9A6-4FD7-AE6C-133BDD9EE9F8}">
      <dsp:nvSpPr>
        <dsp:cNvPr id="0" name=""/>
        <dsp:cNvSpPr/>
      </dsp:nvSpPr>
      <dsp:spPr>
        <a:xfrm>
          <a:off x="5970802" y="1944219"/>
          <a:ext cx="1662045" cy="1055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НЕИСЧЕРПАЕМЫ</a:t>
          </a:r>
          <a:endParaRPr lang="ru-RU" sz="1400" kern="1200" dirty="0"/>
        </a:p>
      </dsp:txBody>
      <dsp:txXfrm>
        <a:off x="6001714" y="1975131"/>
        <a:ext cx="1600221" cy="993574"/>
      </dsp:txXfrm>
    </dsp:sp>
    <dsp:sp modelId="{24ED1F20-D6C7-4A30-9F58-621F5E09B0F8}">
      <dsp:nvSpPr>
        <dsp:cNvPr id="0" name=""/>
        <dsp:cNvSpPr/>
      </dsp:nvSpPr>
      <dsp:spPr>
        <a:xfrm>
          <a:off x="5786131" y="3479925"/>
          <a:ext cx="1662045" cy="10553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6FDD3B-41C0-453D-99B8-94A7147CEF4D}">
      <dsp:nvSpPr>
        <dsp:cNvPr id="0" name=""/>
        <dsp:cNvSpPr/>
      </dsp:nvSpPr>
      <dsp:spPr>
        <a:xfrm>
          <a:off x="5970802" y="3655363"/>
          <a:ext cx="1662045" cy="1055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Энергия Солнца, ветра, приливов, течений, геотермальная</a:t>
          </a:r>
          <a:endParaRPr lang="ru-RU" sz="1400" kern="1200" dirty="0"/>
        </a:p>
      </dsp:txBody>
      <dsp:txXfrm>
        <a:off x="6001714" y="3686275"/>
        <a:ext cx="1600221" cy="993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3F87B-657A-45F4-9E69-CDBF8FA90152}">
      <dsp:nvSpPr>
        <dsp:cNvPr id="0" name=""/>
        <dsp:cNvSpPr/>
      </dsp:nvSpPr>
      <dsp:spPr>
        <a:xfrm>
          <a:off x="0" y="1495033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1F23A9-B963-4B5D-9542-CE8E1D17502B}">
      <dsp:nvSpPr>
        <dsp:cNvPr id="0" name=""/>
        <dsp:cNvSpPr/>
      </dsp:nvSpPr>
      <dsp:spPr>
        <a:xfrm>
          <a:off x="288032" y="0"/>
          <a:ext cx="5804020" cy="21769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u="sng" kern="1200" dirty="0" smtClean="0">
              <a:solidFill>
                <a:srgbClr val="FF0000"/>
              </a:solidFill>
            </a:rPr>
            <a:t>промышленные </a:t>
          </a:r>
          <a:r>
            <a:rPr lang="ru-RU" sz="3200" kern="1200" dirty="0" smtClean="0">
              <a:solidFill>
                <a:srgbClr val="FF0000"/>
              </a:solidFill>
            </a:rPr>
            <a:t>(топливно-энергетические, химическое, металлургическое сырье)</a:t>
          </a:r>
          <a:endParaRPr lang="ru-RU" sz="3200" kern="1200" dirty="0">
            <a:solidFill>
              <a:srgbClr val="FF0000"/>
            </a:solidFill>
          </a:endParaRPr>
        </a:p>
      </dsp:txBody>
      <dsp:txXfrm>
        <a:off x="394304" y="106272"/>
        <a:ext cx="5591476" cy="1964444"/>
      </dsp:txXfrm>
    </dsp:sp>
    <dsp:sp modelId="{D65EE685-A582-4B28-A9C9-2052038575FA}">
      <dsp:nvSpPr>
        <dsp:cNvPr id="0" name=""/>
        <dsp:cNvSpPr/>
      </dsp:nvSpPr>
      <dsp:spPr>
        <a:xfrm>
          <a:off x="0" y="2791177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943140-C733-40D6-84D4-4AC0CDABB77D}">
      <dsp:nvSpPr>
        <dsp:cNvPr id="0" name=""/>
        <dsp:cNvSpPr/>
      </dsp:nvSpPr>
      <dsp:spPr>
        <a:xfrm>
          <a:off x="290214" y="2675850"/>
          <a:ext cx="5804291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u="sng" kern="1200" dirty="0" smtClean="0">
              <a:solidFill>
                <a:srgbClr val="FF0000"/>
              </a:solidFill>
            </a:rPr>
            <a:t>для сельского хозяйства</a:t>
          </a:r>
          <a:r>
            <a:rPr lang="ru-RU" sz="2800" kern="1200" dirty="0" smtClean="0">
              <a:solidFill>
                <a:srgbClr val="FF0000"/>
              </a:solidFill>
            </a:rPr>
            <a:t>: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FF0000"/>
              </a:solidFill>
            </a:rPr>
            <a:t>агроклиматические, земельные</a:t>
          </a:r>
          <a:endParaRPr lang="ru-RU" sz="2800" kern="1200" dirty="0">
            <a:solidFill>
              <a:srgbClr val="FF0000"/>
            </a:solidFill>
          </a:endParaRPr>
        </a:p>
      </dsp:txBody>
      <dsp:txXfrm>
        <a:off x="334886" y="2720522"/>
        <a:ext cx="5714947" cy="825776"/>
      </dsp:txXfrm>
    </dsp:sp>
    <dsp:sp modelId="{8F8CC1C2-4A48-4424-B9A5-FC25D41D0085}">
      <dsp:nvSpPr>
        <dsp:cNvPr id="0" name=""/>
        <dsp:cNvSpPr/>
      </dsp:nvSpPr>
      <dsp:spPr>
        <a:xfrm>
          <a:off x="0" y="453957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ADD22C-8028-4FE0-AAF1-84BB2CDF5E90}">
      <dsp:nvSpPr>
        <dsp:cNvPr id="0" name=""/>
        <dsp:cNvSpPr/>
      </dsp:nvSpPr>
      <dsp:spPr>
        <a:xfrm>
          <a:off x="304800" y="4082010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u="sng" kern="1200" dirty="0" smtClean="0">
              <a:solidFill>
                <a:srgbClr val="FF0000"/>
              </a:solidFill>
            </a:rPr>
            <a:t>РЕКРЕАЦИОННЫЕ</a:t>
          </a:r>
          <a:endParaRPr lang="ru-RU" sz="3100" u="sng" kern="1200" dirty="0">
            <a:solidFill>
              <a:srgbClr val="FF0000"/>
            </a:solidFill>
          </a:endParaRPr>
        </a:p>
      </dsp:txBody>
      <dsp:txXfrm>
        <a:off x="349472" y="4126682"/>
        <a:ext cx="4177856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charset="0"/>
              </a:defRPr>
            </a:lvl1pPr>
          </a:lstStyle>
          <a:p>
            <a:pPr>
              <a:defRPr/>
            </a:pPr>
            <a:fld id="{E8A813DD-0294-4CBC-84EC-44BA5DF8E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483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91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charset="0"/>
              </a:defRPr>
            </a:lvl1pPr>
          </a:lstStyle>
          <a:p>
            <a:pPr>
              <a:defRPr/>
            </a:pPr>
            <a:fld id="{259B7CDB-5781-4659-92CB-A1A0A5177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22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56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28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684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56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B7CDB-5781-4659-92CB-A1A0A51770C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024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B7CDB-5781-4659-92CB-A1A0A51770C3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537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B7CDB-5781-4659-92CB-A1A0A51770C3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18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B7CDB-5781-4659-92CB-A1A0A51770C3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692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B7CDB-5781-4659-92CB-A1A0A51770C3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157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88A555-9A7B-43FB-941B-C92C519C6AEF}" type="slidenum">
              <a:rPr lang="ru-RU" smtClean="0">
                <a:latin typeface="Times New Roman" pitchFamily="18" charset="0"/>
              </a:rPr>
              <a:pPr/>
              <a:t>44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B7CDB-5781-4659-92CB-A1A0A51770C3}" type="slidenum">
              <a:rPr lang="ru-RU" smtClean="0"/>
              <a:pPr>
                <a:defRPr/>
              </a:pPr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36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A4728A-6264-47E4-8D5D-A8F0B175B7BC}" type="slidenum">
              <a:rPr lang="ru-RU" smtClean="0">
                <a:latin typeface="Times New Roman" pitchFamily="18" charset="0"/>
              </a:rPr>
              <a:pPr/>
              <a:t>2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endParaRPr lang="ru-RU" b="1" u="sng" dirty="0" smtClean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B7CDB-5781-4659-92CB-A1A0A51770C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891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B7CDB-5781-4659-92CB-A1A0A51770C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421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B7CDB-5781-4659-92CB-A1A0A51770C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955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83631D-BA75-46EA-896A-B0F95CAB6E7F}" type="slidenum">
              <a:rPr lang="ru-RU" smtClean="0">
                <a:latin typeface="Times New Roman" pitchFamily="18" charset="0"/>
              </a:rPr>
              <a:pPr/>
              <a:t>8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A7B82-A719-4B15-8DB1-9450F5CFEBAA}" type="slidenum">
              <a:rPr lang="ru-RU" smtClean="0">
                <a:latin typeface="Times New Roman" pitchFamily="18" charset="0"/>
              </a:rPr>
              <a:pPr/>
              <a:t>11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1B722-54D0-46D3-90B7-5C30CF37FEBF}" type="slidenum">
              <a:rPr lang="ru-RU" smtClean="0">
                <a:latin typeface="Times New Roman" pitchFamily="18" charset="0"/>
              </a:rPr>
              <a:pPr/>
              <a:t>18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9B7CDB-5781-4659-92CB-A1A0A51770C3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70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68451" y="4454525"/>
            <a:ext cx="7573963" cy="95250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>
              <a:latin typeface="Times New Roman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415089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>
              <a:latin typeface="Times New Roman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7573964" y="5902326"/>
            <a:ext cx="1570037" cy="955675"/>
          </a:xfrm>
          <a:custGeom>
            <a:avLst/>
            <a:gdLst/>
            <a:ahLst/>
            <a:cxnLst>
              <a:cxn ang="0">
                <a:pos x="243" y="0"/>
              </a:cxn>
              <a:cxn ang="0">
                <a:pos x="988" y="346"/>
              </a:cxn>
              <a:cxn ang="0">
                <a:pos x="953" y="600"/>
              </a:cxn>
              <a:cxn ang="0">
                <a:pos x="0" y="601"/>
              </a:cxn>
              <a:cxn ang="0">
                <a:pos x="243" y="0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Times New Roman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7575549" y="6176964"/>
            <a:ext cx="1568451" cy="681037"/>
          </a:xfrm>
          <a:custGeom>
            <a:avLst/>
            <a:gdLst/>
            <a:ahLst/>
            <a:cxnLst>
              <a:cxn ang="0">
                <a:pos x="0" y="428"/>
              </a:cxn>
              <a:cxn ang="0">
                <a:pos x="427" y="0"/>
              </a:cxn>
              <a:cxn ang="0">
                <a:pos x="987" y="219"/>
              </a:cxn>
              <a:cxn ang="0">
                <a:pos x="987" y="428"/>
              </a:cxn>
              <a:cxn ang="0">
                <a:pos x="0" y="428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Times New Roman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>
              <a:latin typeface="Times New Roman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" y="0"/>
            <a:ext cx="2211388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92" y="240"/>
              </a:cxn>
              <a:cxn ang="0">
                <a:pos x="288" y="4319"/>
              </a:cxn>
              <a:cxn ang="0">
                <a:pos x="0" y="4319"/>
              </a:cxn>
              <a:cxn ang="0">
                <a:pos x="0" y="0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Times New Roman" charset="0"/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3176" y="-15874"/>
            <a:ext cx="1522413" cy="6873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8" y="346"/>
              </a:cxn>
              <a:cxn ang="0">
                <a:pos x="286" y="4329"/>
              </a:cxn>
              <a:cxn ang="0">
                <a:pos x="0" y="4329"/>
              </a:cxn>
              <a:cxn ang="0">
                <a:pos x="0" y="0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Times New Roman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00200" y="4495800"/>
            <a:ext cx="6781800" cy="9144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 anchor="ctr"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72400" y="6415089"/>
            <a:ext cx="1371600" cy="4238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89E02-5DA0-496E-9AE1-D47ABDD3B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преподаватель: Головина Е.А.</a:t>
            </a:r>
          </a:p>
        </p:txBody>
      </p:sp>
      <p:sp>
        <p:nvSpPr>
          <p:cNvPr id="13" name="Rectangle 14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преподаватель: Головина Е.А.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790CC-E313-4A87-B31B-2F5D17A1B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69165" y="0"/>
            <a:ext cx="1716087" cy="60785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17726" y="0"/>
            <a:ext cx="4999039" cy="60785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преподаватель: Головина Е.А.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1F2A3-2DC0-4EB2-BC25-C75E60B9E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725" y="1"/>
            <a:ext cx="6867525" cy="10652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09800" y="1927226"/>
            <a:ext cx="3311525" cy="1998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209800" y="4078288"/>
            <a:ext cx="3311525" cy="2000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673726" y="1927226"/>
            <a:ext cx="3311525" cy="4151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преподаватель: Головина Е.А.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1E8B8-000B-4590-BA05-3D1D01ED9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117725" y="1"/>
            <a:ext cx="6867525" cy="10652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09800" y="1927226"/>
            <a:ext cx="3311525" cy="1998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673726" y="1927226"/>
            <a:ext cx="3311525" cy="1998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209800" y="4078288"/>
            <a:ext cx="3311525" cy="2000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673726" y="4078288"/>
            <a:ext cx="3311525" cy="2000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преподаватель: Головина Е.А.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5EBEC-5D03-47F8-9357-1EF51A705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преподаватель: Головина Е.А.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88E1D-9F6C-44DC-91A6-A9EF46AEE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преподаватель: Головина Е.А.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56869-DC38-4D33-80EC-809E101C1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09800" y="1927226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73726" y="1927226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преподаватель: Головина Е.А.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4B852-9134-49E4-A8DE-AA1F7D2E7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преподаватель: Головина Е.А.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82091-B9DB-4385-80C0-29E1F0722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преподаватель: Головина Е.А.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B84AD-26C1-40E2-8DB5-6B0556406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преподаватель: Головина Е.А.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3F277-D9C1-4621-BEF6-AC959F3AD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преподаватель: Головина Е.А.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F0BA5-28CB-4A8E-A20E-6218FB1E8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преподаватель: Головина Е.А.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B18D5-F032-4C9D-8E79-AAA174F0B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  <p:sndAc>
      <p:stSnd>
        <p:snd r:embed="rId1" name="wind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415089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>
              <a:latin typeface="Times New Roman" charset="0"/>
            </a:endParaRPr>
          </a:p>
        </p:txBody>
      </p:sp>
      <p:sp>
        <p:nvSpPr>
          <p:cNvPr id="1028" name="Freeform 4"/>
          <p:cNvSpPr>
            <a:spLocks/>
          </p:cNvSpPr>
          <p:nvPr/>
        </p:nvSpPr>
        <p:spPr bwMode="auto">
          <a:xfrm>
            <a:off x="7573964" y="5902326"/>
            <a:ext cx="1570037" cy="955675"/>
          </a:xfrm>
          <a:custGeom>
            <a:avLst/>
            <a:gdLst/>
            <a:ahLst/>
            <a:cxnLst>
              <a:cxn ang="0">
                <a:pos x="243" y="0"/>
              </a:cxn>
              <a:cxn ang="0">
                <a:pos x="988" y="346"/>
              </a:cxn>
              <a:cxn ang="0">
                <a:pos x="953" y="600"/>
              </a:cxn>
              <a:cxn ang="0">
                <a:pos x="0" y="601"/>
              </a:cxn>
              <a:cxn ang="0">
                <a:pos x="243" y="0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Times New Roman" charset="0"/>
            </a:endParaRPr>
          </a:p>
        </p:txBody>
      </p:sp>
      <p:sp>
        <p:nvSpPr>
          <p:cNvPr id="1029" name="Freeform 5"/>
          <p:cNvSpPr>
            <a:spLocks/>
          </p:cNvSpPr>
          <p:nvPr/>
        </p:nvSpPr>
        <p:spPr bwMode="auto">
          <a:xfrm>
            <a:off x="7575549" y="6176964"/>
            <a:ext cx="1568451" cy="681037"/>
          </a:xfrm>
          <a:custGeom>
            <a:avLst/>
            <a:gdLst/>
            <a:ahLst/>
            <a:cxnLst>
              <a:cxn ang="0">
                <a:pos x="0" y="428"/>
              </a:cxn>
              <a:cxn ang="0">
                <a:pos x="427" y="0"/>
              </a:cxn>
              <a:cxn ang="0">
                <a:pos x="987" y="219"/>
              </a:cxn>
              <a:cxn ang="0">
                <a:pos x="987" y="428"/>
              </a:cxn>
              <a:cxn ang="0">
                <a:pos x="0" y="428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Times New Roman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>
              <a:latin typeface="Times New Roman" charset="0"/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1" y="0"/>
            <a:ext cx="2211388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92" y="240"/>
              </a:cxn>
              <a:cxn ang="0">
                <a:pos x="288" y="4319"/>
              </a:cxn>
              <a:cxn ang="0">
                <a:pos x="0" y="4319"/>
              </a:cxn>
              <a:cxn ang="0">
                <a:pos x="0" y="0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Times New Roman" charset="0"/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9437" y="6415089"/>
            <a:ext cx="1593851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Times New Roman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27263" y="6415089"/>
            <a:ext cx="50911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Times New Roman" charset="0"/>
              </a:defRPr>
            </a:lvl1pPr>
          </a:lstStyle>
          <a:p>
            <a:pPr>
              <a:defRPr/>
            </a:pPr>
            <a:r>
              <a:rPr lang="ru-RU"/>
              <a:t>преподаватель: Головина Е.А.</a:t>
            </a:r>
          </a:p>
        </p:txBody>
      </p:sp>
      <p:sp>
        <p:nvSpPr>
          <p:cNvPr id="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17725" y="1"/>
            <a:ext cx="6867525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5" name="Freeform 11"/>
          <p:cNvSpPr>
            <a:spLocks/>
          </p:cNvSpPr>
          <p:nvPr/>
        </p:nvSpPr>
        <p:spPr bwMode="auto">
          <a:xfrm>
            <a:off x="0" y="-15874"/>
            <a:ext cx="1522413" cy="6873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8" y="346"/>
              </a:cxn>
              <a:cxn ang="0">
                <a:pos x="286" y="4329"/>
              </a:cxn>
              <a:cxn ang="0">
                <a:pos x="0" y="4329"/>
              </a:cxn>
              <a:cxn ang="0">
                <a:pos x="0" y="0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Times New Roman" charset="0"/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927226"/>
            <a:ext cx="6775451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3213" y="6415089"/>
            <a:ext cx="969963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Times New Roman" charset="0"/>
              </a:defRPr>
            </a:lvl1pPr>
          </a:lstStyle>
          <a:p>
            <a:pPr>
              <a:defRPr/>
            </a:pPr>
            <a:fld id="{F628E758-B50C-47CE-AFD4-856C33B22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ransition spd="med">
    <p:newsflash/>
    <p:sndAc>
      <p:stSnd>
        <p:snd r:embed="rId15" name="wind.wav"/>
      </p:stSnd>
    </p:sndAc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u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tolkslovar.ru/o8226.html" TargetMode="External"/><Relationship Id="rId3" Type="http://schemas.openxmlformats.org/officeDocument/2006/relationships/hyperlink" Target="http://tolkslovar.ru/o7271.html" TargetMode="External"/><Relationship Id="rId7" Type="http://schemas.openxmlformats.org/officeDocument/2006/relationships/hyperlink" Target="http://tolkslovar.ru/o2031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tolkslovar.ru/p13717.html" TargetMode="External"/><Relationship Id="rId5" Type="http://schemas.openxmlformats.org/officeDocument/2006/relationships/hyperlink" Target="http://tolkslovar.ru/p3945.html" TargetMode="External"/><Relationship Id="rId4" Type="http://schemas.openxmlformats.org/officeDocument/2006/relationships/hyperlink" Target="http://tolkslovar.ru/k1394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4.jpeg"/><Relationship Id="rId4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olkslovar.ru/i4403.html" TargetMode="External"/><Relationship Id="rId2" Type="http://schemas.openxmlformats.org/officeDocument/2006/relationships/hyperlink" Target="http://tolkslovar.ru/z2986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1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2117725" y="1"/>
            <a:ext cx="6867525" cy="3705725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ГЕОГРАФИЯ         10 </a:t>
            </a:r>
            <a:r>
              <a:rPr lang="ru-RU" dirty="0" err="1" smtClean="0">
                <a:latin typeface="+mn-lt"/>
              </a:rPr>
              <a:t>кл</a:t>
            </a:r>
            <a:endParaRPr lang="ru-RU" dirty="0"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ru-RU" i="1" dirty="0" smtClean="0"/>
              <a:t>МИРОВЫЕ  ПРИРОДНЫЕ РЕСУРСЫ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3B84AD-26C1-40E2-8DB5-6B055640650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00777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3061886"/>
              </p:ext>
            </p:extLst>
          </p:nvPr>
        </p:nvGraphicFramePr>
        <p:xfrm>
          <a:off x="1115616" y="908721"/>
          <a:ext cx="763284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88E1D-9F6C-44DC-91A6-A9EF46AEEB8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433708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921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AF48EA-D2C2-44D9-B3AE-443B816B1793}" type="slidenum">
              <a:rPr lang="ru-RU" smtClean="0">
                <a:latin typeface="Times New Roman" pitchFamily="18" charset="0"/>
              </a:rPr>
              <a:pPr/>
              <a:t>11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2117725" y="188914"/>
            <a:ext cx="6867525" cy="10080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</a:t>
            </a:r>
            <a:r>
              <a:rPr lang="ru-RU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исчерпаемости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835151" y="1484314"/>
            <a:ext cx="7150100" cy="4681537"/>
          </a:xfrm>
        </p:spPr>
        <p:txBody>
          <a:bodyPr anchor="ctr"/>
          <a:lstStyle/>
          <a:p>
            <a:pPr marL="457200" indent="-457200" eaLnBrk="1" hangingPunct="1">
              <a:defRPr/>
            </a:pPr>
            <a:r>
              <a:rPr lang="ru-RU" sz="2800" b="1" u="sng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Исчерпаемые</a:t>
            </a:r>
            <a:r>
              <a:rPr lang="ru-RU" sz="2800" b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ru-RU" sz="2800" b="1" i="1" dirty="0" err="1" smtClean="0"/>
              <a:t>Невозобновимые</a:t>
            </a:r>
            <a:r>
              <a:rPr lang="ru-RU" sz="2800" b="1" dirty="0" smtClean="0"/>
              <a:t> (</a:t>
            </a:r>
            <a:r>
              <a:rPr lang="ru-RU" dirty="0" smtClean="0"/>
              <a:t>минеральное сырье);</a:t>
            </a:r>
          </a:p>
          <a:p>
            <a:pPr marL="457200" indent="-457200" eaLnBrk="1" hangingPunct="1">
              <a:buFont typeface="Wingdings" pitchFamily="2" charset="2"/>
              <a:buAutoNum type="arabicPeriod"/>
              <a:defRPr/>
            </a:pPr>
            <a:r>
              <a:rPr lang="ru-RU" dirty="0" smtClean="0"/>
              <a:t> </a:t>
            </a:r>
            <a:r>
              <a:rPr lang="ru-RU" sz="2800" b="1" i="1" dirty="0" err="1" smtClean="0"/>
              <a:t>возобновимые</a:t>
            </a:r>
            <a:r>
              <a:rPr lang="ru-RU" sz="2800" b="1" i="1" dirty="0" smtClean="0"/>
              <a:t> </a:t>
            </a:r>
            <a:r>
              <a:rPr lang="ru-RU" sz="2800" dirty="0" smtClean="0"/>
              <a:t>(</a:t>
            </a:r>
            <a:r>
              <a:rPr lang="ru-RU" dirty="0" smtClean="0"/>
              <a:t>биологические, земельные, водные);</a:t>
            </a:r>
          </a:p>
          <a:p>
            <a:pPr marL="457200" indent="-457200" eaLnBrk="1" hangingPunct="1">
              <a:defRPr/>
            </a:pPr>
            <a:r>
              <a:rPr lang="ru-RU" sz="2800" b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Неисчерпаемые: </a:t>
            </a:r>
            <a:r>
              <a:rPr lang="ru-RU" dirty="0" smtClean="0"/>
              <a:t>энергия Солнца, ветра, морских приливов и отливов, течений, </a:t>
            </a:r>
            <a:r>
              <a:rPr lang="ru-RU" dirty="0"/>
              <a:t>геотермальная, </a:t>
            </a:r>
            <a:endParaRPr lang="ru-RU" b="1" u="sng" dirty="0" smtClean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9222" name="Picture 7" descr="MP0002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1" y="476251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utoUpdateAnimBg="0"/>
      <p:bldP spid="11270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1843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555094-70C9-4844-B508-B8717F623F73}" type="slidenum">
              <a:rPr lang="ru-RU" smtClean="0">
                <a:latin typeface="Times New Roman" pitchFamily="18" charset="0"/>
              </a:rPr>
              <a:pPr/>
              <a:t>12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Минеральные ресурсы мира</a:t>
            </a:r>
          </a:p>
        </p:txBody>
      </p:sp>
      <p:pic>
        <p:nvPicPr>
          <p:cNvPr id="18437" name="Picture 4" descr="MP00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1" y="476251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Минеральные ресурс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2151" y="1412875"/>
            <a:ext cx="7002463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1741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6EB804-B5F7-41AB-9BF4-4D1B02CF9581}" type="slidenum">
              <a:rPr lang="ru-RU" smtClean="0">
                <a:latin typeface="Times New Roman" pitchFamily="18" charset="0"/>
              </a:rPr>
              <a:pPr/>
              <a:t>13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725" y="188914"/>
            <a:ext cx="6867525" cy="10080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Минеральные ресурсы. Достаточно ли их?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6" y="1341438"/>
            <a:ext cx="7077075" cy="4737100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1800" b="1" smtClean="0"/>
              <a:t>Сегодня к ногам человечества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1800" b="1" smtClean="0"/>
              <a:t>Сложена вся таблица Менделеева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1800" b="1" smtClean="0"/>
              <a:t>Акад. А.Е.Ферсман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32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Особенности всех видов минеральных ресурсов – их невозобновимость, хотя их образование происходит непрерывно.</a:t>
            </a:r>
          </a:p>
        </p:txBody>
      </p:sp>
      <p:pic>
        <p:nvPicPr>
          <p:cNvPr id="17414" name="Picture 4" descr="MP00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1" y="476251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ВОДНЫЕ РЕСУРСЫ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err="1" smtClean="0">
                <a:solidFill>
                  <a:srgbClr val="C00000"/>
                </a:solidFill>
              </a:rPr>
              <a:t>ресурсы</a:t>
            </a:r>
            <a:r>
              <a:rPr lang="ru-RU" dirty="0" smtClean="0">
                <a:solidFill>
                  <a:srgbClr val="C00000"/>
                </a:solidFill>
              </a:rPr>
              <a:t> МИРОВОГО ОКЕАНА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88E1D-9F6C-44DC-91A6-A9EF46AEEB8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73225"/>
            <a:ext cx="7775575" cy="5184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971258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29" y="549276"/>
            <a:ext cx="7447480" cy="5688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88E1D-9F6C-44DC-91A6-A9EF46AEEB8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59849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"/>
            <a:ext cx="8497888" cy="962025"/>
          </a:xfrm>
        </p:spPr>
        <p:txBody>
          <a:bodyPr/>
          <a:lstStyle/>
          <a:p>
            <a:r>
              <a:rPr lang="ru-RU" sz="5100"/>
              <a:t>Земельные ресурсы мира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07186" y="1030288"/>
            <a:ext cx="88201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endParaRPr lang="ru-RU" sz="2800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900114" y="981075"/>
            <a:ext cx="7343775" cy="477054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500"/>
              <a:t>З е м е л ь н ы е     р е с у р с ы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" y="2060576"/>
            <a:ext cx="2627313" cy="76944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200"/>
              <a:t>Сельскохозяйст-венные угодья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5487989" y="25082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916238" y="2349501"/>
            <a:ext cx="759119" cy="430887"/>
          </a:xfrm>
          <a:prstGeom prst="rect">
            <a:avLst/>
          </a:prstGeom>
          <a:solidFill>
            <a:srgbClr val="00800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200"/>
              <a:t>Леса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3995739" y="2060576"/>
            <a:ext cx="2160587" cy="769441"/>
          </a:xfrm>
          <a:prstGeom prst="rect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200"/>
              <a:t>Населённые</a:t>
            </a:r>
          </a:p>
          <a:p>
            <a:pPr algn="ctr"/>
            <a:r>
              <a:rPr lang="ru-RU" sz="2200"/>
              <a:t>пункты,  дороги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6555343" y="2060576"/>
            <a:ext cx="2137252" cy="1107996"/>
          </a:xfrm>
          <a:prstGeom prst="rect">
            <a:avLst/>
          </a:prstGeom>
          <a:solidFill>
            <a:srgbClr val="CC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200"/>
              <a:t>Малопригодные</a:t>
            </a:r>
          </a:p>
          <a:p>
            <a:pPr algn="ctr"/>
            <a:r>
              <a:rPr lang="ru-RU" sz="2200"/>
              <a:t>и непригодные</a:t>
            </a:r>
          </a:p>
          <a:p>
            <a:pPr algn="ctr"/>
            <a:r>
              <a:rPr lang="ru-RU" sz="2200"/>
              <a:t>земли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" y="3573463"/>
            <a:ext cx="1403351" cy="707886"/>
          </a:xfrm>
          <a:prstGeom prst="rect">
            <a:avLst/>
          </a:prstGeom>
          <a:solidFill>
            <a:srgbClr val="99330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/>
              <a:t>пашни</a:t>
            </a:r>
          </a:p>
          <a:p>
            <a:pPr algn="ctr"/>
            <a:r>
              <a:rPr lang="ru-RU" sz="2000"/>
              <a:t>( 88 % )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5867402" y="3716338"/>
            <a:ext cx="9215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болота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1476377" y="3573463"/>
            <a:ext cx="2735263" cy="707886"/>
          </a:xfrm>
          <a:prstGeom prst="rect">
            <a:avLst/>
          </a:prstGeom>
          <a:solidFill>
            <a:srgbClr val="99CC0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dirty="0"/>
              <a:t>луга  и  пастбища</a:t>
            </a:r>
          </a:p>
          <a:p>
            <a:pPr algn="ctr"/>
            <a:r>
              <a:rPr lang="ru-RU" sz="2000" dirty="0"/>
              <a:t>( 10 % )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7861301" y="3644900"/>
            <a:ext cx="11256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пустыни</a:t>
            </a: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6280150" y="481171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6877051" y="3933825"/>
            <a:ext cx="10917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ледники</a:t>
            </a:r>
          </a:p>
        </p:txBody>
      </p:sp>
      <p:graphicFrame>
        <p:nvGraphicFramePr>
          <p:cNvPr id="37906" name="Object 18"/>
          <p:cNvGraphicFramePr>
            <a:graphicFrameLocks noChangeAspect="1"/>
          </p:cNvGraphicFramePr>
          <p:nvPr/>
        </p:nvGraphicFramePr>
        <p:xfrm>
          <a:off x="251520" y="4221089"/>
          <a:ext cx="9010651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Диаграмма" r:id="rId3" imgW="6000786" imgH="1076225" progId="MSGraph.Chart.8">
                  <p:embed followColorScheme="full"/>
                </p:oleObj>
              </mc:Choice>
              <mc:Fallback>
                <p:oleObj name="Диаграмма" r:id="rId3" imgW="6000786" imgH="107622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221089"/>
                        <a:ext cx="9010651" cy="161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2" name="AutoShape 24"/>
          <p:cNvSpPr>
            <a:spLocks noChangeArrowheads="1"/>
          </p:cNvSpPr>
          <p:nvPr/>
        </p:nvSpPr>
        <p:spPr bwMode="auto">
          <a:xfrm>
            <a:off x="5076826" y="1484314"/>
            <a:ext cx="144463" cy="504825"/>
          </a:xfrm>
          <a:prstGeom prst="downArrow">
            <a:avLst>
              <a:gd name="adj1" fmla="val 50000"/>
              <a:gd name="adj2" fmla="val 873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913" name="AutoShape 25"/>
          <p:cNvSpPr>
            <a:spLocks noChangeArrowheads="1"/>
          </p:cNvSpPr>
          <p:nvPr/>
        </p:nvSpPr>
        <p:spPr bwMode="auto">
          <a:xfrm>
            <a:off x="1476377" y="1484314"/>
            <a:ext cx="144463" cy="504825"/>
          </a:xfrm>
          <a:prstGeom prst="downArrow">
            <a:avLst>
              <a:gd name="adj1" fmla="val 50000"/>
              <a:gd name="adj2" fmla="val 873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914" name="AutoShape 26"/>
          <p:cNvSpPr>
            <a:spLocks noChangeArrowheads="1"/>
          </p:cNvSpPr>
          <p:nvPr/>
        </p:nvSpPr>
        <p:spPr bwMode="auto">
          <a:xfrm>
            <a:off x="3348038" y="1484314"/>
            <a:ext cx="144463" cy="504825"/>
          </a:xfrm>
          <a:prstGeom prst="downArrow">
            <a:avLst>
              <a:gd name="adj1" fmla="val 50000"/>
              <a:gd name="adj2" fmla="val 87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915" name="AutoShape 27"/>
          <p:cNvSpPr>
            <a:spLocks noChangeArrowheads="1"/>
          </p:cNvSpPr>
          <p:nvPr/>
        </p:nvSpPr>
        <p:spPr bwMode="auto">
          <a:xfrm>
            <a:off x="7524751" y="1484314"/>
            <a:ext cx="144463" cy="504825"/>
          </a:xfrm>
          <a:prstGeom prst="downArrow">
            <a:avLst>
              <a:gd name="adj1" fmla="val 50000"/>
              <a:gd name="adj2" fmla="val 873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916" name="AutoShape 28"/>
          <p:cNvSpPr>
            <a:spLocks noChangeArrowheads="1"/>
          </p:cNvSpPr>
          <p:nvPr/>
        </p:nvSpPr>
        <p:spPr bwMode="auto">
          <a:xfrm>
            <a:off x="539751" y="2924176"/>
            <a:ext cx="144463" cy="504825"/>
          </a:xfrm>
          <a:prstGeom prst="downArrow">
            <a:avLst>
              <a:gd name="adj1" fmla="val 50000"/>
              <a:gd name="adj2" fmla="val 873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917" name="AutoShape 29"/>
          <p:cNvSpPr>
            <a:spLocks noChangeArrowheads="1"/>
          </p:cNvSpPr>
          <p:nvPr/>
        </p:nvSpPr>
        <p:spPr bwMode="auto">
          <a:xfrm>
            <a:off x="2124077" y="2924176"/>
            <a:ext cx="144463" cy="504825"/>
          </a:xfrm>
          <a:prstGeom prst="downArrow">
            <a:avLst>
              <a:gd name="adj1" fmla="val 50000"/>
              <a:gd name="adj2" fmla="val 873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918" name="AutoShape 30"/>
          <p:cNvSpPr>
            <a:spLocks noChangeArrowheads="1"/>
          </p:cNvSpPr>
          <p:nvPr/>
        </p:nvSpPr>
        <p:spPr bwMode="auto">
          <a:xfrm>
            <a:off x="6588126" y="3213101"/>
            <a:ext cx="144463" cy="504825"/>
          </a:xfrm>
          <a:prstGeom prst="downArrow">
            <a:avLst>
              <a:gd name="adj1" fmla="val 50000"/>
              <a:gd name="adj2" fmla="val 873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919" name="AutoShape 31"/>
          <p:cNvSpPr>
            <a:spLocks noChangeArrowheads="1"/>
          </p:cNvSpPr>
          <p:nvPr/>
        </p:nvSpPr>
        <p:spPr bwMode="auto">
          <a:xfrm>
            <a:off x="7380289" y="3429001"/>
            <a:ext cx="144463" cy="504825"/>
          </a:xfrm>
          <a:prstGeom prst="downArrow">
            <a:avLst>
              <a:gd name="adj1" fmla="val 50000"/>
              <a:gd name="adj2" fmla="val 87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920" name="AutoShape 32"/>
          <p:cNvSpPr>
            <a:spLocks noChangeArrowheads="1"/>
          </p:cNvSpPr>
          <p:nvPr/>
        </p:nvSpPr>
        <p:spPr bwMode="auto">
          <a:xfrm>
            <a:off x="8459789" y="3213101"/>
            <a:ext cx="144463" cy="504825"/>
          </a:xfrm>
          <a:prstGeom prst="downArrow">
            <a:avLst>
              <a:gd name="adj1" fmla="val 50000"/>
              <a:gd name="adj2" fmla="val 87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658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3" grpId="0" animBg="1"/>
      <p:bldP spid="37894" grpId="0" animBg="1"/>
      <p:bldP spid="37896" grpId="0" animBg="1"/>
      <p:bldP spid="37897" grpId="0" animBg="1"/>
      <p:bldP spid="37898" grpId="0" animBg="1"/>
      <p:bldP spid="37899" grpId="0" animBg="1"/>
      <p:bldP spid="37900" grpId="0"/>
      <p:bldP spid="37901" grpId="0" animBg="1"/>
      <p:bldP spid="37902" grpId="0"/>
      <p:bldP spid="37904" grpId="0"/>
      <p:bldOleChart spid="37906" grpId="0"/>
      <p:bldP spid="37912" grpId="0" animBg="1"/>
      <p:bldP spid="37913" grpId="0" animBg="1"/>
      <p:bldP spid="37914" grpId="0" animBg="1"/>
      <p:bldP spid="37915" grpId="0" animBg="1"/>
      <p:bldP spid="37916" grpId="0" animBg="1"/>
      <p:bldP spid="37917" grpId="0" animBg="1"/>
      <p:bldP spid="37918" grpId="0" animBg="1"/>
      <p:bldP spid="37919" grpId="0" animBg="1"/>
      <p:bldP spid="379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1331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967CD1-9A59-445C-B5E7-EC582E5FC753}" type="slidenum">
              <a:rPr lang="ru-RU" smtClean="0">
                <a:latin typeface="Times New Roman" pitchFamily="18" charset="0"/>
              </a:rPr>
              <a:pPr/>
              <a:t>17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725" y="188914"/>
            <a:ext cx="6867525" cy="10080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Земельные ресурсы:</a:t>
            </a:r>
            <a:r>
              <a:rPr lang="ru-RU" sz="3200" smtClean="0"/>
              <a:t> </a:t>
            </a:r>
            <a:br>
              <a:rPr lang="ru-RU" sz="3200" smtClean="0"/>
            </a:br>
            <a:r>
              <a:rPr lang="ru-RU" sz="32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два противоположных процесса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1" y="1412876"/>
            <a:ext cx="7150100" cy="4665663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800" b="1" u="sng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Земельные ресурсы</a:t>
            </a:r>
            <a:r>
              <a:rPr lang="ru-RU" smtClean="0"/>
              <a:t> – </a:t>
            </a:r>
            <a:r>
              <a:rPr lang="ru-RU" b="1" smtClean="0"/>
              <a:t>это универсальный вид природных ресурсов, необходимый практически для всех сфер человеческой деятельности</a:t>
            </a:r>
            <a:r>
              <a:rPr lang="ru-RU" smtClean="0"/>
              <a:t>. Для промышленности, строительства, транспорта земля служит территориальным ресурсом.</a:t>
            </a:r>
          </a:p>
          <a:p>
            <a:pPr eaLnBrk="1" hangingPunct="1">
              <a:defRPr/>
            </a:pPr>
            <a:r>
              <a:rPr lang="ru-RU" sz="2800" b="1" u="sng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Земля – источник жизни;</a:t>
            </a:r>
          </a:p>
          <a:p>
            <a:pPr algn="just" eaLnBrk="1" hangingPunct="1">
              <a:defRPr/>
            </a:pPr>
            <a:r>
              <a:rPr lang="ru-RU" sz="2800" b="1" u="sng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Мировой земельный фонд</a:t>
            </a:r>
            <a:r>
              <a:rPr lang="ru-RU" smtClean="0"/>
              <a:t> – </a:t>
            </a:r>
            <a:r>
              <a:rPr lang="ru-RU" b="1" smtClean="0"/>
              <a:t>степень обеспеченности земельными ресурсами.</a:t>
            </a:r>
            <a:r>
              <a:rPr lang="ru-RU" smtClean="0"/>
              <a:t> Составляет 13,1 млрд.га.</a:t>
            </a:r>
          </a:p>
        </p:txBody>
      </p:sp>
      <p:pic>
        <p:nvPicPr>
          <p:cNvPr id="13318" name="Picture 4" descr="MP00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1" y="476251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1229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859A3A-530F-4E23-B93F-16255F575545}" type="slidenum">
              <a:rPr lang="ru-RU" smtClean="0">
                <a:latin typeface="Times New Roman" pitchFamily="18" charset="0"/>
              </a:rPr>
              <a:pPr/>
              <a:t>18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Земельные ресурсы мира</a:t>
            </a:r>
          </a:p>
        </p:txBody>
      </p:sp>
      <p:pic>
        <p:nvPicPr>
          <p:cNvPr id="12293" name="Picture 7" descr="MP0002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1" y="476251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Карта земельных ресурс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1530351"/>
            <a:ext cx="7397751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r>
              <a:rPr lang="ru-RU" sz="4500"/>
              <a:t>Земельные  ресурсы  мира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9"/>
            <a:ext cx="8229600" cy="57467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Изменение  земельного  фонда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268539" y="1844675"/>
            <a:ext cx="3490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Два  противоположных  процесса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0" y="2997201"/>
            <a:ext cx="38703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dirty="0"/>
              <a:t>Расширение</a:t>
            </a:r>
          </a:p>
          <a:p>
            <a:pPr algn="ctr"/>
            <a:r>
              <a:rPr lang="ru-RU" sz="2400" dirty="0"/>
              <a:t>сельскохозяйственных  угодий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5076826" y="2997201"/>
            <a:ext cx="40671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/>
              <a:t>Истощение</a:t>
            </a:r>
          </a:p>
          <a:p>
            <a:pPr algn="ctr"/>
            <a:r>
              <a:rPr lang="ru-RU" sz="2400"/>
              <a:t>сельскохозяйственных  угодий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2" y="4292601"/>
            <a:ext cx="42846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000"/>
              <a:t>освоение  залежных  земель</a:t>
            </a:r>
          </a:p>
          <a:p>
            <a:pPr>
              <a:buFontTx/>
              <a:buChar char="•"/>
            </a:pPr>
            <a:r>
              <a:rPr lang="ru-RU" sz="2000"/>
              <a:t>мелиорация</a:t>
            </a:r>
          </a:p>
          <a:p>
            <a:pPr>
              <a:buFontTx/>
              <a:buChar char="•"/>
            </a:pPr>
            <a:r>
              <a:rPr lang="ru-RU" sz="2000"/>
              <a:t>осушение</a:t>
            </a:r>
          </a:p>
          <a:p>
            <a:pPr>
              <a:buFontTx/>
              <a:buChar char="•"/>
            </a:pPr>
            <a:r>
              <a:rPr lang="ru-RU" sz="2000"/>
              <a:t>орошение</a:t>
            </a:r>
          </a:p>
          <a:p>
            <a:pPr>
              <a:buFontTx/>
              <a:buChar char="•"/>
            </a:pPr>
            <a:r>
              <a:rPr lang="ru-RU" sz="2000"/>
              <a:t>освоение  прибрежных      участков  морей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1835151" y="2492375"/>
            <a:ext cx="314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+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6732590" y="1989139"/>
            <a:ext cx="58737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5000"/>
              <a:t>_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6280151" y="5172076"/>
            <a:ext cx="2648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ru-RU"/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5724525" y="4445000"/>
            <a:ext cx="2403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2500"/>
              <a:t>эрозия  почвы</a:t>
            </a:r>
          </a:p>
          <a:p>
            <a:pPr>
              <a:buFontTx/>
              <a:buChar char="•"/>
            </a:pPr>
            <a:r>
              <a:rPr lang="ru-RU" sz="2500"/>
              <a:t>заболачивание</a:t>
            </a:r>
          </a:p>
          <a:p>
            <a:pPr>
              <a:buFontTx/>
              <a:buChar char="•"/>
            </a:pPr>
            <a:r>
              <a:rPr lang="ru-RU" sz="2500"/>
              <a:t>засоление</a:t>
            </a:r>
          </a:p>
          <a:p>
            <a:pPr>
              <a:buFontTx/>
              <a:buChar char="•"/>
            </a:pPr>
            <a:r>
              <a:rPr lang="ru-RU" sz="2500"/>
              <a:t>опустынивание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2" y="6435726"/>
            <a:ext cx="734643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200" b="1" i="1">
                <a:solidFill>
                  <a:srgbClr val="FF0066"/>
                </a:solidFill>
              </a:rPr>
              <a:t>Внимание опасность</a:t>
            </a:r>
            <a:r>
              <a:rPr lang="ru-RU" sz="2000" b="1" i="1">
                <a:solidFill>
                  <a:srgbClr val="FF0066"/>
                </a:solidFill>
              </a:rPr>
              <a:t>:</a:t>
            </a:r>
            <a:r>
              <a:rPr lang="ru-RU" sz="2000">
                <a:solidFill>
                  <a:srgbClr val="FF0066"/>
                </a:solidFill>
              </a:rPr>
              <a:t> </a:t>
            </a:r>
            <a:r>
              <a:rPr lang="ru-RU" sz="2000">
                <a:solidFill>
                  <a:schemeClr val="tx2"/>
                </a:solidFill>
              </a:rPr>
              <a:t>земельные ресурсы мира сокращаются</a:t>
            </a:r>
            <a:r>
              <a:rPr lang="ru-RU">
                <a:solidFill>
                  <a:schemeClr val="tx2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54864812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4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4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4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4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54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54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54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54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54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  <p:bldP spid="54277" grpId="0"/>
      <p:bldP spid="54278" grpId="0"/>
      <p:bldP spid="54279" grpId="0"/>
      <p:bldP spid="54282" grpId="0"/>
      <p:bldP spid="54283" grpId="0"/>
      <p:bldP spid="5428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1536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D98848-1ED9-40C2-AEB2-D52D135D1084}" type="slidenum">
              <a:rPr lang="ru-RU" smtClean="0">
                <a:latin typeface="Times New Roman" pitchFamily="18" charset="0"/>
              </a:rPr>
              <a:pPr/>
              <a:t>2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Пирамида потребностей           А.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Маслоу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341438"/>
            <a:ext cx="7062788" cy="47371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dirty="0" smtClean="0"/>
              <a:t> </a:t>
            </a:r>
            <a:endParaRPr lang="ru-RU" b="1" u="sng" dirty="0" smtClean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366" name="Picture 4" descr="MP0002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1" y="476251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Игорь\Desktop\10000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328738"/>
            <a:ext cx="5429251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/>
              <a:t>Лесные ресурсы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3F277-D9C1-4621-BEF6-AC959F3AD684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4098" name="Picture 2" descr="C:\Users\Игорь\Desktop\i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583264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418522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04800"/>
            <a:ext cx="45720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ru-RU" sz="2300" dirty="0" smtClean="0">
                <a:latin typeface="Georgia" pitchFamily="18" charset="0"/>
              </a:rPr>
              <a:t>Мировые лесные ресурсы характеризуются двумя главными показателями </a:t>
            </a:r>
          </a:p>
          <a:p>
            <a:pPr eaLnBrk="1" hangingPunct="1">
              <a:buFontTx/>
              <a:buNone/>
            </a:pPr>
            <a:r>
              <a:rPr lang="ru-RU" sz="2300" dirty="0" smtClean="0">
                <a:latin typeface="Georgia" pitchFamily="18" charset="0"/>
              </a:rPr>
              <a:t>      а) размерами лесной площади (4,1 млрд. га )</a:t>
            </a:r>
          </a:p>
          <a:p>
            <a:pPr eaLnBrk="1" hangingPunct="1">
              <a:buFontTx/>
              <a:buNone/>
            </a:pPr>
            <a:r>
              <a:rPr lang="ru-RU" sz="2300" dirty="0" smtClean="0">
                <a:latin typeface="Georgia" pitchFamily="18" charset="0"/>
              </a:rPr>
              <a:t>      б) запасами древесины на корню (330 млрд. )</a:t>
            </a:r>
            <a:r>
              <a:rPr lang="ru-RU" sz="2300" b="1" dirty="0" smtClean="0">
                <a:latin typeface="Comic Sans MS" pitchFamily="66" charset="0"/>
              </a:rPr>
              <a:t> </a:t>
            </a:r>
          </a:p>
          <a:p>
            <a:pPr eaLnBrk="1" hangingPunct="1">
              <a:buFontTx/>
              <a:buNone/>
            </a:pPr>
            <a:endParaRPr lang="ru-RU" sz="2300" b="1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ru-RU" sz="2300" dirty="0" smtClean="0">
                <a:latin typeface="Georgia" pitchFamily="18" charset="0"/>
              </a:rPr>
              <a:t>За последние двести лет лесистость земной суши уменьшилась вдвое и обезлесение приобрело угрожающие масштабы. С ним связано и расширение эрозии почв, и сокращение запасов кислорода  в атмосфере.</a:t>
            </a:r>
          </a:p>
        </p:txBody>
      </p:sp>
      <p:pic>
        <p:nvPicPr>
          <p:cNvPr id="6" name="Рисунок 5" descr="Рисунок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04800"/>
            <a:ext cx="4047744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5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"/>
            <a:ext cx="8229600" cy="1139825"/>
          </a:xfrm>
        </p:spPr>
        <p:txBody>
          <a:bodyPr/>
          <a:lstStyle/>
          <a:p>
            <a:r>
              <a:rPr lang="ru-RU"/>
              <a:t>Лесные  ресурсы  мира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979614" y="5229225"/>
            <a:ext cx="40331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Сокращение  площади  лесов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250826" y="3789363"/>
            <a:ext cx="35274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200"/>
              <a:t>Нерациональное  использование</a:t>
            </a:r>
          </a:p>
          <a:p>
            <a:pPr algn="ctr"/>
            <a:r>
              <a:rPr lang="ru-RU" sz="2200"/>
              <a:t>лесных  ресурсов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4427538" y="3789363"/>
            <a:ext cx="471646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200"/>
              <a:t>50 %  вырубленного  леса</a:t>
            </a:r>
          </a:p>
          <a:p>
            <a:pPr algn="ctr"/>
            <a:r>
              <a:rPr lang="ru-RU" sz="2200"/>
              <a:t>в  развивающихся  странах</a:t>
            </a:r>
          </a:p>
          <a:p>
            <a:pPr algn="ctr"/>
            <a:r>
              <a:rPr lang="ru-RU" sz="2200"/>
              <a:t>идёт  на  дрова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116014" y="5949951"/>
            <a:ext cx="59813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/>
              <a:t>Проблема  обезлесения планеты!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539750" y="2133601"/>
            <a:ext cx="272415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200"/>
              <a:t>Огромные  масштабы</a:t>
            </a:r>
          </a:p>
          <a:p>
            <a:pPr algn="ctr"/>
            <a:r>
              <a:rPr lang="ru-RU" sz="2200"/>
              <a:t>вырубки  лесов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3832226" y="265112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4101334" y="2133601"/>
            <a:ext cx="45973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200" dirty="0"/>
              <a:t>Отсутствие  лесовосстановительных</a:t>
            </a:r>
          </a:p>
          <a:p>
            <a:pPr algn="ctr"/>
            <a:r>
              <a:rPr lang="ru-RU" sz="2200" dirty="0" smtClean="0"/>
              <a:t>работ</a:t>
            </a:r>
            <a:endParaRPr lang="ru-RU" sz="2200" dirty="0"/>
          </a:p>
        </p:txBody>
      </p:sp>
      <p:sp>
        <p:nvSpPr>
          <p:cNvPr id="5837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900113" y="1196975"/>
            <a:ext cx="7402512" cy="6762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/>
              <a:t>Проблемы  использования:</a:t>
            </a:r>
          </a:p>
        </p:txBody>
      </p:sp>
      <p:sp>
        <p:nvSpPr>
          <p:cNvPr id="58380" name="AutoShape 12"/>
          <p:cNvSpPr>
            <a:spLocks noChangeArrowheads="1"/>
          </p:cNvSpPr>
          <p:nvPr/>
        </p:nvSpPr>
        <p:spPr bwMode="auto">
          <a:xfrm>
            <a:off x="1692277" y="3284539"/>
            <a:ext cx="144463" cy="504825"/>
          </a:xfrm>
          <a:prstGeom prst="downArrow">
            <a:avLst>
              <a:gd name="adj1" fmla="val 50000"/>
              <a:gd name="adj2" fmla="val 873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81" name="AutoShape 13"/>
          <p:cNvSpPr>
            <a:spLocks noChangeArrowheads="1"/>
          </p:cNvSpPr>
          <p:nvPr/>
        </p:nvSpPr>
        <p:spPr bwMode="auto">
          <a:xfrm>
            <a:off x="2555877" y="4868864"/>
            <a:ext cx="144463" cy="504825"/>
          </a:xfrm>
          <a:prstGeom prst="downArrow">
            <a:avLst>
              <a:gd name="adj1" fmla="val 50000"/>
              <a:gd name="adj2" fmla="val 873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83" name="AutoShape 15"/>
          <p:cNvSpPr>
            <a:spLocks noChangeArrowheads="1"/>
          </p:cNvSpPr>
          <p:nvPr/>
        </p:nvSpPr>
        <p:spPr bwMode="auto">
          <a:xfrm rot="2700000">
            <a:off x="3563145" y="3213895"/>
            <a:ext cx="109537" cy="828675"/>
          </a:xfrm>
          <a:prstGeom prst="downArrow">
            <a:avLst>
              <a:gd name="adj1" fmla="val 50000"/>
              <a:gd name="adj2" fmla="val 1891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84" name="AutoShape 16"/>
          <p:cNvSpPr>
            <a:spLocks noChangeArrowheads="1"/>
          </p:cNvSpPr>
          <p:nvPr/>
        </p:nvSpPr>
        <p:spPr bwMode="auto">
          <a:xfrm rot="5400000">
            <a:off x="3994945" y="3861595"/>
            <a:ext cx="109537" cy="828675"/>
          </a:xfrm>
          <a:prstGeom prst="downArrow">
            <a:avLst>
              <a:gd name="adj1" fmla="val 50000"/>
              <a:gd name="adj2" fmla="val 1891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336526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8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2" grpId="0"/>
      <p:bldP spid="58373" grpId="0"/>
      <p:bldP spid="58374" grpId="0"/>
      <p:bldP spid="58375" grpId="0"/>
      <p:bldP spid="58375" grpId="1"/>
      <p:bldP spid="58376" grpId="0"/>
      <p:bldP spid="58378" grpId="0"/>
      <p:bldP spid="58379" grpId="0" build="p"/>
      <p:bldP spid="58380" grpId="0" animBg="1"/>
      <p:bldP spid="58381" grpId="0" animBg="1"/>
      <p:bldP spid="58383" grpId="0" animBg="1"/>
      <p:bldP spid="5838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eorgia" pitchFamily="18" charset="0"/>
              </a:rPr>
              <a:t>Леса мира образуют два огромных по протяженности пояса – северный и южный.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295400"/>
            <a:ext cx="419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latin typeface="Georgia" pitchFamily="18" charset="0"/>
              </a:rPr>
              <a:t>Северный лесной пояс находится в зоне умеренного и субтропического климатов. Здесь ведутся главные лесоразработки, прежде всего особо ценной древесины смешанной породы (в США, Канаде, Финляндии, Швеции).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24400" y="1295400"/>
            <a:ext cx="4038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latin typeface="Georgia" pitchFamily="18" charset="0"/>
              </a:rPr>
              <a:t>Южный лесной пояс находится в основном в зоне тропического и экваториального климатов. Раньше её использовали в основном на дрова, в последнее время во многом раз увеличился экспорт в Японию, Западную Европу, США.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8" name="Picture 6" descr="П (212)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0"/>
            <a:ext cx="3962400" cy="2491769"/>
          </a:xfrm>
          <a:prstGeom prst="rect">
            <a:avLst/>
          </a:prstGeom>
          <a:noFill/>
        </p:spPr>
      </p:pic>
      <p:pic>
        <p:nvPicPr>
          <p:cNvPr id="9" name="Picture 7" descr="П (25)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810000"/>
            <a:ext cx="3886200" cy="2495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451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Georgia" pitchFamily="18" charset="0"/>
              </a:rPr>
              <a:t>Климатические и космические ресурсы.</a:t>
            </a:r>
            <a:endParaRPr lang="ru-RU" sz="3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1600200"/>
            <a:ext cx="3352800" cy="1680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300" dirty="0" smtClean="0">
                <a:latin typeface="Georgia" pitchFamily="18" charset="0"/>
              </a:rPr>
              <a:t>Годовой поток солнечной энергии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3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Georgia" pitchFamily="18" charset="0"/>
              </a:rPr>
              <a:t>Достигает нижних слоев атмосферы и земной поверхности.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4800" y="3810000"/>
            <a:ext cx="3200400" cy="209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300" dirty="0" smtClean="0">
                <a:latin typeface="Georgia" pitchFamily="18" charset="0"/>
              </a:rPr>
              <a:t>Ветровая энергия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dirty="0" smtClean="0">
              <a:latin typeface="Georgia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Georgia" pitchFamily="18" charset="0"/>
              </a:rPr>
              <a:t>Человек также издавна использовал с помощью ветряных мельниц и парусных судов обладает неисчерпаемым потенциалом.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05400" y="1600200"/>
            <a:ext cx="3048000" cy="105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2300" dirty="0" smtClean="0">
                <a:latin typeface="Georgia" pitchFamily="18" charset="0"/>
              </a:rPr>
              <a:t>Агроклиматические ресурсы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2000" dirty="0" smtClean="0">
                <a:latin typeface="Georgia" pitchFamily="18" charset="0"/>
              </a:rPr>
              <a:t>Это тепло, влага и свет. </a:t>
            </a:r>
          </a:p>
        </p:txBody>
      </p:sp>
      <p:pic>
        <p:nvPicPr>
          <p:cNvPr id="12" name="Рисунок 11" descr="Рисунок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2895600"/>
            <a:ext cx="5105400" cy="33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2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По характеру использования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88E1D-9F6C-44DC-91A6-A9EF46AEEB85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58423097"/>
              </p:ext>
            </p:extLst>
          </p:nvPr>
        </p:nvGraphicFramePr>
        <p:xfrm>
          <a:off x="1547664" y="1268760"/>
          <a:ext cx="60960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2981910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РЕКРЕАЦИОННЫЕ РЕСУРСЫ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B84AD-26C1-40E2-8DB5-6B0556406505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556792"/>
            <a:ext cx="9144000" cy="877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Рекреация в Энциклопедическом словаре: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Рекреация - (польск. </a:t>
            </a:r>
            <a:r>
              <a:rPr lang="ru-RU" sz="3200" dirty="0" err="1"/>
              <a:t>rekreacja</a:t>
            </a:r>
            <a:r>
              <a:rPr lang="ru-RU" sz="3200" dirty="0"/>
              <a:t> - </a:t>
            </a:r>
            <a:r>
              <a:rPr lang="ru-RU" sz="3200" i="1" dirty="0" smtClean="0">
                <a:solidFill>
                  <a:srgbClr val="660066"/>
                </a:solidFill>
                <a:hlinkClick r:id="rId3" tooltip="Отдых - Проведение некоторого времени без обычных занятий, работы для восстано..."/>
              </a:rPr>
              <a:t>отдых</a:t>
            </a:r>
            <a:endParaRPr lang="ru-RU" sz="3200" i="1" dirty="0" smtClean="0">
              <a:solidFill>
                <a:srgbClr val="660066"/>
              </a:solidFill>
            </a:endParaRPr>
          </a:p>
          <a:p>
            <a:r>
              <a:rPr lang="ru-RU" sz="3200" dirty="0"/>
              <a:t> - от лат. </a:t>
            </a:r>
            <a:r>
              <a:rPr lang="ru-RU" sz="3200" dirty="0" err="1"/>
              <a:t>recreatio</a:t>
            </a:r>
            <a:r>
              <a:rPr lang="ru-RU" sz="3200" dirty="0"/>
              <a:t> -</a:t>
            </a:r>
            <a:r>
              <a:rPr lang="ru-RU" sz="3200" u="sng" dirty="0"/>
              <a:t>восстановление</a:t>
            </a:r>
            <a:r>
              <a:rPr lang="ru-RU" sz="3200" dirty="0" smtClean="0"/>
              <a:t>),</a:t>
            </a:r>
          </a:p>
          <a:p>
            <a:pPr marL="514350" indent="-514350">
              <a:buAutoNum type="arabicParenR"/>
            </a:pPr>
            <a:r>
              <a:rPr lang="ru-RU" sz="3200" dirty="0" smtClean="0"/>
              <a:t>праздники</a:t>
            </a:r>
            <a:r>
              <a:rPr lang="ru-RU" sz="3200" dirty="0"/>
              <a:t>, </a:t>
            </a:r>
            <a:r>
              <a:rPr lang="ru-RU" sz="3200" dirty="0">
                <a:hlinkClick r:id="rId4" tooltip="Каникулы - Перерыв в занятиях (в учебных заведениях; в некоторых странах также в ..."/>
              </a:rPr>
              <a:t>каникулы,</a:t>
            </a:r>
            <a:r>
              <a:rPr lang="ru-RU" sz="3200" dirty="0"/>
              <a:t> </a:t>
            </a:r>
            <a:r>
              <a:rPr lang="ru-RU" sz="3200" dirty="0">
                <a:hlinkClick r:id="rId5" tooltip="Перемена - 1. Действие по знач. глаг.: переменять (1*1), переменить, переменяться..."/>
              </a:rPr>
              <a:t>перемена</a:t>
            </a:r>
            <a:r>
              <a:rPr lang="ru-RU" sz="3200" dirty="0"/>
              <a:t> в школе (</a:t>
            </a:r>
            <a:r>
              <a:rPr lang="ru-RU" sz="3200" dirty="0" smtClean="0"/>
              <a:t>устаревшее выражение)</a:t>
            </a:r>
          </a:p>
          <a:p>
            <a:r>
              <a:rPr lang="ru-RU" sz="3200" dirty="0" smtClean="0"/>
              <a:t>2)</a:t>
            </a:r>
            <a:r>
              <a:rPr lang="ru-RU" sz="3200" dirty="0"/>
              <a:t> </a:t>
            </a:r>
            <a:r>
              <a:rPr lang="ru-RU" sz="3200" dirty="0">
                <a:hlinkClick r:id="rId6" tooltip="Помещение - 1. Процесс действия по знач. глаг.: поместить (2*), помещать. 2. Место..."/>
              </a:rPr>
              <a:t>Помещение</a:t>
            </a:r>
            <a:r>
              <a:rPr lang="ru-RU" sz="3200" dirty="0"/>
              <a:t> для отдыха в учебных заведениях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3</a:t>
            </a:r>
            <a:r>
              <a:rPr lang="ru-RU" sz="3200" dirty="0"/>
              <a:t>) Отдых</a:t>
            </a:r>
            <a:r>
              <a:rPr lang="ru-RU" sz="3200" dirty="0" smtClean="0"/>
              <a:t>, восстановление </a:t>
            </a:r>
            <a:r>
              <a:rPr lang="ru-RU" sz="3200" dirty="0"/>
              <a:t>сил человека, израсходованных в процессе труда. </a:t>
            </a:r>
            <a:endParaRPr lang="ru-RU" sz="3200" dirty="0" smtClean="0"/>
          </a:p>
          <a:p>
            <a:r>
              <a:rPr lang="ru-RU" sz="3200" dirty="0" smtClean="0"/>
              <a:t>Во многих странах </a:t>
            </a:r>
            <a:r>
              <a:rPr lang="ru-RU" sz="3200" dirty="0"/>
              <a:t>рекреационное </a:t>
            </a:r>
            <a:r>
              <a:rPr lang="ru-RU" sz="3200" u="sng" dirty="0">
                <a:hlinkClick r:id="rId7" tooltip="Обслуживание - Процесс действия по знач. глаг.: обслуживать...."/>
              </a:rPr>
              <a:t>обслуживание</a:t>
            </a:r>
            <a:r>
              <a:rPr lang="ru-RU" sz="3200" u="sng" dirty="0"/>
              <a:t> - </a:t>
            </a:r>
            <a:r>
              <a:rPr lang="ru-RU" sz="3200" dirty="0"/>
              <a:t>крупная </a:t>
            </a:r>
            <a:r>
              <a:rPr lang="ru-RU" sz="3200" dirty="0">
                <a:hlinkClick r:id="rId8" tooltip="Отрасль - 1. Побег, ветвь растения. 2. Ответвление горы или горного хребта, отро..."/>
              </a:rPr>
              <a:t>отрасль</a:t>
            </a:r>
            <a:r>
              <a:rPr lang="ru-RU" sz="3200" dirty="0"/>
              <a:t> </a:t>
            </a:r>
            <a:r>
              <a:rPr lang="ru-RU" sz="3200" dirty="0" smtClean="0"/>
              <a:t>экономики.</a:t>
            </a:r>
          </a:p>
          <a:p>
            <a:endParaRPr lang="ru-RU" sz="3200" dirty="0"/>
          </a:p>
          <a:p>
            <a:endParaRPr lang="ru-RU" sz="32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1425012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"/>
            <a:ext cx="8497888" cy="962025"/>
          </a:xfrm>
        </p:spPr>
        <p:txBody>
          <a:bodyPr/>
          <a:lstStyle/>
          <a:p>
            <a:r>
              <a:rPr lang="ru-RU" sz="4600" dirty="0"/>
              <a:t>Рекреационные ресурсы мира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" y="1341438"/>
            <a:ext cx="88201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endParaRPr lang="ru-RU" sz="2800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268538" y="1412876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800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042989" y="234950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800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500563" y="234950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800"/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539750" y="3573464"/>
            <a:ext cx="10021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морские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979614" y="4508501"/>
            <a:ext cx="885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горные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3132139" y="3573464"/>
            <a:ext cx="15552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ландшафтные</a:t>
            </a:r>
          </a:p>
        </p:txBody>
      </p:sp>
      <p:sp>
        <p:nvSpPr>
          <p:cNvPr id="49182" name="Text Box 30"/>
          <p:cNvSpPr txBox="1">
            <a:spLocks noChangeArrowheads="1"/>
          </p:cNvSpPr>
          <p:nvPr/>
        </p:nvSpPr>
        <p:spPr bwMode="auto">
          <a:xfrm>
            <a:off x="1" y="1268414"/>
            <a:ext cx="37798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dirty="0"/>
              <a:t>Что  такое </a:t>
            </a:r>
          </a:p>
          <a:p>
            <a:r>
              <a:rPr lang="ru-RU" sz="2000" dirty="0"/>
              <a:t>рекреационные</a:t>
            </a:r>
            <a:r>
              <a:rPr lang="ru-RU" dirty="0"/>
              <a:t>  </a:t>
            </a:r>
            <a:r>
              <a:rPr lang="ru-RU" sz="2000" dirty="0"/>
              <a:t>ресурсы ?</a:t>
            </a:r>
          </a:p>
        </p:txBody>
      </p:sp>
      <p:sp>
        <p:nvSpPr>
          <p:cNvPr id="49183" name="Text Box 31"/>
          <p:cNvSpPr txBox="1">
            <a:spLocks noChangeArrowheads="1"/>
          </p:cNvSpPr>
          <p:nvPr/>
        </p:nvSpPr>
        <p:spPr bwMode="auto">
          <a:xfrm>
            <a:off x="3551073" y="1268414"/>
            <a:ext cx="558765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hlink"/>
                </a:solidFill>
              </a:rPr>
              <a:t>Рекреационные  ресурсы - </a:t>
            </a:r>
          </a:p>
          <a:p>
            <a:r>
              <a:rPr lang="ru-RU" sz="2000" i="1" dirty="0">
                <a:solidFill>
                  <a:schemeClr val="hlink"/>
                </a:solidFill>
              </a:rPr>
              <a:t>это  ресурсы  для  отдыха </a:t>
            </a:r>
            <a:r>
              <a:rPr lang="ru-RU" sz="2000" i="1" dirty="0" smtClean="0">
                <a:solidFill>
                  <a:schemeClr val="hlink"/>
                </a:solidFill>
              </a:rPr>
              <a:t>, лечения человека,</a:t>
            </a:r>
          </a:p>
          <a:p>
            <a:r>
              <a:rPr lang="ru-RU" sz="2000" i="1" dirty="0" smtClean="0">
                <a:solidFill>
                  <a:schemeClr val="hlink"/>
                </a:solidFill>
              </a:rPr>
              <a:t>туризма .</a:t>
            </a:r>
            <a:endParaRPr lang="ru-RU" sz="2000" i="1" dirty="0">
              <a:solidFill>
                <a:schemeClr val="hlink"/>
              </a:solidFill>
            </a:endParaRPr>
          </a:p>
        </p:txBody>
      </p:sp>
      <p:sp>
        <p:nvSpPr>
          <p:cNvPr id="49184" name="Text Box 32"/>
          <p:cNvSpPr txBox="1">
            <a:spLocks noChangeArrowheads="1"/>
          </p:cNvSpPr>
          <p:nvPr/>
        </p:nvSpPr>
        <p:spPr bwMode="auto">
          <a:xfrm>
            <a:off x="2051052" y="2060576"/>
            <a:ext cx="40051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Рекреационные  ресурсы</a:t>
            </a:r>
          </a:p>
        </p:txBody>
      </p:sp>
      <p:sp>
        <p:nvSpPr>
          <p:cNvPr id="49185" name="Text Box 33"/>
          <p:cNvSpPr txBox="1">
            <a:spLocks noChangeArrowheads="1"/>
          </p:cNvSpPr>
          <p:nvPr/>
        </p:nvSpPr>
        <p:spPr bwMode="auto">
          <a:xfrm>
            <a:off x="1619251" y="2924176"/>
            <a:ext cx="216058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500"/>
              <a:t>Природные</a:t>
            </a:r>
          </a:p>
        </p:txBody>
      </p:sp>
      <p:sp>
        <p:nvSpPr>
          <p:cNvPr id="49186" name="Text Box 34"/>
          <p:cNvSpPr txBox="1">
            <a:spLocks noChangeArrowheads="1"/>
          </p:cNvSpPr>
          <p:nvPr/>
        </p:nvSpPr>
        <p:spPr bwMode="auto">
          <a:xfrm>
            <a:off x="4932364" y="2997200"/>
            <a:ext cx="316836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500" dirty="0"/>
              <a:t>Историко-культурные</a:t>
            </a:r>
          </a:p>
        </p:txBody>
      </p:sp>
      <p:sp>
        <p:nvSpPr>
          <p:cNvPr id="49187" name="AutoShape 35"/>
          <p:cNvSpPr>
            <a:spLocks noChangeArrowheads="1"/>
          </p:cNvSpPr>
          <p:nvPr/>
        </p:nvSpPr>
        <p:spPr bwMode="auto">
          <a:xfrm>
            <a:off x="2484438" y="2565401"/>
            <a:ext cx="144463" cy="504825"/>
          </a:xfrm>
          <a:prstGeom prst="downArrow">
            <a:avLst>
              <a:gd name="adj1" fmla="val 50000"/>
              <a:gd name="adj2" fmla="val 87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88" name="AutoShape 36"/>
          <p:cNvSpPr>
            <a:spLocks noChangeArrowheads="1"/>
          </p:cNvSpPr>
          <p:nvPr/>
        </p:nvSpPr>
        <p:spPr bwMode="auto">
          <a:xfrm>
            <a:off x="6011863" y="2565401"/>
            <a:ext cx="144463" cy="504825"/>
          </a:xfrm>
          <a:prstGeom prst="downArrow">
            <a:avLst>
              <a:gd name="adj1" fmla="val 50000"/>
              <a:gd name="adj2" fmla="val 87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89" name="AutoShape 37"/>
          <p:cNvSpPr>
            <a:spLocks noChangeArrowheads="1"/>
          </p:cNvSpPr>
          <p:nvPr/>
        </p:nvSpPr>
        <p:spPr bwMode="auto">
          <a:xfrm rot="18900000">
            <a:off x="3708402" y="3213101"/>
            <a:ext cx="144463" cy="504825"/>
          </a:xfrm>
          <a:prstGeom prst="downArrow">
            <a:avLst>
              <a:gd name="adj1" fmla="val 50000"/>
              <a:gd name="adj2" fmla="val 873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90" name="AutoShape 38"/>
          <p:cNvSpPr>
            <a:spLocks noChangeArrowheads="1"/>
          </p:cNvSpPr>
          <p:nvPr/>
        </p:nvSpPr>
        <p:spPr bwMode="auto">
          <a:xfrm rot="2700000">
            <a:off x="1367633" y="3248820"/>
            <a:ext cx="144463" cy="504825"/>
          </a:xfrm>
          <a:prstGeom prst="downArrow">
            <a:avLst>
              <a:gd name="adj1" fmla="val 50000"/>
              <a:gd name="adj2" fmla="val 873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91" name="AutoShape 39"/>
          <p:cNvSpPr>
            <a:spLocks noChangeArrowheads="1"/>
          </p:cNvSpPr>
          <p:nvPr/>
        </p:nvSpPr>
        <p:spPr bwMode="auto">
          <a:xfrm>
            <a:off x="2484438" y="3429001"/>
            <a:ext cx="144463" cy="1008063"/>
          </a:xfrm>
          <a:prstGeom prst="downArrow">
            <a:avLst>
              <a:gd name="adj1" fmla="val 50000"/>
              <a:gd name="adj2" fmla="val 1744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9203" name="Picture 51" descr="taj_mah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4" y="3703639"/>
            <a:ext cx="2592387" cy="1892300"/>
          </a:xfrm>
          <a:prstGeom prst="rect">
            <a:avLst/>
          </a:prstGeom>
          <a:noFill/>
        </p:spPr>
      </p:pic>
      <p:pic>
        <p:nvPicPr>
          <p:cNvPr id="49205" name="Picture 53" descr="be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6" y="3933825"/>
            <a:ext cx="1476375" cy="1017588"/>
          </a:xfrm>
          <a:prstGeom prst="rect">
            <a:avLst/>
          </a:prstGeom>
          <a:noFill/>
        </p:spPr>
      </p:pic>
      <p:pic>
        <p:nvPicPr>
          <p:cNvPr id="49206" name="Picture 54" descr="slo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5013326"/>
            <a:ext cx="1511300" cy="1079500"/>
          </a:xfrm>
          <a:prstGeom prst="rect">
            <a:avLst/>
          </a:prstGeom>
          <a:noFill/>
        </p:spPr>
      </p:pic>
      <p:pic>
        <p:nvPicPr>
          <p:cNvPr id="49208" name="Picture 56" descr="landscap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1" y="3933826"/>
            <a:ext cx="1511300" cy="1084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6028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49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49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49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9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49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9" grpId="0"/>
      <p:bldP spid="49160" grpId="0"/>
      <p:bldP spid="49161" grpId="0"/>
      <p:bldP spid="49182" grpId="0"/>
      <p:bldP spid="49183" grpId="0"/>
      <p:bldP spid="49184" grpId="0"/>
      <p:bldP spid="49185" grpId="0"/>
      <p:bldP spid="49186" grpId="0"/>
      <p:bldP spid="49187" grpId="0" animBg="1"/>
      <p:bldP spid="49188" grpId="0" animBg="1"/>
      <p:bldP spid="49189" grpId="0" animBg="1"/>
      <p:bldP spid="49190" grpId="0" animBg="1"/>
      <p:bldP spid="4919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4198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853CA6-763D-442E-ADAD-9736BD816272}" type="slidenum">
              <a:rPr lang="ru-RU" smtClean="0">
                <a:latin typeface="Times New Roman" pitchFamily="18" charset="0"/>
              </a:rPr>
              <a:pPr/>
              <a:t>28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333376"/>
            <a:ext cx="6775451" cy="5745163"/>
          </a:xfrm>
        </p:spPr>
        <p:txBody>
          <a:bodyPr anchor="ctr"/>
          <a:lstStyle/>
          <a:p>
            <a:pPr eaLnBrk="1" hangingPunct="1"/>
            <a:r>
              <a:rPr lang="ru-RU" b="1" dirty="0" smtClean="0"/>
              <a:t>К природно-рекреационным ресурсам относятся</a:t>
            </a:r>
            <a:r>
              <a:rPr lang="ru-RU" dirty="0" smtClean="0"/>
              <a:t> морские побережья, берега рек, озёр, горы, лесные массивы, выходы минеральных вод, лечебные грязи. </a:t>
            </a:r>
          </a:p>
          <a:p>
            <a:pPr eaLnBrk="1" hangingPunct="1"/>
            <a:r>
              <a:rPr lang="ru-RU" dirty="0" smtClean="0"/>
              <a:t>Главные формы: зелёные зоны городов, заповедники и заказники, национальные парки.</a:t>
            </a:r>
          </a:p>
          <a:p>
            <a:pPr eaLnBrk="1" hangingPunct="1"/>
            <a:r>
              <a:rPr lang="ru-RU" b="1" dirty="0" smtClean="0"/>
              <a:t>К рекреационным ресурсам относятся культурно-исторические достопримечательности</a:t>
            </a:r>
            <a:r>
              <a:rPr lang="ru-RU" dirty="0" smtClean="0"/>
              <a:t>: Московский Кремль, римский Колизей, афинский Акрополь, гробница Тадж-Махал в </a:t>
            </a:r>
            <a:r>
              <a:rPr lang="ru-RU" dirty="0" err="1" smtClean="0"/>
              <a:t>Агре</a:t>
            </a:r>
            <a:r>
              <a:rPr lang="ru-RU" dirty="0" smtClean="0"/>
              <a:t> (Индия) и др.</a:t>
            </a:r>
          </a:p>
        </p:txBody>
      </p:sp>
      <p:pic>
        <p:nvPicPr>
          <p:cNvPr id="41989" name="Picture 4" descr="MP00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1" y="476251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5733256"/>
            <a:ext cx="9144000" cy="1236910"/>
          </a:xfrm>
        </p:spPr>
        <p:txBody>
          <a:bodyPr/>
          <a:lstStyle/>
          <a:p>
            <a:r>
              <a:rPr lang="ru-RU" sz="2400" b="1" u="sng" dirty="0">
                <a:solidFill>
                  <a:srgbClr val="FF9933"/>
                </a:solidFill>
              </a:rPr>
              <a:t>Международный туризм особенно </a:t>
            </a:r>
            <a:r>
              <a:rPr lang="ru-RU" sz="2400" b="1" u="sng" dirty="0" smtClean="0">
                <a:solidFill>
                  <a:srgbClr val="FF9933"/>
                </a:solidFill>
              </a:rPr>
              <a:t> развит </a:t>
            </a:r>
            <a:r>
              <a:rPr lang="ru-RU" sz="2400" b="1" u="sng" dirty="0">
                <a:solidFill>
                  <a:srgbClr val="FF9933"/>
                </a:solidFill>
              </a:rPr>
              <a:t>в Италии, Испании, Турции, Швейцарии, Индии, Египте и других странах мира.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415089"/>
            <a:ext cx="7318375" cy="441325"/>
          </a:xfrm>
        </p:spPr>
        <p:txBody>
          <a:bodyPr/>
          <a:lstStyle/>
          <a:p>
            <a:pPr eaLnBrk="1" hangingPunct="1"/>
            <a:endParaRPr lang="ru-RU" b="1" u="sng" dirty="0">
              <a:solidFill>
                <a:srgbClr val="FF9933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8E1D-9F6C-44DC-91A6-A9EF46AEEB85}" type="slidenum">
              <a:rPr lang="ru-RU" smtClean="0"/>
              <a:pPr/>
              <a:t>29</a:t>
            </a:fld>
            <a:endParaRPr lang="ru-RU" dirty="0"/>
          </a:p>
        </p:txBody>
      </p:sp>
      <p:pic>
        <p:nvPicPr>
          <p:cNvPr id="7170" name="Picture 2" descr="C:\Users\Игорь\Desktop\i (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6978295" cy="52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18091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755576" y="6415089"/>
            <a:ext cx="6562799" cy="441325"/>
          </a:xfrm>
        </p:spPr>
        <p:txBody>
          <a:bodyPr/>
          <a:lstStyle/>
          <a:p>
            <a:pPr>
              <a:defRPr/>
            </a:pPr>
            <a:r>
              <a:rPr lang="ru-RU" sz="3600" b="1" i="1" dirty="0" smtClean="0"/>
              <a:t>Физиологические потребности</a:t>
            </a:r>
            <a:endParaRPr lang="ru-RU" sz="3600" b="1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3F277-D9C1-4621-BEF6-AC959F3AD68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3314" name="Picture 2" descr="C:\Users\Игорь\Desktop\i (2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5" y="16665"/>
            <a:ext cx="9270213" cy="62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666951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МЫ ПУТЕШЕСТВУЕМ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88E1D-9F6C-44DC-91A6-A9EF46AEEB85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81063"/>
            <a:ext cx="6840760" cy="5976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5741836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3F277-D9C1-4621-BEF6-AC959F3AD684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pic>
        <p:nvPicPr>
          <p:cNvPr id="16386" name="Picture 2" descr="C:\Users\Игорь\Desktop\i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6952" y="117788"/>
            <a:ext cx="9900000" cy="618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ros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479715" y="2211139"/>
            <a:ext cx="2667000" cy="2000250"/>
          </a:xfrm>
          <a:prstGeom prst="rect">
            <a:avLst/>
          </a:prstGeom>
          <a:noFill/>
        </p:spPr>
      </p:pic>
      <p:pic>
        <p:nvPicPr>
          <p:cNvPr id="6" name="Picture 10" descr="pos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529592" y="4859337"/>
            <a:ext cx="2665412" cy="1998663"/>
          </a:xfrm>
          <a:prstGeom prst="rect">
            <a:avLst/>
          </a:prstGeom>
          <a:noFill/>
        </p:spPr>
      </p:pic>
      <p:pic>
        <p:nvPicPr>
          <p:cNvPr id="8" name="Picture 14" descr="daw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5412" y="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565572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РЕКРЕАЦИОННЫЕ РЕСУРСЫ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556792"/>
            <a:ext cx="6775451" cy="4151313"/>
          </a:xfrm>
        </p:spPr>
        <p:txBody>
          <a:bodyPr/>
          <a:lstStyle/>
          <a:p>
            <a:r>
              <a:rPr lang="ru-RU" u="sng" dirty="0" smtClean="0">
                <a:solidFill>
                  <a:srgbClr val="C00000"/>
                </a:solidFill>
              </a:rPr>
              <a:t>По характеру использования:</a:t>
            </a:r>
          </a:p>
          <a:p>
            <a:r>
              <a:rPr lang="ru-RU" sz="2800" i="1" dirty="0" smtClean="0"/>
              <a:t>Оздоровительные  (купально-пляжные, лесные массивы)</a:t>
            </a:r>
          </a:p>
          <a:p>
            <a:r>
              <a:rPr lang="ru-RU" sz="2800" i="1" dirty="0" smtClean="0"/>
              <a:t>Лечебные (</a:t>
            </a:r>
            <a:r>
              <a:rPr lang="ru-RU" sz="2800" i="1" dirty="0"/>
              <a:t>минеральные </a:t>
            </a:r>
            <a:r>
              <a:rPr lang="ru-RU" sz="2800" i="1" dirty="0" smtClean="0"/>
              <a:t>источники, лечебные грязи)</a:t>
            </a:r>
            <a:endParaRPr lang="ru-RU" sz="2800" i="1" dirty="0"/>
          </a:p>
          <a:p>
            <a:endParaRPr lang="ru-RU" sz="2800" i="1" dirty="0" smtClean="0"/>
          </a:p>
          <a:p>
            <a:r>
              <a:rPr lang="ru-RU" sz="2800" i="1" dirty="0" smtClean="0"/>
              <a:t>Спортивные (горнолыжные базы)</a:t>
            </a:r>
          </a:p>
          <a:p>
            <a:r>
              <a:rPr lang="ru-RU" sz="2800" i="1" dirty="0" smtClean="0"/>
              <a:t>Познавательные (исторические, архитектурные и природные памятники</a:t>
            </a:r>
          </a:p>
          <a:p>
            <a:pPr marL="0" indent="0">
              <a:buNone/>
            </a:pPr>
            <a:r>
              <a:rPr lang="ru-RU" sz="2800" i="1" dirty="0"/>
              <a:t>к</a:t>
            </a:r>
            <a:r>
              <a:rPr lang="ru-RU" sz="2800" i="1" dirty="0" smtClean="0"/>
              <a:t>ультурные   объекты</a:t>
            </a:r>
          </a:p>
          <a:p>
            <a:endParaRPr lang="ru-RU" sz="2800" i="1" dirty="0" smtClean="0"/>
          </a:p>
          <a:p>
            <a:pPr marL="0" indent="0">
              <a:buNone/>
            </a:pPr>
            <a:endParaRPr lang="ru-RU" u="sng" dirty="0" smtClean="0">
              <a:solidFill>
                <a:schemeClr val="accent4"/>
              </a:solidFill>
            </a:endParaRPr>
          </a:p>
          <a:p>
            <a:pPr lvl="4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88E1D-9F6C-44DC-91A6-A9EF46AEEB85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50202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4" b="13376"/>
          <a:stretch/>
        </p:blipFill>
        <p:spPr>
          <a:xfrm>
            <a:off x="1403648" y="332657"/>
            <a:ext cx="6264696" cy="61806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88E1D-9F6C-44DC-91A6-A9EF46AEEB85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577855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ИТОГ     УРОКА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Игорь\Desktop\img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2564904"/>
            <a:ext cx="2286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15039"/>
            <a:ext cx="3008313" cy="60263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88E1D-9F6C-44DC-91A6-A9EF46AEEB85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116632"/>
            <a:ext cx="4572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сегодня я узнал…</a:t>
            </a:r>
          </a:p>
          <a:p>
            <a:r>
              <a:rPr lang="ru-RU" sz="2800" dirty="0"/>
              <a:t>было интересно…</a:t>
            </a:r>
          </a:p>
          <a:p>
            <a:r>
              <a:rPr lang="ru-RU" sz="2800" dirty="0"/>
              <a:t>было трудно…</a:t>
            </a:r>
          </a:p>
          <a:p>
            <a:r>
              <a:rPr lang="ru-RU" sz="2800" dirty="0"/>
              <a:t>я выполнял задания…</a:t>
            </a:r>
          </a:p>
          <a:p>
            <a:r>
              <a:rPr lang="ru-RU" sz="2800" dirty="0"/>
              <a:t>я понял, что…</a:t>
            </a:r>
          </a:p>
          <a:p>
            <a:r>
              <a:rPr lang="ru-RU" sz="2800" dirty="0"/>
              <a:t>теперь я могу…</a:t>
            </a:r>
          </a:p>
          <a:p>
            <a:r>
              <a:rPr lang="ru-RU" sz="2800" dirty="0"/>
              <a:t>я почувствовал, что…</a:t>
            </a:r>
          </a:p>
          <a:p>
            <a:r>
              <a:rPr lang="ru-RU" sz="2800" dirty="0"/>
              <a:t>я приобрел…</a:t>
            </a:r>
          </a:p>
          <a:p>
            <a:r>
              <a:rPr lang="ru-RU" sz="2800" dirty="0"/>
              <a:t>я научился…</a:t>
            </a:r>
          </a:p>
          <a:p>
            <a:r>
              <a:rPr lang="ru-RU" sz="2800" dirty="0"/>
              <a:t>у меня получилось …</a:t>
            </a:r>
          </a:p>
          <a:p>
            <a:r>
              <a:rPr lang="ru-RU" sz="2800" dirty="0"/>
              <a:t>я смог…</a:t>
            </a:r>
          </a:p>
          <a:p>
            <a:r>
              <a:rPr lang="ru-RU" sz="2800" u="sng" dirty="0"/>
              <a:t>я попробую…</a:t>
            </a:r>
            <a:endParaRPr lang="ru-RU" sz="2800" dirty="0"/>
          </a:p>
          <a:p>
            <a:r>
              <a:rPr lang="ru-RU" sz="2800" u="sng" dirty="0"/>
              <a:t>меня удивило…</a:t>
            </a:r>
            <a:endParaRPr lang="ru-RU" sz="2800" dirty="0"/>
          </a:p>
          <a:p>
            <a:r>
              <a:rPr lang="ru-RU" sz="2800" u="sng" dirty="0"/>
              <a:t>урок дал мне для жизни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08657817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339752" y="6637337"/>
            <a:ext cx="5091112" cy="4413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88E1D-9F6C-44DC-91A6-A9EF46AEEB85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pic>
        <p:nvPicPr>
          <p:cNvPr id="4099" name="Picture 3" descr="C:\Users\Игорь\Desktop\0018-018-Sinkvej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973242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3F277-D9C1-4621-BEF6-AC959F3AD684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pic>
        <p:nvPicPr>
          <p:cNvPr id="11266" name="Picture 2" descr="C:\Users\Игорь\Desktop\Wonderland-540x3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0"/>
            <a:ext cx="101531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35547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Домашнее задание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1. Прочитать текст учебника ст.30-38. </a:t>
            </a:r>
          </a:p>
          <a:p>
            <a:pPr lvl="0"/>
            <a:r>
              <a:rPr lang="ru-RU" dirty="0"/>
              <a:t>Опираясь на знания по физической, экономической и социальной географии своей области привести примеры рекреационных ресурсов.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3.Назвать сравнения природных ресурсов, метафоры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3F277-D9C1-4621-BEF6-AC959F3AD684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15024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Нижний колонтитул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.</a:t>
            </a:r>
          </a:p>
        </p:txBody>
      </p:sp>
      <p:sp>
        <p:nvSpPr>
          <p:cNvPr id="39939" name="Номер слайда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608CF4-BDDA-4150-996C-7DC3898E0962}" type="slidenum">
              <a:rPr lang="ru-RU" smtClean="0">
                <a:latin typeface="Times New Roman" pitchFamily="18" charset="0"/>
              </a:rPr>
              <a:pPr/>
              <a:t>38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Рекреационные  ресурсы</a:t>
            </a:r>
          </a:p>
        </p:txBody>
      </p:sp>
      <p:pic>
        <p:nvPicPr>
          <p:cNvPr id="39941" name="Picture 4" descr="MP00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1" y="476251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9" descr="daw1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83768" y="1916832"/>
            <a:ext cx="2665412" cy="1998663"/>
          </a:xfrm>
          <a:noFill/>
        </p:spPr>
      </p:pic>
      <p:pic>
        <p:nvPicPr>
          <p:cNvPr id="58378" name="Picture 10" descr="pos1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995989" y="1927226"/>
            <a:ext cx="2665412" cy="1998663"/>
          </a:xfrm>
          <a:noFill/>
        </p:spPr>
      </p:pic>
      <p:pic>
        <p:nvPicPr>
          <p:cNvPr id="58380" name="Picture 12" descr="ros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995988" y="4078288"/>
            <a:ext cx="2667000" cy="2000250"/>
          </a:xfrm>
          <a:noFill/>
        </p:spPr>
      </p:pic>
      <p:pic>
        <p:nvPicPr>
          <p:cNvPr id="58382" name="Picture 14" descr="daw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532063" y="4078288"/>
            <a:ext cx="2667000" cy="2000250"/>
          </a:xfrm>
          <a:noFill/>
        </p:spPr>
      </p:pic>
      <p:pic>
        <p:nvPicPr>
          <p:cNvPr id="10" name="Picture 14" descr="daw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077072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3F277-D9C1-4621-BEF6-AC959F3AD684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pic>
        <p:nvPicPr>
          <p:cNvPr id="9218" name="Picture 2" descr="C:\Users\Игорь\Desktop\i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5" y="260648"/>
            <a:ext cx="7989883" cy="59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751930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17725" y="1"/>
            <a:ext cx="6867525" cy="119675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Познавательные потребности   </a:t>
            </a:r>
            <a:r>
              <a:rPr lang="ru-RU" i="1" dirty="0" smtClean="0">
                <a:solidFill>
                  <a:srgbClr val="FF0000"/>
                </a:solidFill>
              </a:rPr>
              <a:t>Я СМОГУ …  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680520"/>
          </a:xfrm>
        </p:spPr>
        <p:txBody>
          <a:bodyPr/>
          <a:lstStyle/>
          <a:p>
            <a:r>
              <a:rPr lang="ru-RU" u="sng" dirty="0" smtClean="0"/>
              <a:t>      </a:t>
            </a:r>
            <a:r>
              <a:rPr lang="ru-RU" i="1" u="sng" dirty="0"/>
              <a:t> </a:t>
            </a:r>
            <a:r>
              <a:rPr lang="ru-RU" i="1" u="sng" dirty="0" smtClean="0"/>
              <a:t>?     </a:t>
            </a:r>
            <a:r>
              <a:rPr lang="ru-RU" i="1" dirty="0" smtClean="0"/>
              <a:t> </a:t>
            </a:r>
            <a:r>
              <a:rPr lang="ru-RU" dirty="0" smtClean="0"/>
              <a:t> </a:t>
            </a:r>
            <a:r>
              <a:rPr lang="ru-RU" dirty="0"/>
              <a:t>понятия «географическая среда», «природные ресурсы»,  «рациональное природопользование», «рекреационные ресурсы».</a:t>
            </a:r>
          </a:p>
          <a:p>
            <a:r>
              <a:rPr lang="ru-RU" i="1" u="sng" dirty="0"/>
              <a:t> </a:t>
            </a:r>
            <a:r>
              <a:rPr lang="ru-RU" i="1" u="sng" dirty="0" smtClean="0"/>
              <a:t>    ?          </a:t>
            </a:r>
            <a:r>
              <a:rPr lang="ru-RU" i="1" dirty="0" smtClean="0"/>
              <a:t>  </a:t>
            </a:r>
            <a:r>
              <a:rPr lang="ru-RU" dirty="0"/>
              <a:t>классифицировать ресурсы по степени возобновления;</a:t>
            </a:r>
          </a:p>
          <a:p>
            <a:r>
              <a:rPr lang="ru-RU" i="1" u="sng" dirty="0"/>
              <a:t> </a:t>
            </a:r>
            <a:r>
              <a:rPr lang="ru-RU" i="1" u="sng" dirty="0" smtClean="0"/>
              <a:t>  ?          </a:t>
            </a:r>
            <a:r>
              <a:rPr lang="ru-RU" dirty="0" smtClean="0"/>
              <a:t> </a:t>
            </a:r>
            <a:r>
              <a:rPr lang="ru-RU" dirty="0"/>
              <a:t>закономерности размещения природных ресурсов мира;</a:t>
            </a:r>
          </a:p>
          <a:p>
            <a:r>
              <a:rPr lang="ru-RU" i="1" u="sng" dirty="0"/>
              <a:t> </a:t>
            </a:r>
            <a:r>
              <a:rPr lang="ru-RU" i="1" u="sng" dirty="0" smtClean="0"/>
              <a:t>         ?      </a:t>
            </a:r>
            <a:r>
              <a:rPr lang="ru-RU" i="1" dirty="0" smtClean="0"/>
              <a:t> </a:t>
            </a:r>
            <a:r>
              <a:rPr lang="ru-RU" dirty="0"/>
              <a:t>современные проблемы использования ресурсов мира. </a:t>
            </a:r>
          </a:p>
          <a:p>
            <a:pPr marL="0" indent="0">
              <a:buNone/>
            </a:pPr>
            <a:r>
              <a:rPr lang="ru-RU" i="1" u="sng" dirty="0"/>
              <a:t> </a:t>
            </a:r>
            <a:r>
              <a:rPr lang="ru-RU" i="1" u="sng" dirty="0" smtClean="0"/>
              <a:t>               ?     </a:t>
            </a:r>
            <a:r>
              <a:rPr lang="ru-RU" dirty="0" smtClean="0"/>
              <a:t> </a:t>
            </a:r>
            <a:r>
              <a:rPr lang="ru-RU" dirty="0"/>
              <a:t>виды природных ресурсов по принадлежности к </a:t>
            </a:r>
            <a:r>
              <a:rPr lang="ru-RU" dirty="0" smtClean="0"/>
              <a:t>   компонентам </a:t>
            </a:r>
            <a:r>
              <a:rPr lang="ru-RU" dirty="0"/>
              <a:t>природы; </a:t>
            </a:r>
          </a:p>
          <a:p>
            <a:r>
              <a:rPr lang="ru-RU" i="1" u="sng" dirty="0"/>
              <a:t> </a:t>
            </a:r>
            <a:r>
              <a:rPr lang="ru-RU" i="1" u="sng" dirty="0" smtClean="0"/>
              <a:t>           ?    </a:t>
            </a:r>
            <a:r>
              <a:rPr lang="ru-RU" dirty="0" smtClean="0"/>
              <a:t> </a:t>
            </a:r>
            <a:r>
              <a:rPr lang="ru-RU" dirty="0" err="1"/>
              <a:t>р</a:t>
            </a:r>
            <a:r>
              <a:rPr lang="ru-RU" dirty="0" err="1" smtClean="0"/>
              <a:t>есурсообеспеченность</a:t>
            </a:r>
            <a:r>
              <a:rPr lang="ru-RU" dirty="0" smtClean="0"/>
              <a:t>  </a:t>
            </a:r>
            <a:r>
              <a:rPr lang="ru-RU" dirty="0"/>
              <a:t>различными видами природных ресурсов;</a:t>
            </a:r>
          </a:p>
          <a:p>
            <a:r>
              <a:rPr lang="ru-RU" i="1" u="sng" dirty="0"/>
              <a:t> </a:t>
            </a:r>
            <a:r>
              <a:rPr lang="ru-RU" i="1" u="sng" dirty="0" smtClean="0"/>
              <a:t>           ?    </a:t>
            </a:r>
            <a:r>
              <a:rPr lang="ru-RU" dirty="0" smtClean="0"/>
              <a:t> </a:t>
            </a:r>
            <a:r>
              <a:rPr lang="ru-RU" dirty="0"/>
              <a:t>статистические  и картографические материалы.</a:t>
            </a:r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u="sng" dirty="0" smtClean="0"/>
              <a:t>         </a:t>
            </a:r>
            <a:endParaRPr lang="ru-RU" u="sng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95536" y="5733256"/>
            <a:ext cx="7848872" cy="907135"/>
          </a:xfrm>
        </p:spPr>
        <p:txBody>
          <a:bodyPr/>
          <a:lstStyle/>
          <a:p>
            <a:pPr>
              <a:defRPr/>
            </a:pPr>
            <a:r>
              <a:rPr lang="ru-RU" sz="2000" i="1" dirty="0" smtClean="0"/>
              <a:t>Знать, научиться, анализировать, определять, сравнивать, </a:t>
            </a:r>
          </a:p>
          <a:p>
            <a:pPr>
              <a:defRPr/>
            </a:pPr>
            <a:r>
              <a:rPr lang="ru-RU" sz="2000" i="1" dirty="0" smtClean="0"/>
              <a:t> сформулировать, классифицировать</a:t>
            </a:r>
            <a:endParaRPr lang="ru-RU" sz="2000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3F277-D9C1-4621-BEF6-AC959F3AD68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27483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70379877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3F277-D9C1-4621-BEF6-AC959F3AD684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  <p:pic>
        <p:nvPicPr>
          <p:cNvPr id="14338" name="Picture 2" descr="C:\Users\Игорь\Desktop\Wonderland-540x3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" y="836725"/>
            <a:ext cx="9108000" cy="568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659266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3F277-D9C1-4621-BEF6-AC959F3AD684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pic>
        <p:nvPicPr>
          <p:cNvPr id="25602" name="Picture 2" descr="C:\Users\Игорь\Desktop\i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68760"/>
            <a:ext cx="554461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71915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3F277-D9C1-4621-BEF6-AC959F3AD684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pic>
        <p:nvPicPr>
          <p:cNvPr id="8195" name="Picture 3" descr="C:\Users\Игорь\Desktop\i (1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697424"/>
            <a:ext cx="5688000" cy="755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81083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ижний колонтитул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36867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280EC4-9EDE-429F-A022-17AF97D71638}" type="slidenum">
              <a:rPr lang="ru-RU" smtClean="0">
                <a:latin typeface="Times New Roman" pitchFamily="18" charset="0"/>
              </a:rPr>
              <a:pPr/>
              <a:t>43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39" y="214314"/>
            <a:ext cx="6867525" cy="10652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Биологические ресурсы дна океана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932365" y="1412876"/>
            <a:ext cx="4052887" cy="4665663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b="1" u="sng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Биомасса насчитывает 140 тыс. видов</a:t>
            </a:r>
            <a:r>
              <a:rPr lang="ru-RU" smtClean="0"/>
              <a:t> – </a:t>
            </a:r>
            <a:r>
              <a:rPr lang="ru-RU" sz="2000" smtClean="0"/>
              <a:t>это животные (рыбы, млекопитающие, моллюски, ракообразные) и растения, обитающие в его водах.</a:t>
            </a:r>
          </a:p>
          <a:p>
            <a:pPr eaLnBrk="1" hangingPunct="1">
              <a:defRPr/>
            </a:pPr>
            <a:r>
              <a:rPr lang="ru-RU" smtClean="0"/>
              <a:t>Основную часть биомассы составляет фитопланктон и зообентос.</a:t>
            </a:r>
          </a:p>
          <a:p>
            <a:pPr algn="just" eaLnBrk="1" hangingPunct="1">
              <a:defRPr/>
            </a:pPr>
            <a:r>
              <a:rPr lang="ru-RU" b="1" u="sng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Нектон</a:t>
            </a:r>
            <a:r>
              <a:rPr lang="ru-RU" smtClean="0"/>
              <a:t> – </a:t>
            </a:r>
            <a:r>
              <a:rPr lang="ru-RU" sz="2000" smtClean="0"/>
              <a:t>рыбы, млекопитающие, кальмары, креветки (свыше 1 млрд.т).</a:t>
            </a:r>
          </a:p>
        </p:txBody>
      </p:sp>
      <p:pic>
        <p:nvPicPr>
          <p:cNvPr id="36870" name="Picture 4" descr="MP00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1" y="476251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8" descr="Разнообразие кораллов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79614" y="1412876"/>
            <a:ext cx="2665412" cy="1998663"/>
          </a:xfrm>
          <a:noFill/>
        </p:spPr>
      </p:pic>
      <p:pic>
        <p:nvPicPr>
          <p:cNvPr id="55305" name="Picture 9" descr="Синий краб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979613" y="4005263"/>
            <a:ext cx="2667000" cy="2000250"/>
          </a:xfr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55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55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55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55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55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55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30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286001" y="6416676"/>
            <a:ext cx="5091113" cy="441325"/>
          </a:xfrm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1024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45BA78-AFB4-4ECE-95F3-A8A392CAE28A}" type="slidenum">
              <a:rPr lang="ru-RU" smtClean="0">
                <a:latin typeface="Times New Roman" pitchFamily="18" charset="0"/>
              </a:rPr>
              <a:pPr/>
              <a:t>44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 применению: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979614" y="1412876"/>
            <a:ext cx="7005637" cy="4665663"/>
          </a:xfrm>
        </p:spPr>
        <p:txBody>
          <a:bodyPr/>
          <a:lstStyle/>
          <a:p>
            <a:pPr eaLnBrk="1" hangingPunct="1">
              <a:defRPr/>
            </a:pPr>
            <a:r>
              <a:rPr lang="ru-RU" b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промышленности: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ru-RU" b="1" i="1" dirty="0" smtClean="0"/>
              <a:t>Топливно-энергетические;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ru-RU" b="1" i="1" dirty="0" smtClean="0"/>
              <a:t>Металлургические;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ru-RU" b="1" i="1" dirty="0" smtClean="0"/>
              <a:t>Химическое и прочее сырьё.</a:t>
            </a:r>
          </a:p>
          <a:p>
            <a:pPr eaLnBrk="1" hangingPunct="1">
              <a:defRPr/>
            </a:pPr>
            <a:r>
              <a:rPr lang="ru-RU" b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сельского хозяйства: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ru-RU" b="1" i="1" dirty="0" smtClean="0"/>
              <a:t>Земельные;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ru-RU" b="1" i="1" dirty="0" smtClean="0"/>
              <a:t>Почвенные;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ru-RU" b="1" i="1" dirty="0" smtClean="0"/>
              <a:t>Агроклиматические.</a:t>
            </a:r>
          </a:p>
          <a:p>
            <a:pPr eaLnBrk="1" hangingPunct="1">
              <a:defRPr/>
            </a:pPr>
            <a:r>
              <a:rPr lang="ru-RU" b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отдыха и туризма: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q"/>
              <a:defRPr/>
            </a:pPr>
            <a:r>
              <a:rPr lang="ru-RU" b="1" i="1" dirty="0" smtClean="0"/>
              <a:t>Рекреационные ресурсы.</a:t>
            </a:r>
          </a:p>
        </p:txBody>
      </p:sp>
      <p:pic>
        <p:nvPicPr>
          <p:cNvPr id="10246" name="Picture 7" descr="MP0002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1" y="476251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utoUpdateAnimBg="0"/>
      <p:bldP spid="12294" grpId="0" build="p" autoUpdateAnimBg="0" advAuto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2765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37BF71-7740-4700-B14C-9C7B87BBFB6B}" type="slidenum">
              <a:rPr lang="ru-RU" smtClean="0">
                <a:latin typeface="Times New Roman" pitchFamily="18" charset="0"/>
              </a:rPr>
              <a:pPr/>
              <a:t>45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725" y="1"/>
            <a:ext cx="6867525" cy="12684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Главные потребители пресной воды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4" y="1927226"/>
            <a:ext cx="7221537" cy="4151313"/>
          </a:xfrm>
        </p:spPr>
        <p:txBody>
          <a:bodyPr/>
          <a:lstStyle/>
          <a:p>
            <a:pPr algn="just" eaLnBrk="1" hangingPunct="1"/>
            <a:r>
              <a:rPr lang="ru-RU" sz="3200" smtClean="0"/>
              <a:t>Сельское хозяйство;</a:t>
            </a:r>
          </a:p>
          <a:p>
            <a:pPr algn="just" eaLnBrk="1" hangingPunct="1"/>
            <a:r>
              <a:rPr lang="ru-RU" sz="3200" smtClean="0"/>
              <a:t>Промышленность;</a:t>
            </a:r>
          </a:p>
          <a:p>
            <a:pPr algn="just" eaLnBrk="1" hangingPunct="1"/>
            <a:r>
              <a:rPr lang="ru-RU" sz="3200" smtClean="0"/>
              <a:t>Электроэнергетика;</a:t>
            </a:r>
          </a:p>
          <a:p>
            <a:pPr algn="just" eaLnBrk="1" hangingPunct="1"/>
            <a:r>
              <a:rPr lang="ru-RU" sz="3200" smtClean="0"/>
              <a:t>Коммунально-бытовые службы.</a:t>
            </a:r>
          </a:p>
        </p:txBody>
      </p:sp>
      <p:pic>
        <p:nvPicPr>
          <p:cNvPr id="27654" name="Picture 4" descr="MP00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1" y="476251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3891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7C95A9-3F62-45D7-83DC-D77DE9FE636B}" type="slidenum">
              <a:rPr lang="ru-RU" smtClean="0">
                <a:latin typeface="Times New Roman" pitchFamily="18" charset="0"/>
              </a:rPr>
              <a:pPr/>
              <a:t>46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Океан «БОЛЕН»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6" y="1341438"/>
            <a:ext cx="7077075" cy="4737100"/>
          </a:xfrm>
        </p:spPr>
        <p:txBody>
          <a:bodyPr/>
          <a:lstStyle/>
          <a:p>
            <a:pPr algn="just" eaLnBrk="1" hangingPunct="1"/>
            <a:r>
              <a:rPr lang="ru-RU" sz="2800" b="1" u="sng" smtClean="0">
                <a:solidFill>
                  <a:srgbClr val="FF9933"/>
                </a:solidFill>
              </a:rPr>
              <a:t>В него ежегодно попадает 1 млн.тонн нефти</a:t>
            </a:r>
            <a:r>
              <a:rPr lang="ru-RU" sz="2800" smtClean="0"/>
              <a:t> ( от катастроф танкеров и буровых платформ, слива нефти с загрязнённых судов).</a:t>
            </a:r>
          </a:p>
          <a:p>
            <a:pPr algn="just" eaLnBrk="1" hangingPunct="1"/>
            <a:r>
              <a:rPr lang="ru-RU" sz="2800" b="1" u="sng" smtClean="0">
                <a:solidFill>
                  <a:srgbClr val="FF9933"/>
                </a:solidFill>
              </a:rPr>
              <a:t>Отходы промышленности</a:t>
            </a:r>
            <a:r>
              <a:rPr lang="ru-RU" sz="2800" smtClean="0"/>
              <a:t>: тяжёлые металлы, радиоактивные отходы в контейнерах и др.</a:t>
            </a:r>
          </a:p>
          <a:p>
            <a:pPr algn="just" eaLnBrk="1" hangingPunct="1"/>
            <a:r>
              <a:rPr lang="ru-RU" sz="2800" b="1" u="sng" smtClean="0">
                <a:solidFill>
                  <a:srgbClr val="FF9933"/>
                </a:solidFill>
              </a:rPr>
              <a:t>Более 10 тыс. туристических судов Средиземного моря выбрасывают нечистоты в море до очистки</a:t>
            </a:r>
            <a:r>
              <a:rPr lang="ru-RU" sz="2800" b="1" u="sng" smtClean="0"/>
              <a:t>.</a:t>
            </a:r>
          </a:p>
        </p:txBody>
      </p:sp>
      <p:pic>
        <p:nvPicPr>
          <p:cNvPr id="38918" name="Picture 4" descr="MP00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1" y="476251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3174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65F81B-80F8-422E-9FE9-817633EF4EDF}" type="slidenum">
              <a:rPr lang="ru-RU" smtClean="0">
                <a:latin typeface="Times New Roman" pitchFamily="18" charset="0"/>
              </a:rPr>
              <a:pPr/>
              <a:t>47</a:t>
            </a:fld>
            <a:endParaRPr lang="ru-RU" smtClean="0">
              <a:latin typeface="Times New Roman" pitchFamily="18" charset="0"/>
            </a:endParaRPr>
          </a:p>
        </p:txBody>
      </p:sp>
      <p:pic>
        <p:nvPicPr>
          <p:cNvPr id="31748" name="Picture 4" descr="MP00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1" y="476251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Бутылочные деревь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9" y="4076701"/>
            <a:ext cx="2827337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 descr="Мангровые лес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4" y="333375"/>
            <a:ext cx="2684463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7" descr="Тропические леса Танзани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2492376"/>
            <a:ext cx="29718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003801" y="1341438"/>
            <a:ext cx="26114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Мангровые леса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588126" y="3429001"/>
            <a:ext cx="2303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Тропические леса </a:t>
            </a: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 flipH="1">
            <a:off x="4356100" y="15573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6011863" y="36449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2411414" y="5589589"/>
            <a:ext cx="29527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Бутылочное дерево</a:t>
            </a:r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5435602" y="580548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50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/>
      <p:bldP spid="50186" grpId="0" animBg="1"/>
      <p:bldP spid="50187" grpId="0" animBg="1"/>
      <p:bldP spid="50188" grpId="0"/>
      <p:bldP spid="5018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3F277-D9C1-4621-BEF6-AC959F3AD684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  <p:pic>
        <p:nvPicPr>
          <p:cNvPr id="18434" name="Picture 2" descr="C:\Users\Игорь\Desktop\i (1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0"/>
            <a:ext cx="49479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82502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3481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BC0C3A-D31A-4CCA-A71E-5C32F7704D57}" type="slidenum">
              <a:rPr lang="ru-RU" smtClean="0">
                <a:latin typeface="Times New Roman" pitchFamily="18" charset="0"/>
              </a:rPr>
              <a:pPr/>
              <a:t>49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725" y="0"/>
            <a:ext cx="6867525" cy="11255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Минеральные ресурсы дна океана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6" y="1268414"/>
            <a:ext cx="7077075" cy="4810125"/>
          </a:xfrm>
        </p:spPr>
        <p:txBody>
          <a:bodyPr anchor="ctr"/>
          <a:lstStyle/>
          <a:p>
            <a:pPr algn="just" eaLnBrk="1" hangingPunct="1">
              <a:defRPr/>
            </a:pPr>
            <a:r>
              <a:rPr lang="ru-RU" sz="2800" b="1" i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континентальном шельфе</a:t>
            </a:r>
            <a:r>
              <a:rPr lang="ru-RU" sz="2800" b="1" i="1" u="sng" dirty="0" smtClean="0"/>
              <a:t> – </a:t>
            </a:r>
            <a:r>
              <a:rPr lang="ru-RU" sz="2800" dirty="0" smtClean="0"/>
              <a:t>нефть и газ: 1/3 от общей мировой добычи. Мексиканский залив – 57 действующих скважин; Северное море – 37; Персидский залив – 21; Гвинейский залив – 15.</a:t>
            </a:r>
          </a:p>
          <a:p>
            <a:pPr algn="just" eaLnBrk="1" hangingPunct="1">
              <a:defRPr/>
            </a:pPr>
            <a:r>
              <a:rPr lang="ru-RU" sz="2800" b="1" i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Глубоководное ложе океана</a:t>
            </a:r>
            <a:r>
              <a:rPr lang="ru-RU" sz="2800" b="1" i="1" u="sng" dirty="0" smtClean="0"/>
              <a:t> – </a:t>
            </a:r>
            <a:r>
              <a:rPr lang="ru-RU" sz="2800" dirty="0" smtClean="0"/>
              <a:t>железомарганцевые конкреции;</a:t>
            </a:r>
          </a:p>
          <a:p>
            <a:pPr algn="just" eaLnBrk="1" hangingPunct="1">
              <a:defRPr/>
            </a:pPr>
            <a:r>
              <a:rPr lang="ru-RU" sz="2800" b="1" i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Сокровища затонувших кораблей.</a:t>
            </a:r>
          </a:p>
        </p:txBody>
      </p:sp>
      <p:pic>
        <p:nvPicPr>
          <p:cNvPr id="34822" name="Picture 4" descr="MP00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1" y="476251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0"/>
            <a:ext cx="7155557" cy="2276872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Значение слова Ресурс по </a:t>
            </a:r>
            <a:r>
              <a:rPr lang="ru-RU" b="1" dirty="0" smtClean="0">
                <a:solidFill>
                  <a:schemeClr val="tx1"/>
                </a:solidFill>
              </a:rPr>
              <a:t>Ожегову:</a:t>
            </a:r>
            <a:r>
              <a:rPr lang="ru-RU" dirty="0" smtClean="0">
                <a:solidFill>
                  <a:schemeClr val="tx1"/>
                </a:solidFill>
              </a:rPr>
              <a:t>           </a:t>
            </a:r>
            <a:r>
              <a:rPr lang="ru-RU" dirty="0" smtClean="0"/>
              <a:t>Ресурс </a:t>
            </a:r>
            <a:r>
              <a:rPr lang="ru-RU" dirty="0"/>
              <a:t>- </a:t>
            </a:r>
            <a:r>
              <a:rPr lang="ru-RU" dirty="0">
                <a:hlinkClick r:id="rId2" tooltip="Запасы - материалы и продукция, составная часть оборотных фондов компании, отра..."/>
              </a:rPr>
              <a:t>Запасы,</a:t>
            </a:r>
            <a:r>
              <a:rPr lang="ru-RU" dirty="0"/>
              <a:t> </a:t>
            </a:r>
            <a:r>
              <a:rPr lang="ru-RU" dirty="0">
                <a:hlinkClick r:id="rId3" tooltip="Источники - подземных вод (родники - ключи), естественные выходы подземныхвод на з..."/>
              </a:rPr>
              <a:t>источники</a:t>
            </a:r>
            <a:r>
              <a:rPr lang="ru-RU" dirty="0"/>
              <a:t> </a:t>
            </a:r>
            <a:r>
              <a:rPr lang="ru-RU" dirty="0" smtClean="0"/>
              <a:t> чего-нибудь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3F277-D9C1-4621-BEF6-AC959F3AD68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" name="Picture 2" descr="C:\Users\Игорь\Desktop\i (1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711" y="2276872"/>
            <a:ext cx="4788000" cy="47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978558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3584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17D8B2-F31F-446E-9C7C-70DD18575704}" type="slidenum">
              <a:rPr lang="ru-RU" smtClean="0">
                <a:latin typeface="Times New Roman" pitchFamily="18" charset="0"/>
              </a:rPr>
              <a:pPr/>
              <a:t>50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725" y="1"/>
            <a:ext cx="6867525" cy="12684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Энергетические ресурсы дна океана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4" y="1341438"/>
            <a:ext cx="7221537" cy="4824412"/>
          </a:xfrm>
        </p:spPr>
        <p:txBody>
          <a:bodyPr anchor="ctr"/>
          <a:lstStyle/>
          <a:p>
            <a:pPr marL="457200" indent="-457200" algn="just" eaLnBrk="1" hangingPunct="1">
              <a:buFont typeface="Wingdings" pitchFamily="2" charset="2"/>
              <a:buAutoNum type="arabicPeriod"/>
              <a:defRPr/>
            </a:pPr>
            <a:r>
              <a:rPr lang="ru-RU" b="1" u="sng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Приливные электростанции</a:t>
            </a:r>
            <a:r>
              <a:rPr lang="ru-RU" smtClean="0"/>
              <a:t> – суммарная мощность приливов – 1-6 млрд.кВт*ч, что превышает энергию всех рек земного шара. Возможности имеются в 25-30 местах земного шара для сооружения данных электростанций. </a:t>
            </a:r>
            <a:r>
              <a:rPr lang="ru-RU" u="sng" smtClean="0"/>
              <a:t>Самыми большими ресурсами приливной энергетики обладают</a:t>
            </a:r>
            <a:r>
              <a:rPr lang="ru-RU" smtClean="0"/>
              <a:t>: </a:t>
            </a:r>
            <a:r>
              <a:rPr lang="ru-RU" b="1" i="1" smtClean="0"/>
              <a:t>Россия, Франция, Канада, Великобритания, Австралия, Аргентина, США</a:t>
            </a:r>
            <a:r>
              <a:rPr lang="ru-RU" smtClean="0"/>
              <a:t>.</a:t>
            </a:r>
          </a:p>
          <a:p>
            <a:pPr marL="457200" indent="-457200" algn="just" eaLnBrk="1" hangingPunct="1">
              <a:buFont typeface="Wingdings" pitchFamily="2" charset="2"/>
              <a:buAutoNum type="arabicPeriod"/>
              <a:defRPr/>
            </a:pPr>
            <a:r>
              <a:rPr lang="ru-RU" b="1" u="sng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Волновые электростанции</a:t>
            </a:r>
            <a:r>
              <a:rPr lang="ru-RU" smtClean="0"/>
              <a:t>, использующие энергию морских течений.</a:t>
            </a:r>
          </a:p>
          <a:p>
            <a:pPr marL="457200" indent="-457200" algn="just"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35846" name="Picture 4" descr="MP00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1" y="476251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333376"/>
            <a:ext cx="8497888" cy="962025"/>
          </a:xfrm>
        </p:spPr>
        <p:txBody>
          <a:bodyPr/>
          <a:lstStyle/>
          <a:p>
            <a:r>
              <a:rPr lang="ru-RU"/>
              <a:t>Водные  ресурсы  мира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23850" y="1549400"/>
            <a:ext cx="88201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endParaRPr lang="ru-RU" sz="280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0" y="1701801"/>
            <a:ext cx="91440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500"/>
              <a:t>Распределение  воды  в  гидросфере</a:t>
            </a:r>
          </a:p>
        </p:txBody>
      </p:sp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323851" y="2349501"/>
          <a:ext cx="8512175" cy="337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Chart" r:id="rId3" imgW="8553346" imgH="3390906" progId="MSGraph.Chart.8">
                  <p:embed followColorScheme="full"/>
                </p:oleObj>
              </mc:Choice>
              <mc:Fallback>
                <p:oleObj name="Chart" r:id="rId3" imgW="8553346" imgH="339090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1" y="2349501"/>
                        <a:ext cx="8512175" cy="337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95289" y="5949951"/>
            <a:ext cx="7596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i="1" dirty="0"/>
              <a:t>На пресные воды приходится около 3</a:t>
            </a:r>
            <a:r>
              <a:rPr lang="ru-RU" sz="2400" i="1" dirty="0" smtClean="0"/>
              <a:t> </a:t>
            </a:r>
            <a:r>
              <a:rPr lang="ru-RU" sz="2400" i="1" dirty="0"/>
              <a:t>% общего объёма гидросферы</a:t>
            </a:r>
          </a:p>
        </p:txBody>
      </p:sp>
    </p:spTree>
    <p:extLst>
      <p:ext uri="{BB962C8B-B14F-4D97-AF65-F5344CB8AC3E}">
        <p14:creationId xmlns:p14="http://schemas.microsoft.com/office/powerpoint/2010/main" val="41961817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8" grpId="0"/>
      <p:bldOleChart spid="41990" grpId="0"/>
      <p:bldP spid="4199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.</a:t>
            </a:r>
          </a:p>
        </p:txBody>
      </p:sp>
      <p:sp>
        <p:nvSpPr>
          <p:cNvPr id="3277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5294AC-B356-4F24-BB03-4659FE4F6095}" type="slidenum">
              <a:rPr lang="ru-RU" smtClean="0">
                <a:latin typeface="Times New Roman" pitchFamily="18" charset="0"/>
              </a:rPr>
              <a:pPr/>
              <a:t>52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Ресурсы Мирового океана</a:t>
            </a:r>
          </a:p>
        </p:txBody>
      </p:sp>
      <p:pic>
        <p:nvPicPr>
          <p:cNvPr id="32773" name="Picture 4" descr="MP00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1" y="476251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РЕСУРСЫ МИРОВОГО ОКЕА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9275" y="1412876"/>
            <a:ext cx="7145339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3F277-D9C1-4621-BEF6-AC959F3AD684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  <p:pic>
        <p:nvPicPr>
          <p:cNvPr id="6146" name="Picture 2" descr="C:\Users\Игорь\Desktop\i (2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548680"/>
            <a:ext cx="8784975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799780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"/>
            <a:ext cx="8229600" cy="1139825"/>
          </a:xfrm>
        </p:spPr>
        <p:txBody>
          <a:bodyPr/>
          <a:lstStyle/>
          <a:p>
            <a:r>
              <a:rPr lang="ru-RU" dirty="0"/>
              <a:t>Водные  ресурсы  мира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4" y="1484314"/>
            <a:ext cx="6346825" cy="6048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dirty="0"/>
              <a:t>Проблемы  использования: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6084889" y="2492376"/>
            <a:ext cx="2374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Загрязнение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971552" y="2492376"/>
            <a:ext cx="25892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/>
              <a:t>Рост  потребления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835149" y="3284538"/>
            <a:ext cx="44596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/>
              <a:t>Нерациональное  использование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2484438" y="5084763"/>
            <a:ext cx="2805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Решение проблемы: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223838" y="5761038"/>
            <a:ext cx="727789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2200" dirty="0"/>
              <a:t>уменьшение  водоёмкости  производственных  процессов;</a:t>
            </a:r>
          </a:p>
          <a:p>
            <a:pPr>
              <a:buFontTx/>
              <a:buChar char="•"/>
            </a:pPr>
            <a:r>
              <a:rPr lang="ru-RU" sz="2200" dirty="0"/>
              <a:t>сооружение  водохранилищ;</a:t>
            </a:r>
          </a:p>
          <a:p>
            <a:pPr>
              <a:buFontTx/>
              <a:buChar char="•"/>
            </a:pPr>
            <a:r>
              <a:rPr lang="ru-RU" sz="2200" dirty="0"/>
              <a:t>опреснение  морской  воды.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1923257" y="4292600"/>
            <a:ext cx="433516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000" b="1">
                <a:solidFill>
                  <a:srgbClr val="FF0066"/>
                </a:solidFill>
              </a:rPr>
              <a:t>Дефицит пресной  воды</a:t>
            </a:r>
          </a:p>
        </p:txBody>
      </p:sp>
      <p:sp>
        <p:nvSpPr>
          <p:cNvPr id="59409" name="AutoShape 17"/>
          <p:cNvSpPr>
            <a:spLocks noChangeArrowheads="1"/>
          </p:cNvSpPr>
          <p:nvPr/>
        </p:nvSpPr>
        <p:spPr bwMode="auto">
          <a:xfrm>
            <a:off x="250826" y="2492375"/>
            <a:ext cx="647700" cy="2447925"/>
          </a:xfrm>
          <a:prstGeom prst="curvedRightArrow">
            <a:avLst>
              <a:gd name="adj1" fmla="val 75693"/>
              <a:gd name="adj2" fmla="val 151176"/>
              <a:gd name="adj3" fmla="val 33333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10" name="AutoShape 18"/>
          <p:cNvSpPr>
            <a:spLocks noChangeArrowheads="1"/>
          </p:cNvSpPr>
          <p:nvPr/>
        </p:nvSpPr>
        <p:spPr bwMode="auto">
          <a:xfrm>
            <a:off x="8243889" y="2636838"/>
            <a:ext cx="647700" cy="2305050"/>
          </a:xfrm>
          <a:prstGeom prst="curvedLeftArrow">
            <a:avLst>
              <a:gd name="adj1" fmla="val 64454"/>
              <a:gd name="adj2" fmla="val 142353"/>
              <a:gd name="adj3" fmla="val 33333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11" name="AutoShape 19"/>
          <p:cNvSpPr>
            <a:spLocks noChangeArrowheads="1"/>
          </p:cNvSpPr>
          <p:nvPr/>
        </p:nvSpPr>
        <p:spPr bwMode="auto">
          <a:xfrm>
            <a:off x="3851277" y="3716339"/>
            <a:ext cx="936625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316264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5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5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59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59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59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59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59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59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59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  <p:bldP spid="59396" grpId="0"/>
      <p:bldP spid="59397" grpId="0"/>
      <p:bldP spid="59398" grpId="0"/>
      <p:bldP spid="59399" grpId="0"/>
      <p:bldP spid="59401" grpId="0"/>
      <p:bldP spid="59401" grpId="1"/>
      <p:bldP spid="59409" grpId="0" animBg="1"/>
      <p:bldP spid="59410" grpId="0" animBg="1"/>
      <p:bldP spid="594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2662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A2E3B7-0484-4318-8641-4E410D3FEB29}" type="slidenum">
              <a:rPr lang="ru-RU" smtClean="0">
                <a:latin typeface="Times New Roman" pitchFamily="18" charset="0"/>
              </a:rPr>
              <a:pPr/>
              <a:t>55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Водные ресурсы суши: проблема пресной воды.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6" y="1341438"/>
            <a:ext cx="7077075" cy="4737100"/>
          </a:xfrm>
        </p:spPr>
        <p:txBody>
          <a:bodyPr/>
          <a:lstStyle/>
          <a:p>
            <a:pPr algn="just" eaLnBrk="1" hangingPunct="1"/>
            <a:r>
              <a:rPr lang="ru-RU" b="1" u="sng" dirty="0" smtClean="0">
                <a:solidFill>
                  <a:srgbClr val="FF9933"/>
                </a:solidFill>
              </a:rPr>
              <a:t>Ресурсы пресной воды</a:t>
            </a:r>
            <a:r>
              <a:rPr lang="ru-RU" dirty="0" smtClean="0"/>
              <a:t>, составляющие только </a:t>
            </a:r>
            <a:r>
              <a:rPr lang="ru-RU" dirty="0"/>
              <a:t>3</a:t>
            </a:r>
            <a:r>
              <a:rPr lang="ru-RU" dirty="0" smtClean="0"/>
              <a:t>% от общего объёма гидросферы </a:t>
            </a:r>
            <a:r>
              <a:rPr lang="ru-RU" b="1" u="sng" dirty="0" smtClean="0">
                <a:solidFill>
                  <a:srgbClr val="FF9933"/>
                </a:solidFill>
              </a:rPr>
              <a:t>отличаются неравномерным географическим распределением по поверхности суши.</a:t>
            </a:r>
          </a:p>
          <a:p>
            <a:pPr algn="just" eaLnBrk="1" hangingPunct="1"/>
            <a:r>
              <a:rPr lang="ru-RU" dirty="0" smtClean="0"/>
              <a:t>В ледниках Антарктиды, Гренландии, во льдах Арктики, в горных ледниках находится «неприкосновенный запас».</a:t>
            </a:r>
          </a:p>
          <a:p>
            <a:pPr algn="just" eaLnBrk="1" hangingPunct="1"/>
            <a:r>
              <a:rPr lang="ru-RU" b="1" i="1" dirty="0" smtClean="0"/>
              <a:t>Речные</a:t>
            </a:r>
            <a:r>
              <a:rPr lang="ru-RU" dirty="0" smtClean="0"/>
              <a:t> (русловые) </a:t>
            </a:r>
            <a:r>
              <a:rPr lang="ru-RU" b="1" i="1" dirty="0" smtClean="0"/>
              <a:t>воды составляют 40 тыс.км</a:t>
            </a:r>
            <a:r>
              <a:rPr lang="ru-RU" b="1" i="1" baseline="30000" dirty="0" smtClean="0"/>
              <a:t>3</a:t>
            </a:r>
            <a:r>
              <a:rPr lang="ru-RU" dirty="0" smtClean="0"/>
              <a:t>.</a:t>
            </a:r>
          </a:p>
          <a:p>
            <a:pPr algn="just" eaLnBrk="1" hangingPunct="1"/>
            <a:r>
              <a:rPr lang="ru-RU" dirty="0" smtClean="0"/>
              <a:t>Потребление пресной воды растёт и превышает 4 тыс. км</a:t>
            </a:r>
            <a:r>
              <a:rPr lang="ru-RU" baseline="30000" dirty="0" smtClean="0"/>
              <a:t>3</a:t>
            </a:r>
            <a:r>
              <a:rPr lang="ru-RU" dirty="0" smtClean="0"/>
              <a:t> в год. В экономически развитых странах городской	житель использует 300-400 л. в сутки.</a:t>
            </a:r>
            <a:endParaRPr lang="ru-RU" baseline="30000" dirty="0" smtClean="0"/>
          </a:p>
        </p:txBody>
      </p:sp>
      <p:pic>
        <p:nvPicPr>
          <p:cNvPr id="26630" name="Picture 4" descr="MP00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1" y="476251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33795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893CCE-6B93-4BEF-8325-B0E72C1447AA}" type="slidenum">
              <a:rPr lang="ru-RU" smtClean="0">
                <a:latin typeface="Times New Roman" pitchFamily="18" charset="0"/>
              </a:rPr>
              <a:pPr/>
              <a:t>56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Главный ресурс – морская вода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6" y="1268414"/>
            <a:ext cx="7077075" cy="4810125"/>
          </a:xfrm>
        </p:spPr>
        <p:txBody>
          <a:bodyPr anchor="ctr"/>
          <a:lstStyle/>
          <a:p>
            <a:pPr algn="just" eaLnBrk="1" hangingPunct="1"/>
            <a:r>
              <a:rPr lang="ru-RU" sz="2800" b="1" u="sng" dirty="0" smtClean="0">
                <a:solidFill>
                  <a:srgbClr val="FF9933"/>
                </a:solidFill>
              </a:rPr>
              <a:t>Запасы</a:t>
            </a:r>
            <a:r>
              <a:rPr lang="ru-RU" b="1" dirty="0" smtClean="0"/>
              <a:t> – </a:t>
            </a:r>
            <a:r>
              <a:rPr lang="ru-RU" dirty="0" smtClean="0"/>
              <a:t>1370 млн. км</a:t>
            </a:r>
            <a:r>
              <a:rPr lang="ru-RU" baseline="30000" dirty="0" smtClean="0"/>
              <a:t>3</a:t>
            </a:r>
            <a:r>
              <a:rPr lang="ru-RU" dirty="0" smtClean="0"/>
              <a:t> или 96,5%;</a:t>
            </a:r>
          </a:p>
          <a:p>
            <a:pPr algn="just" eaLnBrk="1" hangingPunct="1"/>
            <a:r>
              <a:rPr lang="ru-RU" sz="2800" b="1" u="sng" dirty="0" smtClean="0">
                <a:solidFill>
                  <a:srgbClr val="FF9933"/>
                </a:solidFill>
              </a:rPr>
              <a:t>На каждого жителя планеты приходится</a:t>
            </a:r>
            <a:r>
              <a:rPr lang="ru-RU" dirty="0" smtClean="0"/>
              <a:t> – 270 млн. м</a:t>
            </a:r>
            <a:r>
              <a:rPr lang="ru-RU" baseline="30000" dirty="0" smtClean="0"/>
              <a:t>3</a:t>
            </a:r>
            <a:r>
              <a:rPr lang="ru-RU" dirty="0" smtClean="0"/>
              <a:t> океанской воды;</a:t>
            </a:r>
          </a:p>
          <a:p>
            <a:pPr algn="just" eaLnBrk="1" hangingPunct="1"/>
            <a:r>
              <a:rPr lang="ru-RU" sz="2800" b="1" u="sng" dirty="0" smtClean="0">
                <a:solidFill>
                  <a:srgbClr val="FF9933"/>
                </a:solidFill>
              </a:rPr>
              <a:t>«живая вода»</a:t>
            </a:r>
            <a:r>
              <a:rPr lang="ru-RU" dirty="0" smtClean="0"/>
              <a:t> - это 80 химических элемента таблицы Менделеева;</a:t>
            </a:r>
          </a:p>
          <a:p>
            <a:pPr algn="just" eaLnBrk="1" hangingPunct="1"/>
            <a:r>
              <a:rPr lang="ru-RU" sz="2800" b="1" u="sng" dirty="0" smtClean="0">
                <a:solidFill>
                  <a:srgbClr val="FF9933"/>
                </a:solidFill>
              </a:rPr>
              <a:t>1 км</a:t>
            </a:r>
            <a:r>
              <a:rPr lang="ru-RU" sz="2800" b="1" u="sng" baseline="30000" dirty="0" smtClean="0">
                <a:solidFill>
                  <a:srgbClr val="FF9933"/>
                </a:solidFill>
              </a:rPr>
              <a:t>3</a:t>
            </a:r>
            <a:r>
              <a:rPr lang="ru-RU" sz="2800" b="1" u="sng" dirty="0" smtClean="0">
                <a:solidFill>
                  <a:srgbClr val="FF9933"/>
                </a:solidFill>
              </a:rPr>
              <a:t> воды содержит</a:t>
            </a:r>
            <a:r>
              <a:rPr lang="ru-RU" dirty="0" smtClean="0"/>
              <a:t> – 37 млн. тонн растворённых веществ: соли – 20 </a:t>
            </a:r>
            <a:r>
              <a:rPr lang="ru-RU" dirty="0" err="1" smtClean="0"/>
              <a:t>млн.т</a:t>
            </a:r>
            <a:r>
              <a:rPr lang="ru-RU" dirty="0" smtClean="0"/>
              <a:t>., серы – 6 </a:t>
            </a:r>
            <a:r>
              <a:rPr lang="ru-RU" dirty="0" err="1" smtClean="0"/>
              <a:t>млн.т</a:t>
            </a:r>
            <a:r>
              <a:rPr lang="ru-RU" dirty="0" smtClean="0"/>
              <a:t>., много соды, брома, алюминия, кальция, натрия, меди, тория, золота и серебра.</a:t>
            </a:r>
          </a:p>
          <a:p>
            <a:pPr algn="just" eaLnBrk="1" hangingPunct="1"/>
            <a:endParaRPr lang="ru-RU" b="1" dirty="0" smtClean="0"/>
          </a:p>
        </p:txBody>
      </p:sp>
      <p:pic>
        <p:nvPicPr>
          <p:cNvPr id="33798" name="Picture 4" descr="MP0002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1" y="476251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3F277-D9C1-4621-BEF6-AC959F3AD684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  <p:pic>
        <p:nvPicPr>
          <p:cNvPr id="5122" name="Picture 2" descr="C:\Users\Игорь\Desktop\в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1" y="-232683"/>
            <a:ext cx="9144000" cy="85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808552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2560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4B71DD-8D9F-4B53-8FDF-5AD2F415DDEA}" type="slidenum">
              <a:rPr lang="ru-RU" smtClean="0">
                <a:latin typeface="Times New Roman" pitchFamily="18" charset="0"/>
              </a:rPr>
              <a:pPr/>
              <a:t>58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7725" y="1"/>
            <a:ext cx="6867525" cy="12684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Водные ресурсы суши: проблема пресной воды</a:t>
            </a:r>
          </a:p>
        </p:txBody>
      </p:sp>
      <p:pic>
        <p:nvPicPr>
          <p:cNvPr id="25605" name="Picture 4" descr="MP0002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1" y="476251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Водные ресурс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6" y="1412876"/>
            <a:ext cx="732472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  Виды природных ресурсов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Компоненты природы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800" dirty="0"/>
              <a:t>г</a:t>
            </a:r>
            <a:r>
              <a:rPr lang="ru-RU" sz="2800" dirty="0" smtClean="0"/>
              <a:t>орные породы</a:t>
            </a:r>
          </a:p>
          <a:p>
            <a:pPr marL="0" indent="0">
              <a:buNone/>
            </a:pPr>
            <a:r>
              <a:rPr lang="ru-RU" sz="2800" dirty="0" smtClean="0"/>
              <a:t>    почвы     </a:t>
            </a:r>
          </a:p>
          <a:p>
            <a:pPr marL="0" indent="0">
              <a:buNone/>
            </a:pPr>
            <a:r>
              <a:rPr lang="ru-RU" sz="2800" dirty="0" smtClean="0"/>
              <a:t>    вода</a:t>
            </a:r>
          </a:p>
          <a:p>
            <a:r>
              <a:rPr lang="ru-RU" sz="2800" dirty="0"/>
              <a:t>к</a:t>
            </a:r>
            <a:r>
              <a:rPr lang="ru-RU" sz="2800" dirty="0" smtClean="0"/>
              <a:t>лимат</a:t>
            </a:r>
          </a:p>
          <a:p>
            <a:r>
              <a:rPr lang="ru-RU" sz="2800" dirty="0"/>
              <a:t>р</a:t>
            </a:r>
            <a:r>
              <a:rPr lang="ru-RU" sz="2800" dirty="0" smtClean="0"/>
              <a:t>астительность</a:t>
            </a:r>
          </a:p>
          <a:p>
            <a:r>
              <a:rPr lang="ru-RU" sz="2800" dirty="0" smtClean="0"/>
              <a:t>животные</a:t>
            </a:r>
            <a:endParaRPr lang="ru-RU" sz="28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      Природные ресурсы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2800" dirty="0" smtClean="0"/>
              <a:t>Климатические</a:t>
            </a:r>
          </a:p>
          <a:p>
            <a:r>
              <a:rPr lang="ru-RU" sz="2800" dirty="0" smtClean="0"/>
              <a:t>Биологические</a:t>
            </a:r>
          </a:p>
          <a:p>
            <a:r>
              <a:rPr lang="ru-RU" sz="2800" dirty="0" smtClean="0"/>
              <a:t>Лесные</a:t>
            </a:r>
          </a:p>
          <a:p>
            <a:r>
              <a:rPr lang="ru-RU" sz="2800" dirty="0" smtClean="0"/>
              <a:t>Минеральные</a:t>
            </a:r>
          </a:p>
          <a:p>
            <a:r>
              <a:rPr lang="ru-RU" sz="2800" dirty="0" smtClean="0"/>
              <a:t>Земельные</a:t>
            </a:r>
          </a:p>
          <a:p>
            <a:r>
              <a:rPr lang="ru-RU" sz="2800" dirty="0" smtClean="0"/>
              <a:t>Водные </a:t>
            </a:r>
            <a:endParaRPr lang="ru-RU" sz="28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3200" i="1" dirty="0" smtClean="0"/>
              <a:t>Найти соответствие  </a:t>
            </a:r>
            <a:endParaRPr lang="ru-RU" sz="3200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B84AD-26C1-40E2-8DB5-6B055640650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58307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17725" y="980728"/>
            <a:ext cx="6867525" cy="84486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ГЕОГРАФИЧЕСКАЯ  СРЕДА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3F277-D9C1-4621-BEF6-AC959F3AD68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0242" name="Picture 2" descr="C:\Users\Игорь\Desktop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0000"/>
            <a:ext cx="9143999" cy="56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025886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sp>
        <p:nvSpPr>
          <p:cNvPr id="4099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2CE126-C541-4CC7-A4C4-1EF2B71E574F}" type="slidenum">
              <a:rPr lang="ru-RU" smtClean="0">
                <a:latin typeface="Times New Roman" pitchFamily="18" charset="0"/>
              </a:rPr>
              <a:pPr/>
              <a:t>8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400" dirty="0"/>
              <a:t>Географической средой</a:t>
            </a:r>
            <a:endParaRPr lang="ru-RU" sz="4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512" y="1341439"/>
            <a:ext cx="8805739" cy="4967287"/>
          </a:xfrm>
        </p:spPr>
        <p:txBody>
          <a:bodyPr anchor="ctr"/>
          <a:lstStyle/>
          <a:p>
            <a:pPr marL="0" indent="0" eaLnBrk="1" hangingPunct="1">
              <a:buNone/>
            </a:pPr>
            <a:r>
              <a:rPr lang="ru-RU" sz="3200" dirty="0" smtClean="0"/>
              <a:t>называется </a:t>
            </a:r>
            <a:r>
              <a:rPr lang="ru-RU" sz="3200" dirty="0"/>
              <a:t>та часть земной природы, </a:t>
            </a:r>
            <a:endParaRPr lang="ru-RU" sz="3200" dirty="0" smtClean="0"/>
          </a:p>
          <a:p>
            <a:pPr marL="0" indent="0" eaLnBrk="1" hangingPunct="1">
              <a:buNone/>
            </a:pPr>
            <a:r>
              <a:rPr lang="ru-RU" sz="3200" dirty="0" smtClean="0"/>
              <a:t>с </a:t>
            </a:r>
            <a:r>
              <a:rPr lang="ru-RU" sz="3200" dirty="0"/>
              <a:t>которой  человеческое общество непосредственно взаимодействует </a:t>
            </a:r>
            <a:endParaRPr lang="ru-RU" sz="3200" dirty="0" smtClean="0"/>
          </a:p>
          <a:p>
            <a:pPr marL="0" indent="0" eaLnBrk="1" hangingPunct="1">
              <a:buNone/>
            </a:pPr>
            <a:r>
              <a:rPr lang="ru-RU" sz="3200" dirty="0" smtClean="0"/>
              <a:t>в </a:t>
            </a:r>
            <a:r>
              <a:rPr lang="ru-RU" sz="3200" dirty="0"/>
              <a:t>своей жизни и производственной деятельности на данном этапе исторического развития.</a:t>
            </a:r>
            <a:endParaRPr lang="ru-RU" sz="3200" b="1" dirty="0" smtClean="0"/>
          </a:p>
        </p:txBody>
      </p:sp>
      <p:pic>
        <p:nvPicPr>
          <p:cNvPr id="6151" name="Picture 7" descr="MP0002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1" y="476251"/>
            <a:ext cx="8921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utoUpdateAnimBg="0"/>
      <p:bldP spid="6150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3F277-D9C1-4621-BEF6-AC959F3AD68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23554" name="Picture 2" descr="C:\Users\Игорь\Desktop\2603201-picture-of-green-planet-as-symbol-of-environmental-conce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800" y="0"/>
            <a:ext cx="6096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-244725" y="980728"/>
            <a:ext cx="3311525" cy="5177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Потребности </a:t>
            </a:r>
            <a:r>
              <a:rPr lang="ru-RU" dirty="0"/>
              <a:t>общества </a:t>
            </a:r>
            <a:r>
              <a:rPr lang="ru-RU" dirty="0">
                <a:solidFill>
                  <a:srgbClr val="FF0000"/>
                </a:solidFill>
              </a:rPr>
              <a:t>безграничны</a:t>
            </a:r>
            <a:r>
              <a:rPr lang="ru-RU" dirty="0" smtClean="0">
                <a:solidFill>
                  <a:srgbClr val="FF0000"/>
                </a:solidFill>
              </a:rPr>
              <a:t>,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а </a:t>
            </a:r>
            <a:r>
              <a:rPr lang="ru-RU" dirty="0" smtClean="0"/>
              <a:t> </a:t>
            </a:r>
            <a:r>
              <a:rPr lang="ru-RU" dirty="0">
                <a:solidFill>
                  <a:srgbClr val="FFFF00"/>
                </a:solidFill>
              </a:rPr>
              <a:t>ресурсы</a:t>
            </a:r>
            <a:r>
              <a:rPr lang="ru-RU" dirty="0"/>
              <a:t>, необходимые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их удовлетворения, - </a:t>
            </a:r>
            <a:r>
              <a:rPr lang="ru-RU" dirty="0" smtClean="0">
                <a:solidFill>
                  <a:srgbClr val="C00000"/>
                </a:solidFill>
              </a:rPr>
              <a:t>ограничены, </a:t>
            </a:r>
            <a:r>
              <a:rPr lang="ru-RU" dirty="0" err="1" smtClean="0">
                <a:solidFill>
                  <a:srgbClr val="C00000"/>
                </a:solidFill>
              </a:rPr>
              <a:t>исчерпаемы</a:t>
            </a:r>
            <a:r>
              <a:rPr lang="ru-RU" dirty="0" smtClean="0">
                <a:solidFill>
                  <a:srgbClr val="C00000"/>
                </a:solidFill>
              </a:rPr>
              <a:t> !!!</a:t>
            </a:r>
            <a:r>
              <a:rPr lang="ru-RU" dirty="0">
                <a:solidFill>
                  <a:srgbClr val="C0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93881742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ployee Orientation">
  <a:themeElements>
    <a:clrScheme name="Employee Orientation 1">
      <a:dk1>
        <a:srgbClr val="000000"/>
      </a:dk1>
      <a:lt1>
        <a:srgbClr val="0099CC"/>
      </a:lt1>
      <a:dk2>
        <a:srgbClr val="FFFFFF"/>
      </a:dk2>
      <a:lt2>
        <a:srgbClr val="868686"/>
      </a:lt2>
      <a:accent1>
        <a:srgbClr val="00FFCC"/>
      </a:accent1>
      <a:accent2>
        <a:srgbClr val="969696"/>
      </a:accent2>
      <a:accent3>
        <a:srgbClr val="AACAE2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Employee Orientatio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mployee Orientation 1">
        <a:dk1>
          <a:srgbClr val="000000"/>
        </a:dk1>
        <a:lt1>
          <a:srgbClr val="0099CC"/>
        </a:lt1>
        <a:dk2>
          <a:srgbClr val="FFFFFF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ployee Orientation 3">
        <a:dk1>
          <a:srgbClr val="5F5F5F"/>
        </a:dk1>
        <a:lt1>
          <a:srgbClr val="FFFFFF"/>
        </a:lt1>
        <a:dk2>
          <a:srgbClr val="5F5F5F"/>
        </a:dk2>
        <a:lt2>
          <a:srgbClr val="80808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2093</TotalTime>
  <Words>1464</Words>
  <Application>Microsoft Office PowerPoint</Application>
  <PresentationFormat>Экран (4:3)</PresentationFormat>
  <Paragraphs>349</Paragraphs>
  <Slides>58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58</vt:i4>
      </vt:variant>
    </vt:vector>
  </HeadingPairs>
  <TitlesOfParts>
    <vt:vector size="61" baseType="lpstr">
      <vt:lpstr>Employee Orientation</vt:lpstr>
      <vt:lpstr>Диаграмма</vt:lpstr>
      <vt:lpstr>Chart</vt:lpstr>
      <vt:lpstr>ГЕОГРАФИЯ         10 кл</vt:lpstr>
      <vt:lpstr>Пирамида потребностей           А. Маслоу</vt:lpstr>
      <vt:lpstr>Презентация PowerPoint</vt:lpstr>
      <vt:lpstr>Познавательные потребности   Я СМОГУ …   </vt:lpstr>
      <vt:lpstr>Значение слова Ресурс по Ожегову:           Ресурс - Запасы, источники  чего-нибудь</vt:lpstr>
      <vt:lpstr>                  Виды природных ресурсов</vt:lpstr>
      <vt:lpstr>ГЕОГРАФИЧЕСКАЯ  СРЕДА</vt:lpstr>
      <vt:lpstr>Географической средой</vt:lpstr>
      <vt:lpstr> </vt:lpstr>
      <vt:lpstr>Презентация PowerPoint</vt:lpstr>
      <vt:lpstr>По исчерпаемости:</vt:lpstr>
      <vt:lpstr>Минеральные ресурсы мира</vt:lpstr>
      <vt:lpstr>Минеральные ресурсы. Достаточно ли их?</vt:lpstr>
      <vt:lpstr>ВОДНЫЕ РЕСУРСЫ ресурсы МИРОВОГО ОКЕАНА</vt:lpstr>
      <vt:lpstr>Презентация PowerPoint</vt:lpstr>
      <vt:lpstr>Земельные ресурсы мира</vt:lpstr>
      <vt:lpstr>Земельные ресурсы:  два противоположных процесса</vt:lpstr>
      <vt:lpstr>Земельные ресурсы мира</vt:lpstr>
      <vt:lpstr>Земельные  ресурсы  мира</vt:lpstr>
      <vt:lpstr>Презентация PowerPoint</vt:lpstr>
      <vt:lpstr>Презентация PowerPoint</vt:lpstr>
      <vt:lpstr>Лесные  ресурсы  мира</vt:lpstr>
      <vt:lpstr>Презентация PowerPoint</vt:lpstr>
      <vt:lpstr>Климатические и космические ресурсы.</vt:lpstr>
      <vt:lpstr> По характеру использования</vt:lpstr>
      <vt:lpstr>РЕКРЕАЦИОННЫЕ РЕСУРСЫ</vt:lpstr>
      <vt:lpstr>Рекреационные ресурсы мира</vt:lpstr>
      <vt:lpstr>Презентация PowerPoint</vt:lpstr>
      <vt:lpstr>Презентация PowerPoint</vt:lpstr>
      <vt:lpstr>МЫ ПУТЕШЕСТВУЕМ</vt:lpstr>
      <vt:lpstr>Презентация PowerPoint</vt:lpstr>
      <vt:lpstr>РЕКРЕАЦИОННЫЕ РЕСУРСЫ</vt:lpstr>
      <vt:lpstr>Презентация PowerPoint</vt:lpstr>
      <vt:lpstr>ИТОГ     УРОКА</vt:lpstr>
      <vt:lpstr>Презентация PowerPoint</vt:lpstr>
      <vt:lpstr>Презентация PowerPoint</vt:lpstr>
      <vt:lpstr>Домашнее задание</vt:lpstr>
      <vt:lpstr>Рекреационные  ресурсы</vt:lpstr>
      <vt:lpstr>Презентация PowerPoint</vt:lpstr>
      <vt:lpstr>Презентация PowerPoint</vt:lpstr>
      <vt:lpstr>Презентация PowerPoint</vt:lpstr>
      <vt:lpstr>Презентация PowerPoint</vt:lpstr>
      <vt:lpstr>Биологические ресурсы дна океана</vt:lpstr>
      <vt:lpstr>По применению:</vt:lpstr>
      <vt:lpstr>Главные потребители пресной воды</vt:lpstr>
      <vt:lpstr>Океан «БОЛЕН»</vt:lpstr>
      <vt:lpstr>Презентация PowerPoint</vt:lpstr>
      <vt:lpstr>Презентация PowerPoint</vt:lpstr>
      <vt:lpstr>Минеральные ресурсы дна океана</vt:lpstr>
      <vt:lpstr>Энергетические ресурсы дна океана</vt:lpstr>
      <vt:lpstr>Водные  ресурсы  мира</vt:lpstr>
      <vt:lpstr>Ресурсы Мирового океана</vt:lpstr>
      <vt:lpstr>Презентация PowerPoint</vt:lpstr>
      <vt:lpstr>Водные  ресурсы  мира</vt:lpstr>
      <vt:lpstr>Водные ресурсы суши: проблема пресной воды.</vt:lpstr>
      <vt:lpstr>Главный ресурс – морская вода</vt:lpstr>
      <vt:lpstr>Презентация PowerPoint</vt:lpstr>
      <vt:lpstr>Водные ресурсы суши: проблема пресной воды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пожаловать!</dc:title>
  <dc:creator>Головина Елена Анатольевна</dc:creator>
  <cp:lastModifiedBy>0000</cp:lastModifiedBy>
  <cp:revision>93</cp:revision>
  <cp:lastPrinted>1601-01-01T00:00:00Z</cp:lastPrinted>
  <dcterms:created xsi:type="dcterms:W3CDTF">2007-01-08T14:18:24Z</dcterms:created>
  <dcterms:modified xsi:type="dcterms:W3CDTF">2020-05-04T05:19:22Z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1049</vt:i4>
  </property>
</Properties>
</file>