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4" r:id="rId4"/>
    <p:sldId id="263" r:id="rId5"/>
    <p:sldId id="256" r:id="rId6"/>
    <p:sldId id="258" r:id="rId7"/>
    <p:sldId id="259" r:id="rId8"/>
    <p:sldId id="260" r:id="rId9"/>
    <p:sldId id="262" r:id="rId10"/>
    <p:sldId id="261"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BC47C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4AB98-1AE3-4DF0-AF57-A671F033553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17098E4-5E08-4EC0-9822-7218FE6ACFEA}">
      <dgm:prSet phldrT="[Текст]" custT="1"/>
      <dgm:spPr/>
      <dgm:t>
        <a:bodyPr/>
        <a:lstStyle/>
        <a:p>
          <a:r>
            <a:rPr lang="en-US" sz="1100" dirty="0" smtClean="0"/>
            <a:t> </a:t>
          </a:r>
          <a:r>
            <a:rPr lang="en-US" sz="1600" dirty="0" smtClean="0"/>
            <a:t>Butter -</a:t>
          </a:r>
          <a:r>
            <a:rPr lang="ru-RU" sz="1600" dirty="0" smtClean="0"/>
            <a:t> Масло</a:t>
          </a:r>
          <a:endParaRPr lang="ru-RU" sz="1600" dirty="0"/>
        </a:p>
      </dgm:t>
    </dgm:pt>
    <dgm:pt modelId="{DF6B4200-594E-4D9C-B223-7A0B0F514E75}" type="parTrans" cxnId="{31D10289-4F37-4239-9975-87B9395645B3}">
      <dgm:prSet/>
      <dgm:spPr/>
      <dgm:t>
        <a:bodyPr/>
        <a:lstStyle/>
        <a:p>
          <a:endParaRPr lang="ru-RU"/>
        </a:p>
      </dgm:t>
    </dgm:pt>
    <dgm:pt modelId="{0D398F56-71C2-4B97-9B69-D332AC9F720F}" type="sibTrans" cxnId="{31D10289-4F37-4239-9975-87B9395645B3}">
      <dgm:prSet/>
      <dgm:spPr/>
      <dgm:t>
        <a:bodyPr/>
        <a:lstStyle/>
        <a:p>
          <a:endParaRPr lang="ru-RU"/>
        </a:p>
      </dgm:t>
    </dgm:pt>
    <dgm:pt modelId="{8C56115B-84C6-4248-BB93-3C90907426D2}">
      <dgm:prSet custT="1"/>
      <dgm:spPr/>
      <dgm:t>
        <a:bodyPr/>
        <a:lstStyle/>
        <a:p>
          <a:r>
            <a:rPr lang="en-US" sz="1600" dirty="0" smtClean="0"/>
            <a:t>mother - </a:t>
          </a:r>
          <a:r>
            <a:rPr lang="ru-RU" sz="1600" dirty="0" smtClean="0"/>
            <a:t>мама</a:t>
          </a:r>
          <a:endParaRPr lang="ru-RU" sz="1600" dirty="0"/>
        </a:p>
      </dgm:t>
    </dgm:pt>
    <dgm:pt modelId="{37C4E435-92E1-4F5F-8418-8DBF2ECB36C2}" type="parTrans" cxnId="{6BDF05AE-35B3-4FD6-A7C8-1BC659F663E9}">
      <dgm:prSet/>
      <dgm:spPr/>
      <dgm:t>
        <a:bodyPr/>
        <a:lstStyle/>
        <a:p>
          <a:endParaRPr lang="ru-RU"/>
        </a:p>
      </dgm:t>
    </dgm:pt>
    <dgm:pt modelId="{7B54794D-2B4B-4A9E-BCF6-94F629C6EC93}" type="sibTrans" cxnId="{6BDF05AE-35B3-4FD6-A7C8-1BC659F663E9}">
      <dgm:prSet/>
      <dgm:spPr/>
      <dgm:t>
        <a:bodyPr/>
        <a:lstStyle/>
        <a:p>
          <a:endParaRPr lang="ru-RU"/>
        </a:p>
      </dgm:t>
    </dgm:pt>
    <dgm:pt modelId="{C978FE1A-1072-4ED2-B768-AF94D89A61BF}">
      <dgm:prSet custT="1"/>
      <dgm:spPr/>
      <dgm:t>
        <a:bodyPr/>
        <a:lstStyle/>
        <a:p>
          <a:r>
            <a:rPr lang="en-US" sz="1600" dirty="0" smtClean="0"/>
            <a:t>brother- </a:t>
          </a:r>
          <a:r>
            <a:rPr lang="ru-RU" sz="1600" dirty="0" smtClean="0"/>
            <a:t>брат</a:t>
          </a:r>
          <a:endParaRPr lang="ru-RU" sz="1600" dirty="0"/>
        </a:p>
      </dgm:t>
    </dgm:pt>
    <dgm:pt modelId="{153568CB-187E-4E64-A115-90C28F5DB963}" type="parTrans" cxnId="{5E5B1648-CADB-43B7-A495-1D8BA9304F47}">
      <dgm:prSet/>
      <dgm:spPr/>
      <dgm:t>
        <a:bodyPr/>
        <a:lstStyle/>
        <a:p>
          <a:endParaRPr lang="ru-RU"/>
        </a:p>
      </dgm:t>
    </dgm:pt>
    <dgm:pt modelId="{95A02ECF-CED9-4086-9BFC-4C4D9859C4AA}" type="sibTrans" cxnId="{5E5B1648-CADB-43B7-A495-1D8BA9304F47}">
      <dgm:prSet/>
      <dgm:spPr/>
      <dgm:t>
        <a:bodyPr/>
        <a:lstStyle/>
        <a:p>
          <a:endParaRPr lang="ru-RU"/>
        </a:p>
      </dgm:t>
    </dgm:pt>
    <dgm:pt modelId="{A0B491D8-62DD-4D70-97D3-2FD06AF37C3E}">
      <dgm:prSet custT="1"/>
      <dgm:spPr/>
      <dgm:t>
        <a:bodyPr/>
        <a:lstStyle/>
        <a:p>
          <a:r>
            <a:rPr lang="en-US" sz="1600" dirty="0" smtClean="0"/>
            <a:t> father- </a:t>
          </a:r>
          <a:r>
            <a:rPr lang="ru-RU" sz="1600" dirty="0" smtClean="0"/>
            <a:t>отец</a:t>
          </a:r>
          <a:endParaRPr lang="ru-RU" sz="1600" dirty="0"/>
        </a:p>
      </dgm:t>
    </dgm:pt>
    <dgm:pt modelId="{3B79179C-97F3-469C-956A-49BD69A26878}" type="parTrans" cxnId="{19CF4EEF-F0EF-447F-B315-3A40A43E7C2D}">
      <dgm:prSet/>
      <dgm:spPr/>
      <dgm:t>
        <a:bodyPr/>
        <a:lstStyle/>
        <a:p>
          <a:endParaRPr lang="ru-RU"/>
        </a:p>
      </dgm:t>
    </dgm:pt>
    <dgm:pt modelId="{9974608B-63AE-4A79-9D29-240E452ACB38}" type="sibTrans" cxnId="{19CF4EEF-F0EF-447F-B315-3A40A43E7C2D}">
      <dgm:prSet/>
      <dgm:spPr/>
      <dgm:t>
        <a:bodyPr/>
        <a:lstStyle/>
        <a:p>
          <a:endParaRPr lang="ru-RU"/>
        </a:p>
      </dgm:t>
    </dgm:pt>
    <dgm:pt modelId="{01F8A2BB-C1AB-4C20-B778-D1171F562B5A}">
      <dgm:prSet custT="1"/>
      <dgm:spPr/>
      <dgm:t>
        <a:bodyPr/>
        <a:lstStyle/>
        <a:p>
          <a:r>
            <a:rPr lang="en-US" sz="1600" dirty="0" smtClean="0"/>
            <a:t>man- </a:t>
          </a:r>
          <a:r>
            <a:rPr lang="ru-RU" sz="1600" dirty="0" smtClean="0"/>
            <a:t>человек </a:t>
          </a:r>
          <a:endParaRPr lang="ru-RU" sz="1600" dirty="0"/>
        </a:p>
      </dgm:t>
    </dgm:pt>
    <dgm:pt modelId="{9E571EA0-D51B-403F-BE25-AFB7B75404A0}" type="parTrans" cxnId="{A7A767A1-AAEA-4B99-B7AF-976613B4EBFB}">
      <dgm:prSet/>
      <dgm:spPr/>
      <dgm:t>
        <a:bodyPr/>
        <a:lstStyle/>
        <a:p>
          <a:endParaRPr lang="ru-RU"/>
        </a:p>
      </dgm:t>
    </dgm:pt>
    <dgm:pt modelId="{A73CEAA7-AC0D-42DF-9E85-32E5616610AE}" type="sibTrans" cxnId="{A7A767A1-AAEA-4B99-B7AF-976613B4EBFB}">
      <dgm:prSet/>
      <dgm:spPr/>
      <dgm:t>
        <a:bodyPr/>
        <a:lstStyle/>
        <a:p>
          <a:endParaRPr lang="ru-RU"/>
        </a:p>
      </dgm:t>
    </dgm:pt>
    <dgm:pt modelId="{744BB33D-0FAF-47CE-AEBE-7F8F036BE471}" type="pres">
      <dgm:prSet presAssocID="{FC84AB98-1AE3-4DF0-AF57-A671F033553D}" presName="compositeShape" presStyleCnt="0">
        <dgm:presLayoutVars>
          <dgm:dir/>
          <dgm:resizeHandles/>
        </dgm:presLayoutVars>
      </dgm:prSet>
      <dgm:spPr/>
      <dgm:t>
        <a:bodyPr/>
        <a:lstStyle/>
        <a:p>
          <a:endParaRPr lang="ru-RU"/>
        </a:p>
      </dgm:t>
    </dgm:pt>
    <dgm:pt modelId="{A04AA98D-F0EB-4A62-987C-99DB0D8D46CE}" type="pres">
      <dgm:prSet presAssocID="{FC84AB98-1AE3-4DF0-AF57-A671F033553D}" presName="pyramid" presStyleLbl="node1" presStyleIdx="0" presStyleCnt="1"/>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pt>
    <dgm:pt modelId="{65F95A4E-E4F9-463A-ADC5-7FA216681EA0}" type="pres">
      <dgm:prSet presAssocID="{FC84AB98-1AE3-4DF0-AF57-A671F033553D}" presName="theList" presStyleCnt="0"/>
      <dgm:spPr/>
    </dgm:pt>
    <dgm:pt modelId="{CB3C7BDC-0FEE-4548-B65D-C485745D2363}" type="pres">
      <dgm:prSet presAssocID="{917098E4-5E08-4EC0-9822-7218FE6ACFEA}" presName="aNode" presStyleLbl="fgAcc1" presStyleIdx="0" presStyleCnt="5" custScaleX="113378" custScaleY="2000000" custLinFactY="2900000" custLinFactNeighborX="-93072" custLinFactNeighborY="2918920">
        <dgm:presLayoutVars>
          <dgm:bulletEnabled val="1"/>
        </dgm:presLayoutVars>
      </dgm:prSet>
      <dgm:spPr/>
      <dgm:t>
        <a:bodyPr/>
        <a:lstStyle/>
        <a:p>
          <a:endParaRPr lang="ru-RU"/>
        </a:p>
      </dgm:t>
    </dgm:pt>
    <dgm:pt modelId="{0CE9430C-3CE8-4DA4-83D9-EF157939A804}" type="pres">
      <dgm:prSet presAssocID="{917098E4-5E08-4EC0-9822-7218FE6ACFEA}" presName="aSpace" presStyleCnt="0"/>
      <dgm:spPr/>
    </dgm:pt>
    <dgm:pt modelId="{691C5B12-2319-49F0-9FC1-278D283DBDAB}" type="pres">
      <dgm:prSet presAssocID="{C978FE1A-1072-4ED2-B768-AF94D89A61BF}" presName="aNode" presStyleLbl="fgAcc1" presStyleIdx="1" presStyleCnt="5" custScaleX="106353" custScaleY="2000000" custLinFactY="1326817" custLinFactNeighborX="23817" custLinFactNeighborY="1400000">
        <dgm:presLayoutVars>
          <dgm:bulletEnabled val="1"/>
        </dgm:presLayoutVars>
      </dgm:prSet>
      <dgm:spPr/>
      <dgm:t>
        <a:bodyPr/>
        <a:lstStyle/>
        <a:p>
          <a:endParaRPr lang="ru-RU"/>
        </a:p>
      </dgm:t>
    </dgm:pt>
    <dgm:pt modelId="{A8E845BC-A4F6-4B2C-9F15-EF4440FEEEAF}" type="pres">
      <dgm:prSet presAssocID="{C978FE1A-1072-4ED2-B768-AF94D89A61BF}" presName="aSpace" presStyleCnt="0"/>
      <dgm:spPr/>
    </dgm:pt>
    <dgm:pt modelId="{AEFC8A80-A865-4CB7-A6D9-39C1BFE6FD21}" type="pres">
      <dgm:prSet presAssocID="{8C56115B-84C6-4248-BB93-3C90907426D2}" presName="aNode" presStyleLbl="fgAcc1" presStyleIdx="2" presStyleCnt="5" custScaleX="114047" custScaleY="1753292" custLinFactY="2034495" custLinFactNeighborX="-91317" custLinFactNeighborY="2100000">
        <dgm:presLayoutVars>
          <dgm:bulletEnabled val="1"/>
        </dgm:presLayoutVars>
      </dgm:prSet>
      <dgm:spPr/>
      <dgm:t>
        <a:bodyPr/>
        <a:lstStyle/>
        <a:p>
          <a:endParaRPr lang="ru-RU"/>
        </a:p>
      </dgm:t>
    </dgm:pt>
    <dgm:pt modelId="{34C78D73-8984-480D-BA25-443557982223}" type="pres">
      <dgm:prSet presAssocID="{8C56115B-84C6-4248-BB93-3C90907426D2}" presName="aSpace" presStyleCnt="0"/>
      <dgm:spPr/>
    </dgm:pt>
    <dgm:pt modelId="{638B5F24-2123-4CB6-9736-2331F6339DAA}" type="pres">
      <dgm:prSet presAssocID="{A0B491D8-62DD-4D70-97D3-2FD06AF37C3E}" presName="aNode" presStyleLbl="fgAcc1" presStyleIdx="3" presStyleCnt="5" custScaleX="98711" custScaleY="2000000" custLinFactY="242108" custLinFactNeighborX="23817" custLinFactNeighborY="300000">
        <dgm:presLayoutVars>
          <dgm:bulletEnabled val="1"/>
        </dgm:presLayoutVars>
      </dgm:prSet>
      <dgm:spPr/>
      <dgm:t>
        <a:bodyPr/>
        <a:lstStyle/>
        <a:p>
          <a:endParaRPr lang="ru-RU"/>
        </a:p>
      </dgm:t>
    </dgm:pt>
    <dgm:pt modelId="{61810ECB-3C9A-4FCC-973F-22910183D6CC}" type="pres">
      <dgm:prSet presAssocID="{A0B491D8-62DD-4D70-97D3-2FD06AF37C3E}" presName="aSpace" presStyleCnt="0"/>
      <dgm:spPr/>
    </dgm:pt>
    <dgm:pt modelId="{84697408-A6BE-4AC0-8A07-D02334DE52AD}" type="pres">
      <dgm:prSet presAssocID="{01F8A2BB-C1AB-4C20-B778-D1171F562B5A}" presName="aNode" presStyleLbl="fgAcc1" presStyleIdx="4" presStyleCnt="5" custScaleX="105828" custScaleY="1553864" custLinFactY="892601" custLinFactNeighborX="-36167" custLinFactNeighborY="900000">
        <dgm:presLayoutVars>
          <dgm:bulletEnabled val="1"/>
        </dgm:presLayoutVars>
      </dgm:prSet>
      <dgm:spPr/>
      <dgm:t>
        <a:bodyPr/>
        <a:lstStyle/>
        <a:p>
          <a:endParaRPr lang="ru-RU"/>
        </a:p>
      </dgm:t>
    </dgm:pt>
    <dgm:pt modelId="{48D76F8D-6022-43C9-9C89-6D40E0BB1A1C}" type="pres">
      <dgm:prSet presAssocID="{01F8A2BB-C1AB-4C20-B778-D1171F562B5A}" presName="aSpace" presStyleCnt="0"/>
      <dgm:spPr/>
    </dgm:pt>
  </dgm:ptLst>
  <dgm:cxnLst>
    <dgm:cxn modelId="{31E97DB8-7873-40BE-8E4A-893D01250BDA}" type="presOf" srcId="{FC84AB98-1AE3-4DF0-AF57-A671F033553D}" destId="{744BB33D-0FAF-47CE-AEBE-7F8F036BE471}" srcOrd="0" destOrd="0" presId="urn:microsoft.com/office/officeart/2005/8/layout/pyramid2"/>
    <dgm:cxn modelId="{F78E6D1E-A6FE-46C8-B406-677EFFCADDE9}" type="presOf" srcId="{917098E4-5E08-4EC0-9822-7218FE6ACFEA}" destId="{CB3C7BDC-0FEE-4548-B65D-C485745D2363}" srcOrd="0" destOrd="0" presId="urn:microsoft.com/office/officeart/2005/8/layout/pyramid2"/>
    <dgm:cxn modelId="{6BDF05AE-35B3-4FD6-A7C8-1BC659F663E9}" srcId="{FC84AB98-1AE3-4DF0-AF57-A671F033553D}" destId="{8C56115B-84C6-4248-BB93-3C90907426D2}" srcOrd="2" destOrd="0" parTransId="{37C4E435-92E1-4F5F-8418-8DBF2ECB36C2}" sibTransId="{7B54794D-2B4B-4A9E-BCF6-94F629C6EC93}"/>
    <dgm:cxn modelId="{31D10289-4F37-4239-9975-87B9395645B3}" srcId="{FC84AB98-1AE3-4DF0-AF57-A671F033553D}" destId="{917098E4-5E08-4EC0-9822-7218FE6ACFEA}" srcOrd="0" destOrd="0" parTransId="{DF6B4200-594E-4D9C-B223-7A0B0F514E75}" sibTransId="{0D398F56-71C2-4B97-9B69-D332AC9F720F}"/>
    <dgm:cxn modelId="{9BCBEAC7-0133-46B4-B961-94B0DC6AF527}" type="presOf" srcId="{8C56115B-84C6-4248-BB93-3C90907426D2}" destId="{AEFC8A80-A865-4CB7-A6D9-39C1BFE6FD21}" srcOrd="0" destOrd="0" presId="urn:microsoft.com/office/officeart/2005/8/layout/pyramid2"/>
    <dgm:cxn modelId="{B3DEE7AB-BD43-44B6-826C-FC0633200251}" type="presOf" srcId="{01F8A2BB-C1AB-4C20-B778-D1171F562B5A}" destId="{84697408-A6BE-4AC0-8A07-D02334DE52AD}" srcOrd="0" destOrd="0" presId="urn:microsoft.com/office/officeart/2005/8/layout/pyramid2"/>
    <dgm:cxn modelId="{FEB6A38D-9E58-4BAF-AEE9-4E48DF82A668}" type="presOf" srcId="{C978FE1A-1072-4ED2-B768-AF94D89A61BF}" destId="{691C5B12-2319-49F0-9FC1-278D283DBDAB}" srcOrd="0" destOrd="0" presId="urn:microsoft.com/office/officeart/2005/8/layout/pyramid2"/>
    <dgm:cxn modelId="{A7A767A1-AAEA-4B99-B7AF-976613B4EBFB}" srcId="{FC84AB98-1AE3-4DF0-AF57-A671F033553D}" destId="{01F8A2BB-C1AB-4C20-B778-D1171F562B5A}" srcOrd="4" destOrd="0" parTransId="{9E571EA0-D51B-403F-BE25-AFB7B75404A0}" sibTransId="{A73CEAA7-AC0D-42DF-9E85-32E5616610AE}"/>
    <dgm:cxn modelId="{19CF4EEF-F0EF-447F-B315-3A40A43E7C2D}" srcId="{FC84AB98-1AE3-4DF0-AF57-A671F033553D}" destId="{A0B491D8-62DD-4D70-97D3-2FD06AF37C3E}" srcOrd="3" destOrd="0" parTransId="{3B79179C-97F3-469C-956A-49BD69A26878}" sibTransId="{9974608B-63AE-4A79-9D29-240E452ACB38}"/>
    <dgm:cxn modelId="{5E5B1648-CADB-43B7-A495-1D8BA9304F47}" srcId="{FC84AB98-1AE3-4DF0-AF57-A671F033553D}" destId="{C978FE1A-1072-4ED2-B768-AF94D89A61BF}" srcOrd="1" destOrd="0" parTransId="{153568CB-187E-4E64-A115-90C28F5DB963}" sibTransId="{95A02ECF-CED9-4086-9BFC-4C4D9859C4AA}"/>
    <dgm:cxn modelId="{395999A7-E93B-47A7-967D-EE492F17DE18}" type="presOf" srcId="{A0B491D8-62DD-4D70-97D3-2FD06AF37C3E}" destId="{638B5F24-2123-4CB6-9736-2331F6339DAA}" srcOrd="0" destOrd="0" presId="urn:microsoft.com/office/officeart/2005/8/layout/pyramid2"/>
    <dgm:cxn modelId="{65C12CF4-A08C-4980-B20C-BD3C607A7CD3}" type="presParOf" srcId="{744BB33D-0FAF-47CE-AEBE-7F8F036BE471}" destId="{A04AA98D-F0EB-4A62-987C-99DB0D8D46CE}" srcOrd="0" destOrd="0" presId="urn:microsoft.com/office/officeart/2005/8/layout/pyramid2"/>
    <dgm:cxn modelId="{22A3B133-7CC3-48A9-9B05-9C2291300572}" type="presParOf" srcId="{744BB33D-0FAF-47CE-AEBE-7F8F036BE471}" destId="{65F95A4E-E4F9-463A-ADC5-7FA216681EA0}" srcOrd="1" destOrd="0" presId="urn:microsoft.com/office/officeart/2005/8/layout/pyramid2"/>
    <dgm:cxn modelId="{7F9BADD3-7E00-436B-94B8-2A7A64AC9FF7}" type="presParOf" srcId="{65F95A4E-E4F9-463A-ADC5-7FA216681EA0}" destId="{CB3C7BDC-0FEE-4548-B65D-C485745D2363}" srcOrd="0" destOrd="0" presId="urn:microsoft.com/office/officeart/2005/8/layout/pyramid2"/>
    <dgm:cxn modelId="{2CF6AA89-469E-42C4-8143-3F41A59A9EF9}" type="presParOf" srcId="{65F95A4E-E4F9-463A-ADC5-7FA216681EA0}" destId="{0CE9430C-3CE8-4DA4-83D9-EF157939A804}" srcOrd="1" destOrd="0" presId="urn:microsoft.com/office/officeart/2005/8/layout/pyramid2"/>
    <dgm:cxn modelId="{940C3D67-36AA-4B44-8473-90BE11EE41A0}" type="presParOf" srcId="{65F95A4E-E4F9-463A-ADC5-7FA216681EA0}" destId="{691C5B12-2319-49F0-9FC1-278D283DBDAB}" srcOrd="2" destOrd="0" presId="urn:microsoft.com/office/officeart/2005/8/layout/pyramid2"/>
    <dgm:cxn modelId="{9CC03482-2377-4DC4-9C96-1AF643D72797}" type="presParOf" srcId="{65F95A4E-E4F9-463A-ADC5-7FA216681EA0}" destId="{A8E845BC-A4F6-4B2C-9F15-EF4440FEEEAF}" srcOrd="3" destOrd="0" presId="urn:microsoft.com/office/officeart/2005/8/layout/pyramid2"/>
    <dgm:cxn modelId="{01E25099-F3D3-45F6-AEA4-BE399F27555D}" type="presParOf" srcId="{65F95A4E-E4F9-463A-ADC5-7FA216681EA0}" destId="{AEFC8A80-A865-4CB7-A6D9-39C1BFE6FD21}" srcOrd="4" destOrd="0" presId="urn:microsoft.com/office/officeart/2005/8/layout/pyramid2"/>
    <dgm:cxn modelId="{7038A459-B459-45CD-B62B-AD4ACB0212EB}" type="presParOf" srcId="{65F95A4E-E4F9-463A-ADC5-7FA216681EA0}" destId="{34C78D73-8984-480D-BA25-443557982223}" srcOrd="5" destOrd="0" presId="urn:microsoft.com/office/officeart/2005/8/layout/pyramid2"/>
    <dgm:cxn modelId="{E1776FEC-0B49-4512-9C03-3FC21EF384BF}" type="presParOf" srcId="{65F95A4E-E4F9-463A-ADC5-7FA216681EA0}" destId="{638B5F24-2123-4CB6-9736-2331F6339DAA}" srcOrd="6" destOrd="0" presId="urn:microsoft.com/office/officeart/2005/8/layout/pyramid2"/>
    <dgm:cxn modelId="{C5BB0EEB-3096-4064-B457-B780FF2D562A}" type="presParOf" srcId="{65F95A4E-E4F9-463A-ADC5-7FA216681EA0}" destId="{61810ECB-3C9A-4FCC-973F-22910183D6CC}" srcOrd="7" destOrd="0" presId="urn:microsoft.com/office/officeart/2005/8/layout/pyramid2"/>
    <dgm:cxn modelId="{AE1D3EAD-99CA-465C-9399-4ED1AFAEFB17}" type="presParOf" srcId="{65F95A4E-E4F9-463A-ADC5-7FA216681EA0}" destId="{84697408-A6BE-4AC0-8A07-D02334DE52AD}" srcOrd="8" destOrd="0" presId="urn:microsoft.com/office/officeart/2005/8/layout/pyramid2"/>
    <dgm:cxn modelId="{D70F1D16-2527-4187-B4EB-95A60EB3B6E8}" type="presParOf" srcId="{65F95A4E-E4F9-463A-ADC5-7FA216681EA0}" destId="{48D76F8D-6022-43C9-9C89-6D40E0BB1A1C}" srcOrd="9"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AA98D-F0EB-4A62-987C-99DB0D8D46CE}">
      <dsp:nvSpPr>
        <dsp:cNvPr id="0" name=""/>
        <dsp:cNvSpPr/>
      </dsp:nvSpPr>
      <dsp:spPr>
        <a:xfrm>
          <a:off x="241852" y="0"/>
          <a:ext cx="1944216" cy="1944216"/>
        </a:xfrm>
        <a:prstGeom prst="triangl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C7BDC-0FEE-4548-B65D-C485745D2363}">
      <dsp:nvSpPr>
        <dsp:cNvPr id="0" name=""/>
        <dsp:cNvSpPr/>
      </dsp:nvSpPr>
      <dsp:spPr>
        <a:xfrm>
          <a:off x="0" y="736544"/>
          <a:ext cx="1432803" cy="3317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 </a:t>
          </a:r>
          <a:r>
            <a:rPr lang="en-US" sz="1600" kern="1200" dirty="0" smtClean="0"/>
            <a:t>Butter -</a:t>
          </a:r>
          <a:r>
            <a:rPr lang="ru-RU" sz="1600" kern="1200" dirty="0" smtClean="0"/>
            <a:t> Масло</a:t>
          </a:r>
          <a:endParaRPr lang="ru-RU" sz="1600" kern="1200" dirty="0"/>
        </a:p>
      </dsp:txBody>
      <dsp:txXfrm>
        <a:off x="0" y="736544"/>
        <a:ext cx="1432803" cy="331788"/>
      </dsp:txXfrm>
    </dsp:sp>
    <dsp:sp modelId="{691C5B12-2319-49F0-9FC1-278D283DBDAB}">
      <dsp:nvSpPr>
        <dsp:cNvPr id="0" name=""/>
        <dsp:cNvSpPr/>
      </dsp:nvSpPr>
      <dsp:spPr>
        <a:xfrm>
          <a:off x="1464286" y="777926"/>
          <a:ext cx="1344025" cy="3317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brother- </a:t>
          </a:r>
          <a:r>
            <a:rPr lang="ru-RU" sz="1600" kern="1200" dirty="0" smtClean="0"/>
            <a:t>брат</a:t>
          </a:r>
          <a:endParaRPr lang="ru-RU" sz="1600" kern="1200" dirty="0"/>
        </a:p>
      </dsp:txBody>
      <dsp:txXfrm>
        <a:off x="1464286" y="777926"/>
        <a:ext cx="1344025" cy="331788"/>
      </dsp:txXfrm>
    </dsp:sp>
    <dsp:sp modelId="{AEFC8A80-A865-4CB7-A6D9-39C1BFE6FD21}">
      <dsp:nvSpPr>
        <dsp:cNvPr id="0" name=""/>
        <dsp:cNvSpPr/>
      </dsp:nvSpPr>
      <dsp:spPr>
        <a:xfrm>
          <a:off x="0" y="1243704"/>
          <a:ext cx="1441258" cy="29086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mother - </a:t>
          </a:r>
          <a:r>
            <a:rPr lang="ru-RU" sz="1600" kern="1200" dirty="0" smtClean="0"/>
            <a:t>мама</a:t>
          </a:r>
          <a:endParaRPr lang="ru-RU" sz="1600" kern="1200" dirty="0"/>
        </a:p>
      </dsp:txBody>
      <dsp:txXfrm>
        <a:off x="0" y="1243704"/>
        <a:ext cx="1441258" cy="290861"/>
      </dsp:txXfrm>
    </dsp:sp>
    <dsp:sp modelId="{638B5F24-2123-4CB6-9736-2331F6339DAA}">
      <dsp:nvSpPr>
        <dsp:cNvPr id="0" name=""/>
        <dsp:cNvSpPr/>
      </dsp:nvSpPr>
      <dsp:spPr>
        <a:xfrm>
          <a:off x="1523090" y="1201966"/>
          <a:ext cx="1247450" cy="3317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 father- </a:t>
          </a:r>
          <a:r>
            <a:rPr lang="ru-RU" sz="1600" kern="1200" dirty="0" smtClean="0"/>
            <a:t>отец</a:t>
          </a:r>
          <a:endParaRPr lang="ru-RU" sz="1600" kern="1200" dirty="0"/>
        </a:p>
      </dsp:txBody>
      <dsp:txXfrm>
        <a:off x="1523090" y="1201966"/>
        <a:ext cx="1247450" cy="331788"/>
      </dsp:txXfrm>
    </dsp:sp>
    <dsp:sp modelId="{84697408-A6BE-4AC0-8A07-D02334DE52AD}">
      <dsp:nvSpPr>
        <dsp:cNvPr id="0" name=""/>
        <dsp:cNvSpPr/>
      </dsp:nvSpPr>
      <dsp:spPr>
        <a:xfrm>
          <a:off x="720078" y="1656184"/>
          <a:ext cx="1337391" cy="2577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man- </a:t>
          </a:r>
          <a:r>
            <a:rPr lang="ru-RU" sz="1600" kern="1200" dirty="0" smtClean="0"/>
            <a:t>человек </a:t>
          </a:r>
          <a:endParaRPr lang="ru-RU" sz="1600" kern="1200" dirty="0"/>
        </a:p>
      </dsp:txBody>
      <dsp:txXfrm>
        <a:off x="720078" y="1656184"/>
        <a:ext cx="1337391" cy="2577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edsovet.su/_ld/297/78660418.jpg"/>
          <p:cNvPicPr>
            <a:picLocks noChangeAspect="1" noChangeArrowheads="1"/>
          </p:cNvPicPr>
          <p:nvPr/>
        </p:nvPicPr>
        <p:blipFill>
          <a:blip r:embed="rId2" cstate="print"/>
          <a:srcRect/>
          <a:stretch>
            <a:fillRect/>
          </a:stretch>
        </p:blipFill>
        <p:spPr bwMode="auto">
          <a:xfrm>
            <a:off x="0" y="0"/>
            <a:ext cx="9144000" cy="6883558"/>
          </a:xfrm>
          <a:prstGeom prst="rect">
            <a:avLst/>
          </a:prstGeom>
          <a:noFill/>
        </p:spPr>
      </p:pic>
      <p:sp>
        <p:nvSpPr>
          <p:cNvPr id="5" name="Прямоугольник 4"/>
          <p:cNvSpPr/>
          <p:nvPr/>
        </p:nvSpPr>
        <p:spPr>
          <a:xfrm>
            <a:off x="1728051" y="980728"/>
            <a:ext cx="5690597" cy="3046988"/>
          </a:xfrm>
          <a:prstGeom prst="rect">
            <a:avLst/>
          </a:prstGeom>
          <a:noFill/>
        </p:spPr>
        <p:txBody>
          <a:bodyPr wrap="none" lIns="91440" tIns="45720" rIns="91440" bIns="45720">
            <a:spAutoFit/>
          </a:bodyPr>
          <a:lstStyle/>
          <a:p>
            <a:pPr algn="ctr"/>
            <a:r>
              <a:rPr lang="en-US"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English</a:t>
            </a:r>
            <a:r>
              <a:rPr lang="ru-RU"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Language</a:t>
            </a:r>
            <a:r>
              <a:rPr lang="ru-RU"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ru-RU"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1"/>
            <a:ext cx="9144000" cy="6857999"/>
          </a:xfrm>
          <a:prstGeom prst="rect">
            <a:avLst/>
          </a:prstGeom>
          <a:solidFill>
            <a:schemeClr val="bg2"/>
          </a:solidFill>
          <a:ln w="15875">
            <a:solidFill>
              <a:srgbClr val="C00000"/>
            </a:solidFill>
          </a:ln>
        </p:spPr>
      </p:pic>
      <p:sp>
        <p:nvSpPr>
          <p:cNvPr id="3" name="Прямоугольник 2"/>
          <p:cNvSpPr/>
          <p:nvPr/>
        </p:nvSpPr>
        <p:spPr>
          <a:xfrm>
            <a:off x="683568" y="404664"/>
            <a:ext cx="7776864" cy="1200329"/>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Borrowed words in the English language:</a:t>
            </a:r>
            <a:endPar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Овал 6"/>
          <p:cNvSpPr/>
          <p:nvPr/>
        </p:nvSpPr>
        <p:spPr>
          <a:xfrm>
            <a:off x="683568" y="1844824"/>
            <a:ext cx="1008112" cy="504056"/>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83568" y="2420888"/>
            <a:ext cx="1008112" cy="504056"/>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99592" y="1916832"/>
            <a:ext cx="644728" cy="369332"/>
          </a:xfrm>
          <a:prstGeom prst="rect">
            <a:avLst/>
          </a:prstGeom>
        </p:spPr>
        <p:txBody>
          <a:bodyPr wrap="none">
            <a:spAutoFit/>
          </a:bodyPr>
          <a:lstStyle/>
          <a:p>
            <a:r>
              <a:rPr lang="en-US" dirty="0" smtClean="0"/>
              <a:t>plaid</a:t>
            </a:r>
            <a:endParaRPr lang="ru-RU" dirty="0"/>
          </a:p>
        </p:txBody>
      </p:sp>
      <p:sp>
        <p:nvSpPr>
          <p:cNvPr id="6" name="Прямоугольник 5"/>
          <p:cNvSpPr/>
          <p:nvPr/>
        </p:nvSpPr>
        <p:spPr>
          <a:xfrm>
            <a:off x="827584" y="2492896"/>
            <a:ext cx="786306" cy="369332"/>
          </a:xfrm>
          <a:prstGeom prst="rect">
            <a:avLst/>
          </a:prstGeom>
        </p:spPr>
        <p:txBody>
          <a:bodyPr wrap="none">
            <a:spAutoFit/>
          </a:bodyPr>
          <a:lstStyle/>
          <a:p>
            <a:r>
              <a:rPr lang="en-US" dirty="0" smtClean="0"/>
              <a:t>slogan</a:t>
            </a:r>
            <a:endParaRPr lang="ru-RU" dirty="0"/>
          </a:p>
        </p:txBody>
      </p:sp>
      <p:sp>
        <p:nvSpPr>
          <p:cNvPr id="9" name="Прямоугольник 8"/>
          <p:cNvSpPr/>
          <p:nvPr/>
        </p:nvSpPr>
        <p:spPr>
          <a:xfrm>
            <a:off x="1979712" y="2132856"/>
            <a:ext cx="1080120" cy="432048"/>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195736" y="2204864"/>
            <a:ext cx="643125" cy="369332"/>
          </a:xfrm>
          <a:prstGeom prst="rect">
            <a:avLst/>
          </a:prstGeom>
        </p:spPr>
        <p:txBody>
          <a:bodyPr wrap="none">
            <a:spAutoFit/>
          </a:bodyPr>
          <a:lstStyle/>
          <a:p>
            <a:r>
              <a:rPr lang="en-US" dirty="0" smtClean="0"/>
              <a:t>Celts</a:t>
            </a:r>
            <a:endParaRPr lang="ru-RU" dirty="0"/>
          </a:p>
        </p:txBody>
      </p:sp>
      <p:sp>
        <p:nvSpPr>
          <p:cNvPr id="10" name="Правая фигурная скобка 9"/>
          <p:cNvSpPr/>
          <p:nvPr/>
        </p:nvSpPr>
        <p:spPr>
          <a:xfrm>
            <a:off x="1763688" y="2060848"/>
            <a:ext cx="144016" cy="648072"/>
          </a:xfrm>
          <a:prstGeom prst="rightBrace">
            <a:avLst/>
          </a:prstGeom>
          <a:noFill/>
          <a:ln w="41275">
            <a:solidFill>
              <a:srgbClr val="C00000">
                <a:alpha val="66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Овал 11"/>
          <p:cNvSpPr/>
          <p:nvPr/>
        </p:nvSpPr>
        <p:spPr>
          <a:xfrm>
            <a:off x="1835696" y="3068960"/>
            <a:ext cx="1296144" cy="792088"/>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51720" y="3140968"/>
            <a:ext cx="1080119" cy="646331"/>
          </a:xfrm>
          <a:prstGeom prst="rect">
            <a:avLst/>
          </a:prstGeom>
        </p:spPr>
        <p:txBody>
          <a:bodyPr wrap="square">
            <a:spAutoFit/>
          </a:bodyPr>
          <a:lstStyle/>
          <a:p>
            <a:r>
              <a:rPr lang="en-US" dirty="0" err="1" smtClean="0"/>
              <a:t>Castra</a:t>
            </a:r>
            <a:r>
              <a:rPr lang="ru-RU" dirty="0" smtClean="0"/>
              <a:t> (лагерь)</a:t>
            </a:r>
            <a:endParaRPr lang="ru-RU" dirty="0"/>
          </a:p>
        </p:txBody>
      </p:sp>
      <p:sp>
        <p:nvSpPr>
          <p:cNvPr id="17" name="Стрелка вниз 16"/>
          <p:cNvSpPr/>
          <p:nvPr/>
        </p:nvSpPr>
        <p:spPr>
          <a:xfrm rot="16200000">
            <a:off x="1475656" y="3284984"/>
            <a:ext cx="2880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467544" y="3212976"/>
            <a:ext cx="936104" cy="432048"/>
          </a:xfrm>
          <a:prstGeom prst="round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11560" y="3212976"/>
            <a:ext cx="642612" cy="369332"/>
          </a:xfrm>
          <a:prstGeom prst="rect">
            <a:avLst/>
          </a:prstGeom>
        </p:spPr>
        <p:txBody>
          <a:bodyPr wrap="none">
            <a:spAutoFit/>
          </a:bodyPr>
          <a:lstStyle/>
          <a:p>
            <a:r>
              <a:rPr lang="en-US" dirty="0" smtClean="0"/>
              <a:t>Latin</a:t>
            </a:r>
            <a:endParaRPr lang="ru-RU" dirty="0"/>
          </a:p>
        </p:txBody>
      </p:sp>
      <p:sp>
        <p:nvSpPr>
          <p:cNvPr id="19" name="Прямоугольник 18"/>
          <p:cNvSpPr/>
          <p:nvPr/>
        </p:nvSpPr>
        <p:spPr>
          <a:xfrm>
            <a:off x="3491880" y="3068960"/>
            <a:ext cx="1152128"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563888" y="3068960"/>
            <a:ext cx="1033681" cy="369332"/>
          </a:xfrm>
          <a:prstGeom prst="rect">
            <a:avLst/>
          </a:prstGeom>
        </p:spPr>
        <p:txBody>
          <a:bodyPr wrap="none">
            <a:spAutoFit/>
          </a:bodyPr>
          <a:lstStyle/>
          <a:p>
            <a:r>
              <a:rPr lang="en-US" dirty="0" err="1" smtClean="0"/>
              <a:t>lancaster</a:t>
            </a:r>
            <a:endParaRPr lang="ru-RU" dirty="0"/>
          </a:p>
        </p:txBody>
      </p:sp>
      <p:sp>
        <p:nvSpPr>
          <p:cNvPr id="15" name="Прямоугольник 14"/>
          <p:cNvSpPr/>
          <p:nvPr/>
        </p:nvSpPr>
        <p:spPr>
          <a:xfrm>
            <a:off x="3419872" y="3356992"/>
            <a:ext cx="1293687" cy="369332"/>
          </a:xfrm>
          <a:prstGeom prst="rect">
            <a:avLst/>
          </a:prstGeom>
        </p:spPr>
        <p:txBody>
          <a:bodyPr wrap="none">
            <a:spAutoFit/>
          </a:bodyPr>
          <a:lstStyle/>
          <a:p>
            <a:r>
              <a:rPr lang="en-US" dirty="0" err="1" smtClean="0"/>
              <a:t>manchester</a:t>
            </a:r>
            <a:endParaRPr lang="ru-RU" dirty="0"/>
          </a:p>
        </p:txBody>
      </p:sp>
      <p:cxnSp>
        <p:nvCxnSpPr>
          <p:cNvPr id="21" name="Прямая со стрелкой 20"/>
          <p:cNvCxnSpPr/>
          <p:nvPr/>
        </p:nvCxnSpPr>
        <p:spPr>
          <a:xfrm flipV="1">
            <a:off x="3131840" y="3212976"/>
            <a:ext cx="360040" cy="72008"/>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3131840" y="3573016"/>
            <a:ext cx="351656" cy="63624"/>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1043608" y="4293096"/>
            <a:ext cx="792088" cy="432048"/>
          </a:xfrm>
          <a:prstGeom prst="roundRect">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1043608" y="4293096"/>
            <a:ext cx="796886" cy="369332"/>
          </a:xfrm>
          <a:prstGeom prst="rect">
            <a:avLst/>
          </a:prstGeom>
          <a:noFill/>
        </p:spPr>
        <p:txBody>
          <a:bodyPr wrap="square">
            <a:spAutoFit/>
          </a:bodyPr>
          <a:lstStyle/>
          <a:p>
            <a:r>
              <a:rPr lang="en-US" dirty="0" err="1" smtClean="0"/>
              <a:t>streta</a:t>
            </a:r>
            <a:endParaRPr lang="ru-RU" dirty="0"/>
          </a:p>
        </p:txBody>
      </p:sp>
      <p:sp>
        <p:nvSpPr>
          <p:cNvPr id="30" name="Стрелка вниз 29"/>
          <p:cNvSpPr/>
          <p:nvPr/>
        </p:nvSpPr>
        <p:spPr>
          <a:xfrm>
            <a:off x="1043608" y="3789040"/>
            <a:ext cx="28803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 стрелкой 30"/>
          <p:cNvCxnSpPr/>
          <p:nvPr/>
        </p:nvCxnSpPr>
        <p:spPr>
          <a:xfrm>
            <a:off x="1907704" y="4509120"/>
            <a:ext cx="432048"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3347864" y="5229200"/>
            <a:ext cx="432048"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2339752" y="4293096"/>
            <a:ext cx="79208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339752" y="4293096"/>
            <a:ext cx="792088" cy="369332"/>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txBody>
          <a:bodyPr wrap="square">
            <a:spAutoFit/>
          </a:bodyPr>
          <a:lstStyle/>
          <a:p>
            <a:r>
              <a:rPr lang="en-US" dirty="0" smtClean="0"/>
              <a:t>street</a:t>
            </a:r>
            <a:endParaRPr lang="ru-RU" dirty="0"/>
          </a:p>
        </p:txBody>
      </p:sp>
      <p:sp>
        <p:nvSpPr>
          <p:cNvPr id="36" name="Овал 35"/>
          <p:cNvSpPr/>
          <p:nvPr/>
        </p:nvSpPr>
        <p:spPr>
          <a:xfrm>
            <a:off x="3707904" y="4293096"/>
            <a:ext cx="79208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707904" y="4293096"/>
            <a:ext cx="802399" cy="369332"/>
          </a:xfrm>
          <a:prstGeom prst="rect">
            <a:avLst/>
          </a:prstGeom>
        </p:spPr>
        <p:txBody>
          <a:bodyPr wrap="none">
            <a:spAutoFit/>
          </a:bodyPr>
          <a:lstStyle/>
          <a:p>
            <a:r>
              <a:rPr lang="ru-RU" dirty="0" smtClean="0">
                <a:solidFill>
                  <a:srgbClr val="C00000"/>
                </a:solidFill>
              </a:rPr>
              <a:t>улицы</a:t>
            </a:r>
            <a:endParaRPr lang="ru-RU" dirty="0">
              <a:solidFill>
                <a:srgbClr val="C00000"/>
              </a:solidFill>
            </a:endParaRPr>
          </a:p>
        </p:txBody>
      </p:sp>
      <p:sp>
        <p:nvSpPr>
          <p:cNvPr id="40" name="Стрелка вниз 39"/>
          <p:cNvSpPr/>
          <p:nvPr/>
        </p:nvSpPr>
        <p:spPr>
          <a:xfrm>
            <a:off x="827584" y="3789040"/>
            <a:ext cx="216024" cy="115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899592" y="5013176"/>
            <a:ext cx="936104" cy="432048"/>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971600" y="5013176"/>
            <a:ext cx="808042" cy="369332"/>
          </a:xfrm>
          <a:prstGeom prst="rect">
            <a:avLst/>
          </a:prstGeom>
          <a:noFill/>
        </p:spPr>
        <p:txBody>
          <a:bodyPr wrap="none">
            <a:spAutoFit/>
          </a:bodyPr>
          <a:lstStyle/>
          <a:p>
            <a:r>
              <a:rPr lang="en-US" dirty="0" err="1" smtClean="0">
                <a:solidFill>
                  <a:schemeClr val="bg1"/>
                </a:solidFill>
              </a:rPr>
              <a:t>vallum</a:t>
            </a:r>
            <a:endParaRPr lang="ru-RU" dirty="0">
              <a:solidFill>
                <a:schemeClr val="bg1"/>
              </a:solidFill>
            </a:endParaRPr>
          </a:p>
        </p:txBody>
      </p:sp>
      <p:sp>
        <p:nvSpPr>
          <p:cNvPr id="42" name="Овал 41"/>
          <p:cNvSpPr/>
          <p:nvPr/>
        </p:nvSpPr>
        <p:spPr>
          <a:xfrm>
            <a:off x="2483768" y="5013176"/>
            <a:ext cx="792088" cy="36004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2627784" y="5013176"/>
            <a:ext cx="563616" cy="369332"/>
          </a:xfrm>
          <a:prstGeom prst="rect">
            <a:avLst/>
          </a:prstGeom>
        </p:spPr>
        <p:txBody>
          <a:bodyPr wrap="none">
            <a:spAutoFit/>
          </a:bodyPr>
          <a:lstStyle/>
          <a:p>
            <a:r>
              <a:rPr lang="en-US" dirty="0" smtClean="0"/>
              <a:t>wall</a:t>
            </a:r>
            <a:endParaRPr lang="ru-RU" dirty="0"/>
          </a:p>
        </p:txBody>
      </p:sp>
      <p:sp>
        <p:nvSpPr>
          <p:cNvPr id="43" name="Овал 42"/>
          <p:cNvSpPr/>
          <p:nvPr/>
        </p:nvSpPr>
        <p:spPr>
          <a:xfrm>
            <a:off x="3851920" y="5013176"/>
            <a:ext cx="792088" cy="36004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3923928" y="5013176"/>
            <a:ext cx="719621" cy="369332"/>
          </a:xfrm>
          <a:prstGeom prst="rect">
            <a:avLst/>
          </a:prstGeom>
        </p:spPr>
        <p:txBody>
          <a:bodyPr wrap="square">
            <a:spAutoFit/>
          </a:bodyPr>
          <a:lstStyle/>
          <a:p>
            <a:r>
              <a:rPr lang="ru-RU" dirty="0" smtClean="0">
                <a:solidFill>
                  <a:srgbClr val="FF0000"/>
                </a:solidFill>
              </a:rPr>
              <a:t>стена</a:t>
            </a:r>
            <a:endParaRPr lang="ru-RU" dirty="0">
              <a:solidFill>
                <a:srgbClr val="FF0000"/>
              </a:solidFill>
            </a:endParaRPr>
          </a:p>
        </p:txBody>
      </p:sp>
      <p:cxnSp>
        <p:nvCxnSpPr>
          <p:cNvPr id="44" name="Прямая со стрелкой 43"/>
          <p:cNvCxnSpPr/>
          <p:nvPr/>
        </p:nvCxnSpPr>
        <p:spPr>
          <a:xfrm>
            <a:off x="1979712" y="5229200"/>
            <a:ext cx="432048"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3203848" y="4509120"/>
            <a:ext cx="432048"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Пятиугольник 46"/>
          <p:cNvSpPr/>
          <p:nvPr/>
        </p:nvSpPr>
        <p:spPr>
          <a:xfrm>
            <a:off x="611560" y="5661248"/>
            <a:ext cx="978408" cy="484632"/>
          </a:xfrm>
          <a:prstGeom prst="homePlate">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низ 47"/>
          <p:cNvSpPr/>
          <p:nvPr/>
        </p:nvSpPr>
        <p:spPr>
          <a:xfrm>
            <a:off x="611560" y="3861048"/>
            <a:ext cx="216024" cy="1656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611560" y="5661248"/>
            <a:ext cx="769763" cy="369332"/>
          </a:xfrm>
          <a:prstGeom prst="rect">
            <a:avLst/>
          </a:prstGeom>
        </p:spPr>
        <p:txBody>
          <a:bodyPr wrap="none">
            <a:spAutoFit/>
          </a:bodyPr>
          <a:lstStyle/>
          <a:p>
            <a:r>
              <a:rPr lang="en-US" dirty="0" err="1" smtClean="0">
                <a:solidFill>
                  <a:schemeClr val="bg1"/>
                </a:solidFill>
              </a:rPr>
              <a:t>vinum</a:t>
            </a:r>
            <a:endParaRPr lang="ru-RU" dirty="0">
              <a:solidFill>
                <a:schemeClr val="bg1"/>
              </a:solidFill>
            </a:endParaRPr>
          </a:p>
        </p:txBody>
      </p:sp>
      <p:sp>
        <p:nvSpPr>
          <p:cNvPr id="49" name="Скругленный прямоугольник 48"/>
          <p:cNvSpPr/>
          <p:nvPr/>
        </p:nvSpPr>
        <p:spPr>
          <a:xfrm>
            <a:off x="2195736" y="5661248"/>
            <a:ext cx="936104" cy="432048"/>
          </a:xfrm>
          <a:prstGeom prst="round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wine</a:t>
            </a:r>
            <a:endParaRPr lang="ru-RU" dirty="0">
              <a:solidFill>
                <a:schemeClr val="tx1"/>
              </a:solidFill>
            </a:endParaRPr>
          </a:p>
        </p:txBody>
      </p:sp>
      <p:cxnSp>
        <p:nvCxnSpPr>
          <p:cNvPr id="50" name="Прямая со стрелкой 49"/>
          <p:cNvCxnSpPr/>
          <p:nvPr/>
        </p:nvCxnSpPr>
        <p:spPr>
          <a:xfrm>
            <a:off x="1691680" y="5877272"/>
            <a:ext cx="432048"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3203848" y="5877272"/>
            <a:ext cx="432048"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779912" y="5661248"/>
            <a:ext cx="936104" cy="432048"/>
          </a:xfrm>
          <a:prstGeom prst="ellipse">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вино</a:t>
            </a:r>
            <a:endParaRPr lang="ru-RU" dirty="0">
              <a:solidFill>
                <a:srgbClr val="C00000"/>
              </a:solidFill>
            </a:endParaRPr>
          </a:p>
        </p:txBody>
      </p:sp>
      <p:graphicFrame>
        <p:nvGraphicFramePr>
          <p:cNvPr id="66" name="Схема 65"/>
          <p:cNvGraphicFramePr/>
          <p:nvPr/>
        </p:nvGraphicFramePr>
        <p:xfrm>
          <a:off x="5076056" y="1844824"/>
          <a:ext cx="2808312"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 name="Прямоугольник 60"/>
          <p:cNvSpPr/>
          <p:nvPr/>
        </p:nvSpPr>
        <p:spPr>
          <a:xfrm>
            <a:off x="5868144" y="1700808"/>
            <a:ext cx="864096" cy="646331"/>
          </a:xfrm>
          <a:prstGeom prst="rect">
            <a:avLst/>
          </a:prstGeom>
          <a:solidFill>
            <a:srgbClr val="92D050">
              <a:alpha val="90000"/>
            </a:srgbClr>
          </a:solidFill>
          <a:ln w="47625">
            <a:solidFill>
              <a:schemeClr val="bg1">
                <a:alpha val="90000"/>
              </a:schemeClr>
            </a:solidFill>
          </a:ln>
        </p:spPr>
        <p:txBody>
          <a:bodyPr wrap="square">
            <a:spAutoFit/>
          </a:bodyPr>
          <a:lstStyle/>
          <a:p>
            <a:r>
              <a:rPr lang="en-US" dirty="0" smtClean="0"/>
              <a:t>Anglo-Saxons</a:t>
            </a:r>
            <a:endParaRPr lang="ru-RU" dirty="0"/>
          </a:p>
        </p:txBody>
      </p:sp>
      <p:sp>
        <p:nvSpPr>
          <p:cNvPr id="67" name="Прямоугольник 66"/>
          <p:cNvSpPr/>
          <p:nvPr/>
        </p:nvSpPr>
        <p:spPr>
          <a:xfrm>
            <a:off x="5220072" y="5013176"/>
            <a:ext cx="3168352" cy="1200329"/>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63500">
            <a:solidFill>
              <a:srgbClr val="00B050">
                <a:alpha val="72000"/>
              </a:srgbClr>
            </a:solidFill>
          </a:ln>
        </p:spPr>
        <p:txBody>
          <a:bodyPr wrap="square">
            <a:spAutoFit/>
          </a:bodyPr>
          <a:lstStyle/>
          <a:p>
            <a:r>
              <a:rPr lang="en-US" dirty="0" smtClean="0"/>
              <a:t>call- </a:t>
            </a:r>
            <a:r>
              <a:rPr lang="ru-RU" dirty="0" smtClean="0"/>
              <a:t>вызов, </a:t>
            </a:r>
            <a:r>
              <a:rPr lang="en-US" dirty="0" smtClean="0"/>
              <a:t>cast - </a:t>
            </a:r>
            <a:r>
              <a:rPr lang="ru-RU" dirty="0" smtClean="0"/>
              <a:t>бросать, </a:t>
            </a:r>
            <a:r>
              <a:rPr lang="en-US" dirty="0" smtClean="0"/>
              <a:t>die- </a:t>
            </a:r>
            <a:r>
              <a:rPr lang="ru-RU" dirty="0" smtClean="0"/>
              <a:t>умирать, </a:t>
            </a:r>
            <a:r>
              <a:rPr lang="en-US" dirty="0" smtClean="0"/>
              <a:t>take- </a:t>
            </a:r>
            <a:r>
              <a:rPr lang="ru-RU" dirty="0" smtClean="0"/>
              <a:t>брать, </a:t>
            </a:r>
            <a:r>
              <a:rPr lang="en-US" dirty="0" smtClean="0"/>
              <a:t>ugly- </a:t>
            </a:r>
            <a:r>
              <a:rPr lang="ru-RU" dirty="0" smtClean="0"/>
              <a:t>безобразный, </a:t>
            </a:r>
            <a:r>
              <a:rPr lang="en-US" dirty="0" smtClean="0"/>
              <a:t>ill - </a:t>
            </a:r>
            <a:r>
              <a:rPr lang="ru-RU" dirty="0" smtClean="0"/>
              <a:t>больно, </a:t>
            </a:r>
            <a:r>
              <a:rPr lang="en-US" dirty="0" smtClean="0"/>
              <a:t>they- </a:t>
            </a:r>
            <a:r>
              <a:rPr lang="ru-RU" dirty="0" smtClean="0"/>
              <a:t>они, </a:t>
            </a:r>
            <a:r>
              <a:rPr lang="en-US" dirty="0" smtClean="0"/>
              <a:t>their - </a:t>
            </a:r>
            <a:r>
              <a:rPr lang="ru-RU" dirty="0" smtClean="0"/>
              <a:t>их</a:t>
            </a:r>
            <a:endParaRPr lang="ru-RU" dirty="0"/>
          </a:p>
        </p:txBody>
      </p:sp>
      <p:sp>
        <p:nvSpPr>
          <p:cNvPr id="68" name="Стрелка вниз 67"/>
          <p:cNvSpPr/>
          <p:nvPr/>
        </p:nvSpPr>
        <p:spPr>
          <a:xfrm>
            <a:off x="6454556" y="4663484"/>
            <a:ext cx="2880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рямоугольник 68"/>
          <p:cNvSpPr/>
          <p:nvPr/>
        </p:nvSpPr>
        <p:spPr>
          <a:xfrm>
            <a:off x="6084168" y="4221088"/>
            <a:ext cx="936104" cy="369332"/>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C00000"/>
            </a:solidFill>
          </a:ln>
          <a:effectLst>
            <a:outerShdw blurRad="50800" dist="50800" dir="5400000" algn="ctr" rotWithShape="0">
              <a:schemeClr val="bg1"/>
            </a:outerShdw>
          </a:effectLst>
        </p:spPr>
        <p:txBody>
          <a:bodyPr wrap="square">
            <a:spAutoFit/>
          </a:bodyPr>
          <a:lstStyle/>
          <a:p>
            <a:r>
              <a:rPr lang="en-US" dirty="0" smtClean="0"/>
              <a:t>Vikings</a:t>
            </a:r>
            <a:endParaRPr lang="ru-RU"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3074" name="Picture 2" descr="http://wiki.iteach.ru/images/thumb/6/6e/%D0%9F%D1%80%D0%BE%D1%86%D0%B5%D0%BD%D1%82_%D0%B7%D0%B0%D0%B8%D0%BC%D1%81%D1%82%D0%B2%D0%BE%D0%B2%D0%B0%D0%BD%D0%B8%D0%B9.jpg/600px-%D0%9F%D1%80%D0%BE%D1%86%D0%B5%D0%BD%D1%82_%D0%B7%D0%B0%D0%B8%D0%BC%D1%81%D1%82%D0%B2%D0%BE%D0%B2%D0%B0%D0%BD%D0%B8%D0%B9.jpg"/>
          <p:cNvPicPr>
            <a:picLocks noChangeAspect="1" noChangeArrowheads="1"/>
          </p:cNvPicPr>
          <p:nvPr/>
        </p:nvPicPr>
        <p:blipFill>
          <a:blip r:embed="rId3" cstate="print"/>
          <a:srcRect/>
          <a:stretch>
            <a:fillRect/>
          </a:stretch>
        </p:blipFill>
        <p:spPr bwMode="auto">
          <a:xfrm>
            <a:off x="323528" y="260648"/>
            <a:ext cx="8496944" cy="6336704"/>
          </a:xfrm>
          <a:prstGeom prst="rect">
            <a:avLst/>
          </a:prstGeom>
          <a:noFill/>
        </p:spPr>
      </p:pic>
      <p:sp>
        <p:nvSpPr>
          <p:cNvPr id="4" name="TextBox 3"/>
          <p:cNvSpPr txBox="1"/>
          <p:nvPr/>
        </p:nvSpPr>
        <p:spPr>
          <a:xfrm>
            <a:off x="6084168" y="1988840"/>
            <a:ext cx="2691314" cy="369332"/>
          </a:xfrm>
          <a:prstGeom prst="rect">
            <a:avLst/>
          </a:prstGeom>
          <a:noFill/>
        </p:spPr>
        <p:txBody>
          <a:bodyPr wrap="none" rtlCol="0">
            <a:spAutoFit/>
          </a:bodyPr>
          <a:lstStyle/>
          <a:p>
            <a:r>
              <a:rPr lang="en-US" dirty="0" smtClean="0">
                <a:solidFill>
                  <a:srgbClr val="FF33CC"/>
                </a:solidFill>
              </a:rPr>
              <a:t>Originally</a:t>
            </a:r>
            <a:r>
              <a:rPr lang="en-US" dirty="0" smtClean="0">
                <a:solidFill>
                  <a:schemeClr val="bg1"/>
                </a:solidFill>
              </a:rPr>
              <a:t> </a:t>
            </a:r>
            <a:r>
              <a:rPr lang="en-US" dirty="0" smtClean="0">
                <a:solidFill>
                  <a:srgbClr val="FF33CC"/>
                </a:solidFill>
              </a:rPr>
              <a:t>the English word</a:t>
            </a:r>
            <a:endParaRPr lang="ru-RU" dirty="0">
              <a:solidFill>
                <a:srgbClr val="FF33CC"/>
              </a:solidFill>
            </a:endParaRPr>
          </a:p>
        </p:txBody>
      </p:sp>
      <p:sp>
        <p:nvSpPr>
          <p:cNvPr id="5" name="Куб 4"/>
          <p:cNvSpPr/>
          <p:nvPr/>
        </p:nvSpPr>
        <p:spPr>
          <a:xfrm>
            <a:off x="5724128" y="1988840"/>
            <a:ext cx="288032" cy="288032"/>
          </a:xfrm>
          <a:prstGeom prst="cub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228184" y="2996952"/>
            <a:ext cx="960584" cy="369332"/>
          </a:xfrm>
          <a:prstGeom prst="rect">
            <a:avLst/>
          </a:prstGeom>
        </p:spPr>
        <p:txBody>
          <a:bodyPr wrap="none">
            <a:spAutoFit/>
          </a:bodyPr>
          <a:lstStyle/>
          <a:p>
            <a:r>
              <a:rPr lang="en-US" u="sng" dirty="0" smtClean="0">
                <a:solidFill>
                  <a:srgbClr val="FFFF00"/>
                </a:solidFill>
              </a:rPr>
              <a:t>Drawing</a:t>
            </a:r>
            <a:endParaRPr lang="ru-RU" u="sng" dirty="0">
              <a:solidFill>
                <a:srgbClr val="FFFF00"/>
              </a:solidFill>
            </a:endParaRPr>
          </a:p>
        </p:txBody>
      </p:sp>
      <p:sp>
        <p:nvSpPr>
          <p:cNvPr id="7" name="Куб 6"/>
          <p:cNvSpPr/>
          <p:nvPr/>
        </p:nvSpPr>
        <p:spPr>
          <a:xfrm>
            <a:off x="5868144" y="2996952"/>
            <a:ext cx="288032" cy="288032"/>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403648" y="476672"/>
            <a:ext cx="6552728" cy="707886"/>
          </a:xfrm>
          <a:prstGeom prst="rect">
            <a:avLst/>
          </a:prstGeom>
          <a:solidFill>
            <a:srgbClr val="00B0F0"/>
          </a:solidFill>
        </p:spPr>
        <p:txBody>
          <a:bodyPr wrap="square">
            <a:spAutoFit/>
          </a:bodyPr>
          <a:lstStyle/>
          <a:p>
            <a:r>
              <a:rPr lang="en-US" sz="4000" b="1" i="1" u="sng" dirty="0" smtClean="0"/>
              <a:t>The percentage of loans</a:t>
            </a:r>
            <a:endParaRPr lang="ru-RU" sz="4000" b="1" i="1" u="sng"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2050" name="Picture 2" descr="http://skype-study.ru/img/blog1.jpg"/>
          <p:cNvPicPr>
            <a:picLocks noChangeAspect="1" noChangeArrowheads="1"/>
          </p:cNvPicPr>
          <p:nvPr/>
        </p:nvPicPr>
        <p:blipFill>
          <a:blip r:embed="rId3" cstate="print"/>
          <a:srcRect/>
          <a:stretch>
            <a:fillRect/>
          </a:stretch>
        </p:blipFill>
        <p:spPr bwMode="auto">
          <a:xfrm>
            <a:off x="323528" y="260648"/>
            <a:ext cx="8496944" cy="6336704"/>
          </a:xfrm>
          <a:prstGeom prst="rect">
            <a:avLst/>
          </a:prstGeom>
          <a:noFill/>
        </p:spPr>
      </p:pic>
      <p:sp>
        <p:nvSpPr>
          <p:cNvPr id="4" name="Прямоугольник 3"/>
          <p:cNvSpPr/>
          <p:nvPr/>
        </p:nvSpPr>
        <p:spPr>
          <a:xfrm>
            <a:off x="683568" y="332656"/>
            <a:ext cx="7704856" cy="646331"/>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wrap="square">
            <a:spAutoFit/>
          </a:bodyPr>
          <a:lstStyle/>
          <a:p>
            <a:r>
              <a:rPr lang="en-US" sz="3600" b="1" i="1" u="sng" dirty="0" smtClean="0"/>
              <a:t>Borrowing from the Romans</a:t>
            </a:r>
            <a:endParaRPr lang="ru-RU" sz="3600" b="1" i="1" u="sng"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1026" name="Picture 2" descr="http://images.myshared.ru/351621/slide_10.jpg"/>
          <p:cNvPicPr>
            <a:picLocks noChangeAspect="1" noChangeArrowheads="1"/>
          </p:cNvPicPr>
          <p:nvPr/>
        </p:nvPicPr>
        <p:blipFill>
          <a:blip r:embed="rId3" cstate="print"/>
          <a:srcRect/>
          <a:stretch>
            <a:fillRect/>
          </a:stretch>
        </p:blipFill>
        <p:spPr bwMode="auto">
          <a:xfrm>
            <a:off x="323528" y="260648"/>
            <a:ext cx="8496944" cy="6342394"/>
          </a:xfrm>
          <a:prstGeom prst="rect">
            <a:avLst/>
          </a:prstGeom>
          <a:noFill/>
        </p:spPr>
      </p:pic>
      <p:sp>
        <p:nvSpPr>
          <p:cNvPr id="4" name="TextBox 3"/>
          <p:cNvSpPr txBox="1"/>
          <p:nvPr/>
        </p:nvSpPr>
        <p:spPr>
          <a:xfrm>
            <a:off x="539552" y="620688"/>
            <a:ext cx="7560840" cy="830997"/>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wrap="square" rtlCol="0">
            <a:spAutoFit/>
          </a:bodyPr>
          <a:lstStyle/>
          <a:p>
            <a:r>
              <a:rPr lang="en-US" sz="4800" b="1" i="1" u="sng" dirty="0" smtClean="0"/>
              <a:t>Borrowing from the Romans</a:t>
            </a:r>
            <a:endParaRPr lang="ru-RU" sz="4800" b="1" i="1" u="sng"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27650" name="Picture 2" descr="http://polit.ru/media/archive/ggl/starostin_08.gif"/>
          <p:cNvPicPr>
            <a:picLocks noChangeAspect="1" noChangeArrowheads="1"/>
          </p:cNvPicPr>
          <p:nvPr/>
        </p:nvPicPr>
        <p:blipFill>
          <a:blip r:embed="rId3" cstate="print"/>
          <a:srcRect/>
          <a:stretch>
            <a:fillRect/>
          </a:stretch>
        </p:blipFill>
        <p:spPr bwMode="auto">
          <a:xfrm>
            <a:off x="323528" y="260647"/>
            <a:ext cx="8568952" cy="6348963"/>
          </a:xfrm>
          <a:prstGeom prst="rect">
            <a:avLst/>
          </a:prstGeom>
          <a:noFill/>
        </p:spPr>
      </p:pic>
      <p:sp>
        <p:nvSpPr>
          <p:cNvPr id="4" name="Прямоугольник 3"/>
          <p:cNvSpPr/>
          <p:nvPr/>
        </p:nvSpPr>
        <p:spPr>
          <a:xfrm>
            <a:off x="611560" y="260648"/>
            <a:ext cx="7920880" cy="707886"/>
          </a:xfrm>
          <a:prstGeom prst="rect">
            <a:avLst/>
          </a:prstGeom>
          <a:gradFill>
            <a:gsLst>
              <a:gs pos="0">
                <a:srgbClr val="03D4A8"/>
              </a:gs>
              <a:gs pos="25000">
                <a:srgbClr val="21D6E0"/>
              </a:gs>
              <a:gs pos="75000">
                <a:srgbClr val="0087E6"/>
              </a:gs>
              <a:gs pos="100000">
                <a:srgbClr val="005CBF"/>
              </a:gs>
            </a:gsLst>
            <a:lin ang="5400000" scaled="0"/>
          </a:gradFill>
        </p:spPr>
        <p:txBody>
          <a:bodyPr wrap="square">
            <a:spAutoFit/>
          </a:bodyPr>
          <a:lstStyle/>
          <a:p>
            <a:r>
              <a:rPr lang="en-US" sz="2000" dirty="0" smtClean="0"/>
              <a:t>"Horizontal matching" between English and French (borrowings in vocabulary)</a:t>
            </a:r>
            <a:endParaRPr lang="ru-RU" sz="2000" dirty="0"/>
          </a:p>
        </p:txBody>
      </p:sp>
      <p:sp>
        <p:nvSpPr>
          <p:cNvPr id="5" name="Прямоугольник 4"/>
          <p:cNvSpPr/>
          <p:nvPr/>
        </p:nvSpPr>
        <p:spPr>
          <a:xfrm>
            <a:off x="467544" y="3501008"/>
            <a:ext cx="8208912" cy="830997"/>
          </a:xfrm>
          <a:prstGeom prst="rect">
            <a:avLst/>
          </a:prstGeom>
          <a:gradFill>
            <a:gsLst>
              <a:gs pos="0">
                <a:srgbClr val="03D4A8"/>
              </a:gs>
              <a:gs pos="25000">
                <a:srgbClr val="21D6E0"/>
              </a:gs>
              <a:gs pos="75000">
                <a:srgbClr val="0087E6"/>
              </a:gs>
              <a:gs pos="100000">
                <a:srgbClr val="005CBF"/>
              </a:gs>
            </a:gsLst>
            <a:lin ang="5400000" scaled="0"/>
          </a:gradFill>
        </p:spPr>
        <p:txBody>
          <a:bodyPr wrap="square">
            <a:spAutoFit/>
          </a:bodyPr>
          <a:lstStyle/>
          <a:p>
            <a:r>
              <a:rPr lang="en-US" sz="2400" dirty="0" smtClean="0"/>
              <a:t>"Horizontal matching" between English and French (borrowings in vocabulary)</a:t>
            </a:r>
            <a:endParaRPr lang="ru-RU" sz="24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26626" name="Picture 2" descr="http://images.myshared.ru/426457/slide_3.jpg"/>
          <p:cNvPicPr>
            <a:picLocks noChangeAspect="1" noChangeArrowheads="1"/>
          </p:cNvPicPr>
          <p:nvPr/>
        </p:nvPicPr>
        <p:blipFill>
          <a:blip r:embed="rId3" cstate="print"/>
          <a:srcRect/>
          <a:stretch>
            <a:fillRect/>
          </a:stretch>
        </p:blipFill>
        <p:spPr bwMode="auto">
          <a:xfrm>
            <a:off x="323528" y="260648"/>
            <a:ext cx="8568952" cy="6432551"/>
          </a:xfrm>
          <a:prstGeom prst="rect">
            <a:avLst/>
          </a:prstGeom>
          <a:noFill/>
        </p:spPr>
      </p:pic>
      <p:sp>
        <p:nvSpPr>
          <p:cNvPr id="5" name="Прямоугольник 4"/>
          <p:cNvSpPr/>
          <p:nvPr/>
        </p:nvSpPr>
        <p:spPr>
          <a:xfrm>
            <a:off x="827584" y="5013176"/>
            <a:ext cx="7704856" cy="1261884"/>
          </a:xfrm>
          <a:prstGeom prst="rect">
            <a:avLst/>
          </a:prstGeom>
          <a:gradFill flip="none" rotWithShape="1">
            <a:gsLst>
              <a:gs pos="0">
                <a:srgbClr val="FF3399"/>
              </a:gs>
              <a:gs pos="25000">
                <a:srgbClr val="FF6633"/>
              </a:gs>
              <a:gs pos="50000">
                <a:srgbClr val="FFFF00"/>
              </a:gs>
              <a:gs pos="75000">
                <a:srgbClr val="01A78F"/>
              </a:gs>
              <a:gs pos="100000">
                <a:srgbClr val="3366FF"/>
              </a:gs>
            </a:gsLst>
            <a:lin ang="10800000" scaled="1"/>
            <a:tileRect/>
          </a:gradFill>
        </p:spPr>
        <p:txBody>
          <a:bodyPr wrap="square">
            <a:spAutoFit/>
          </a:bodyPr>
          <a:lstStyle/>
          <a:p>
            <a:r>
              <a:rPr lang="en-US" sz="3800" dirty="0" smtClean="0"/>
              <a:t>The word mother in different languages</a:t>
            </a:r>
            <a:endParaRPr lang="ru-RU" sz="3800" dirty="0"/>
          </a:p>
        </p:txBody>
      </p:sp>
      <p:pic>
        <p:nvPicPr>
          <p:cNvPr id="26628" name="Picture 4" descr="http://xn--e1ajp.com.ua/images/remote/http--whatisgood.ru-wp-content-uploads-2015-02-diskreditaciya-obraza-materi-v-sovremennoj-mass-kulture-2.jpg"/>
          <p:cNvPicPr>
            <a:picLocks noChangeAspect="1" noChangeArrowheads="1"/>
          </p:cNvPicPr>
          <p:nvPr/>
        </p:nvPicPr>
        <p:blipFill>
          <a:blip r:embed="rId4" cstate="print"/>
          <a:srcRect/>
          <a:stretch>
            <a:fillRect/>
          </a:stretch>
        </p:blipFill>
        <p:spPr bwMode="auto">
          <a:xfrm>
            <a:off x="611560" y="1052736"/>
            <a:ext cx="2205982" cy="1656184"/>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8" name="Прямоугольник 7"/>
          <p:cNvSpPr/>
          <p:nvPr/>
        </p:nvSpPr>
        <p:spPr>
          <a:xfrm>
            <a:off x="755576" y="476672"/>
            <a:ext cx="7488831" cy="1200329"/>
          </a:xfrm>
          <a:prstGeom prst="rect">
            <a:avLst/>
          </a:prstGeom>
          <a:noFill/>
        </p:spPr>
        <p:txBody>
          <a:bodyPr wrap="square" lIns="91440" tIns="45720" rIns="91440" bIns="45720">
            <a:spAutoFit/>
          </a:bodyPr>
          <a:lstStyle/>
          <a:p>
            <a:pPr algn="ctr"/>
            <a:r>
              <a:rPr lang="en-US" sz="3600" b="1" i="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brief history of the formation of the English language.</a:t>
            </a:r>
            <a:endParaRPr lang="ru-RU"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Прямоугольник 8"/>
          <p:cNvSpPr/>
          <p:nvPr/>
        </p:nvSpPr>
        <p:spPr>
          <a:xfrm>
            <a:off x="611560" y="1772816"/>
            <a:ext cx="6318448" cy="1569660"/>
          </a:xfrm>
          <a:prstGeom prst="rect">
            <a:avLst/>
          </a:prstGeom>
        </p:spPr>
        <p:txBody>
          <a:bodyPr wrap="square">
            <a:spAutoFit/>
          </a:bodyPr>
          <a:lstStyle/>
          <a:p>
            <a:r>
              <a:rPr lang="en-US" sz="2400" b="1" i="1" dirty="0" smtClean="0"/>
              <a:t>The history of the English language begins with the appearance of the islands of the Germanic tribes (Angles, Saxons, and Utah), which won Britain during the five century BC</a:t>
            </a:r>
            <a:r>
              <a:rPr lang="ru-RU" sz="2400" b="1" i="1" dirty="0" smtClean="0"/>
              <a:t>.</a:t>
            </a:r>
            <a:endParaRPr lang="ru-RU" sz="2400" b="1" i="1" dirty="0"/>
          </a:p>
        </p:txBody>
      </p:sp>
      <p:pic>
        <p:nvPicPr>
          <p:cNvPr id="14340" name="Picture 4" descr="http://bigwig-moscow.ru/img/news/03.jpg"/>
          <p:cNvPicPr>
            <a:picLocks noChangeAspect="1" noChangeArrowheads="1"/>
          </p:cNvPicPr>
          <p:nvPr/>
        </p:nvPicPr>
        <p:blipFill>
          <a:blip r:embed="rId3" cstate="print"/>
          <a:srcRect/>
          <a:stretch>
            <a:fillRect/>
          </a:stretch>
        </p:blipFill>
        <p:spPr bwMode="auto">
          <a:xfrm>
            <a:off x="5724128" y="3140968"/>
            <a:ext cx="2766864" cy="2766864"/>
          </a:xfrm>
          <a:prstGeom prst="rect">
            <a:avLst/>
          </a:prstGeom>
          <a:noFill/>
        </p:spPr>
      </p:pic>
      <p:sp>
        <p:nvSpPr>
          <p:cNvPr id="11" name="Прямоугольник 10"/>
          <p:cNvSpPr/>
          <p:nvPr/>
        </p:nvSpPr>
        <p:spPr>
          <a:xfrm>
            <a:off x="683568" y="3429000"/>
            <a:ext cx="4572000" cy="2677656"/>
          </a:xfrm>
          <a:prstGeom prst="rect">
            <a:avLst/>
          </a:prstGeom>
        </p:spPr>
        <p:txBody>
          <a:bodyPr>
            <a:spAutoFit/>
          </a:bodyPr>
          <a:lstStyle/>
          <a:p>
            <a:r>
              <a:rPr lang="en-US" sz="2400" b="1" i="1" dirty="0" smtClean="0"/>
              <a:t>Scientists distinguish three periods in the history of the formation of the English language: </a:t>
            </a:r>
            <a:endParaRPr lang="ru-RU" sz="2400" b="1" i="1" dirty="0" smtClean="0"/>
          </a:p>
          <a:p>
            <a:r>
              <a:rPr lang="en-US" sz="2400" b="1" i="1" dirty="0" smtClean="0"/>
              <a:t>Old English (450 - 1100 AD.) Middle English (1100 - 1500 g.) New (modern) English (1500 - present)</a:t>
            </a:r>
            <a:endParaRPr lang="ru-RU" sz="2400" b="1" i="1"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4" name="Прямоугольник 3"/>
          <p:cNvSpPr/>
          <p:nvPr/>
        </p:nvSpPr>
        <p:spPr>
          <a:xfrm>
            <a:off x="395536" y="548680"/>
            <a:ext cx="8280920" cy="646331"/>
          </a:xfrm>
          <a:prstGeom prst="rect">
            <a:avLst/>
          </a:prstGeom>
          <a:noFill/>
        </p:spPr>
        <p:txBody>
          <a:bodyPr wrap="square" lIns="91440" tIns="45720" rIns="91440" bIns="45720">
            <a:spAutoFit/>
          </a:bodyPr>
          <a:lstStyle/>
          <a:p>
            <a:pPr algn="ctr"/>
            <a:r>
              <a:rPr lang="en-US" sz="36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Old English period (450 - 1100 AD.)</a:t>
            </a:r>
            <a:endParaRPr lang="ru-RU"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5362" name="Picture 2" descr="https://sites.google.com/site/eng0student01la/_/rsrc/1432573871435/istoria-anglijskogo-azyka/gall.jpg"/>
          <p:cNvPicPr>
            <a:picLocks noChangeAspect="1" noChangeArrowheads="1"/>
          </p:cNvPicPr>
          <p:nvPr/>
        </p:nvPicPr>
        <p:blipFill>
          <a:blip r:embed="rId3" cstate="print"/>
          <a:srcRect/>
          <a:stretch>
            <a:fillRect/>
          </a:stretch>
        </p:blipFill>
        <p:spPr bwMode="auto">
          <a:xfrm>
            <a:off x="4355976" y="2132856"/>
            <a:ext cx="4324350" cy="3333750"/>
          </a:xfrm>
          <a:prstGeom prst="rect">
            <a:avLst/>
          </a:prstGeom>
          <a:noFill/>
        </p:spPr>
      </p:pic>
      <p:sp>
        <p:nvSpPr>
          <p:cNvPr id="5" name="Прямоугольник 4"/>
          <p:cNvSpPr/>
          <p:nvPr/>
        </p:nvSpPr>
        <p:spPr>
          <a:xfrm>
            <a:off x="611560" y="1268760"/>
            <a:ext cx="3888432" cy="4708981"/>
          </a:xfrm>
          <a:prstGeom prst="rect">
            <a:avLst/>
          </a:prstGeom>
        </p:spPr>
        <p:txBody>
          <a:bodyPr wrap="square">
            <a:spAutoFit/>
          </a:bodyPr>
          <a:lstStyle/>
          <a:p>
            <a:r>
              <a:rPr lang="en-US" sz="2000" b="1" i="1" dirty="0" smtClean="0"/>
              <a:t>Conquer Britain Germanic tribes spoke virtually the same language, which gave rise to the formation of the ancient English. This language was not like the modern English language. However, about half of the most common words in a modern language are ancient roots.</a:t>
            </a:r>
            <a:r>
              <a:rPr lang="ru-RU" sz="2000" b="1" i="1" dirty="0" smtClean="0"/>
              <a:t> </a:t>
            </a:r>
            <a:r>
              <a:rPr lang="en-US" sz="2000" b="1" i="1" dirty="0" smtClean="0"/>
              <a:t>Old   English was also influenced by the Scandinavian dialects. Romanization of language was a result of the spread of Christianity in this area in England. In 8-9 centuries in the language is changed to Latin.</a:t>
            </a:r>
            <a:endParaRPr lang="ru-RU" sz="2000" b="1" i="1"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5" name="Прямоугольник 4"/>
          <p:cNvSpPr/>
          <p:nvPr/>
        </p:nvSpPr>
        <p:spPr>
          <a:xfrm>
            <a:off x="611560" y="404664"/>
            <a:ext cx="7284275" cy="1200329"/>
          </a:xfrm>
          <a:prstGeom prst="rect">
            <a:avLst/>
          </a:prstGeom>
          <a:noFill/>
        </p:spPr>
        <p:txBody>
          <a:bodyPr wrap="squar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Middle English period (1100 - 1500 years.)</a:t>
            </a:r>
            <a:endParaRPr lang="ru-RU"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Прямоугольник 5"/>
          <p:cNvSpPr/>
          <p:nvPr/>
        </p:nvSpPr>
        <p:spPr>
          <a:xfrm>
            <a:off x="4572000" y="1700808"/>
            <a:ext cx="3672408" cy="3693319"/>
          </a:xfrm>
          <a:prstGeom prst="rect">
            <a:avLst/>
          </a:prstGeom>
        </p:spPr>
        <p:txBody>
          <a:bodyPr wrap="square">
            <a:spAutoFit/>
          </a:bodyPr>
          <a:lstStyle/>
          <a:p>
            <a:r>
              <a:rPr lang="en-US" dirty="0" smtClean="0"/>
              <a:t>In 1066, William the Conqueror invaded and conquered England. The Normans brought with him to the French state, which became the language of the Royal Court. In this period, in the language of class differences existed when the lower classes spoke English and spoke French to know</a:t>
            </a:r>
            <a:r>
              <a:rPr lang="ru-RU" dirty="0" smtClean="0"/>
              <a:t> </a:t>
            </a:r>
            <a:r>
              <a:rPr lang="en-US" dirty="0" smtClean="0"/>
              <a:t>language. In the 14th century English became the main language in Britain again, but it entered the vocabulary of so many words of French origin. </a:t>
            </a:r>
            <a:endParaRPr lang="ru-RU" dirty="0"/>
          </a:p>
        </p:txBody>
      </p:sp>
      <p:pic>
        <p:nvPicPr>
          <p:cNvPr id="16386" name="Picture 2" descr="http://angliskiyprosto.com/wp-content/uploads/Sredneangliyskiy-period.jpg"/>
          <p:cNvPicPr>
            <a:picLocks noChangeAspect="1" noChangeArrowheads="1"/>
          </p:cNvPicPr>
          <p:nvPr/>
        </p:nvPicPr>
        <p:blipFill>
          <a:blip r:embed="rId3" cstate="print"/>
          <a:srcRect/>
          <a:stretch>
            <a:fillRect/>
          </a:stretch>
        </p:blipFill>
        <p:spPr bwMode="auto">
          <a:xfrm>
            <a:off x="683568" y="1988840"/>
            <a:ext cx="3790763" cy="3096344"/>
          </a:xfrm>
          <a:prstGeom prst="rect">
            <a:avLst/>
          </a:prstGeom>
          <a:noFill/>
        </p:spPr>
      </p:pic>
      <p:sp>
        <p:nvSpPr>
          <p:cNvPr id="8" name="Прямоугольник 7"/>
          <p:cNvSpPr/>
          <p:nvPr/>
        </p:nvSpPr>
        <p:spPr>
          <a:xfrm>
            <a:off x="1331640" y="5373216"/>
            <a:ext cx="7128792" cy="923330"/>
          </a:xfrm>
          <a:prstGeom prst="rect">
            <a:avLst/>
          </a:prstGeom>
        </p:spPr>
        <p:txBody>
          <a:bodyPr wrap="square">
            <a:spAutoFit/>
          </a:bodyPr>
          <a:lstStyle/>
          <a:p>
            <a:r>
              <a:rPr lang="en-US" dirty="0" smtClean="0"/>
              <a:t>English grammar is developed independently. London dialect, the official state language and the fundamentals of the modern literary language was formed in the 15th century.</a:t>
            </a:r>
            <a:endParaRPr lang="ru-RU"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328/05825331.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5" name="Прямоугольник 4"/>
          <p:cNvSpPr/>
          <p:nvPr/>
        </p:nvSpPr>
        <p:spPr>
          <a:xfrm>
            <a:off x="971600" y="404664"/>
            <a:ext cx="6629334" cy="1077218"/>
          </a:xfrm>
          <a:prstGeom prst="rect">
            <a:avLst/>
          </a:prstGeom>
          <a:noFill/>
        </p:spPr>
        <p:txBody>
          <a:bodyPr wrap="squar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New (modern) English period (1500 - present)</a:t>
            </a:r>
            <a:endParaRPr lang="ru-RU"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Прямоугольник 6"/>
          <p:cNvSpPr/>
          <p:nvPr/>
        </p:nvSpPr>
        <p:spPr>
          <a:xfrm>
            <a:off x="683568" y="1628800"/>
            <a:ext cx="3888432" cy="4524315"/>
          </a:xfrm>
          <a:prstGeom prst="rect">
            <a:avLst/>
          </a:prstGeom>
        </p:spPr>
        <p:txBody>
          <a:bodyPr wrap="square">
            <a:spAutoFit/>
          </a:bodyPr>
          <a:lstStyle/>
          <a:p>
            <a:r>
              <a:rPr lang="en-US" dirty="0" smtClean="0"/>
              <a:t>Since the late Middle Ages began a significant change in the pronunciation of the English language, when the vowels become shorter and shorter. From the 16th century, many new words and phrases entered the language system. Typography promote the standardization of the English language. Pronunciation and grammar become resistant and the London dialect became the standard. In 1604 it was published the first English dictionary. Later, the main differences between the early and late medieval English Modern English were visible in the dictionary.</a:t>
            </a:r>
            <a:endParaRPr lang="ru-RU" dirty="0"/>
          </a:p>
        </p:txBody>
      </p:sp>
      <p:pic>
        <p:nvPicPr>
          <p:cNvPr id="1028" name="Picture 4" descr="https://encrypted-tbn3.gstatic.com/images?q=tbn:ANd9GcSBerSISTB-Oifnt6xA2Jjsj3QftzM-WDRrRAYjZDrMQpzYgwSX"/>
          <p:cNvPicPr>
            <a:picLocks noChangeAspect="1" noChangeArrowheads="1"/>
          </p:cNvPicPr>
          <p:nvPr/>
        </p:nvPicPr>
        <p:blipFill>
          <a:blip r:embed="rId3" cstate="print"/>
          <a:srcRect/>
          <a:stretch>
            <a:fillRect/>
          </a:stretch>
        </p:blipFill>
        <p:spPr bwMode="auto">
          <a:xfrm>
            <a:off x="4860032" y="1628799"/>
            <a:ext cx="3558555" cy="4442713"/>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5" name="Прямоугольник 4"/>
          <p:cNvSpPr/>
          <p:nvPr/>
        </p:nvSpPr>
        <p:spPr>
          <a:xfrm>
            <a:off x="1475656" y="404664"/>
            <a:ext cx="6163482" cy="707886"/>
          </a:xfrm>
          <a:prstGeom prst="rect">
            <a:avLst/>
          </a:prstGeom>
          <a:noFill/>
        </p:spPr>
        <p:txBody>
          <a:bodyPr wrap="none" lIns="91440" tIns="45720" rIns="91440" bIns="45720">
            <a:spAutoFit/>
          </a:bodyPr>
          <a:lstStyle/>
          <a:p>
            <a:pPr algn="ctr"/>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Options Modern English</a:t>
            </a: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Прямоугольник 5"/>
          <p:cNvSpPr/>
          <p:nvPr/>
        </p:nvSpPr>
        <p:spPr>
          <a:xfrm>
            <a:off x="1403648" y="1268760"/>
            <a:ext cx="1077987" cy="707886"/>
          </a:xfrm>
          <a:prstGeom prst="rect">
            <a:avLst/>
          </a:prstGeom>
        </p:spPr>
        <p:txBody>
          <a:bodyPr wrap="none">
            <a:spAutoFit/>
          </a:bodyPr>
          <a:lstStyle/>
          <a:p>
            <a:r>
              <a:rPr lang="en-US" sz="4000" dirty="0" smtClean="0"/>
              <a:t>Net:</a:t>
            </a:r>
            <a:endParaRPr lang="ru-RU" sz="4000" dirty="0"/>
          </a:p>
        </p:txBody>
      </p:sp>
      <p:sp>
        <p:nvSpPr>
          <p:cNvPr id="8" name="Прямоугольник 7"/>
          <p:cNvSpPr/>
          <p:nvPr/>
        </p:nvSpPr>
        <p:spPr>
          <a:xfrm>
            <a:off x="683568" y="1988840"/>
            <a:ext cx="3438128" cy="1815882"/>
          </a:xfrm>
          <a:prstGeom prst="rect">
            <a:avLst/>
          </a:prstGeom>
        </p:spPr>
        <p:txBody>
          <a:bodyPr wrap="square">
            <a:spAutoFit/>
          </a:bodyPr>
          <a:lstStyle/>
          <a:p>
            <a:pPr>
              <a:buFont typeface="Wingdings" pitchFamily="2" charset="2"/>
              <a:buChar char="v"/>
            </a:pPr>
            <a:r>
              <a:rPr lang="en-US" sz="2800" dirty="0" smtClean="0"/>
              <a:t>British English</a:t>
            </a:r>
          </a:p>
          <a:p>
            <a:pPr>
              <a:buFont typeface="Wingdings" pitchFamily="2" charset="2"/>
              <a:buChar char="v"/>
            </a:pPr>
            <a:r>
              <a:rPr lang="en-US" sz="2800" dirty="0" smtClean="0"/>
              <a:t>American English</a:t>
            </a:r>
          </a:p>
          <a:p>
            <a:pPr>
              <a:buFont typeface="Wingdings" pitchFamily="2" charset="2"/>
              <a:buChar char="v"/>
            </a:pPr>
            <a:r>
              <a:rPr lang="en-US" sz="2800" dirty="0" smtClean="0"/>
              <a:t>Australian English</a:t>
            </a:r>
          </a:p>
          <a:p>
            <a:pPr>
              <a:buFont typeface="Wingdings" pitchFamily="2" charset="2"/>
              <a:buChar char="v"/>
            </a:pPr>
            <a:r>
              <a:rPr lang="en-US" sz="2800" dirty="0" smtClean="0"/>
              <a:t>Canadian English </a:t>
            </a:r>
            <a:endParaRPr lang="ru-RU" sz="2800" dirty="0"/>
          </a:p>
        </p:txBody>
      </p:sp>
      <p:sp>
        <p:nvSpPr>
          <p:cNvPr id="9" name="Прямоугольник 8"/>
          <p:cNvSpPr/>
          <p:nvPr/>
        </p:nvSpPr>
        <p:spPr>
          <a:xfrm>
            <a:off x="5004048" y="3717032"/>
            <a:ext cx="1872208" cy="646331"/>
          </a:xfrm>
          <a:prstGeom prst="rect">
            <a:avLst/>
          </a:prstGeom>
        </p:spPr>
        <p:txBody>
          <a:bodyPr wrap="square">
            <a:spAutoFit/>
          </a:bodyPr>
          <a:lstStyle/>
          <a:p>
            <a:r>
              <a:rPr lang="en-US" sz="3600" dirty="0" smtClean="0"/>
              <a:t>Hybrid:</a:t>
            </a:r>
            <a:endParaRPr lang="ru-RU" sz="3600" dirty="0"/>
          </a:p>
        </p:txBody>
      </p:sp>
      <p:sp>
        <p:nvSpPr>
          <p:cNvPr id="10" name="Прямоугольник 9"/>
          <p:cNvSpPr/>
          <p:nvPr/>
        </p:nvSpPr>
        <p:spPr>
          <a:xfrm>
            <a:off x="4499992" y="4437112"/>
            <a:ext cx="2880320" cy="1569660"/>
          </a:xfrm>
          <a:prstGeom prst="rect">
            <a:avLst/>
          </a:prstGeom>
        </p:spPr>
        <p:txBody>
          <a:bodyPr wrap="square">
            <a:spAutoFit/>
          </a:bodyPr>
          <a:lstStyle/>
          <a:p>
            <a:pPr>
              <a:buFont typeface="Wingdings" pitchFamily="2" charset="2"/>
              <a:buChar char="v"/>
            </a:pPr>
            <a:r>
              <a:rPr lang="en-US" sz="3200" dirty="0" smtClean="0"/>
              <a:t>Pidgin English</a:t>
            </a:r>
          </a:p>
          <a:p>
            <a:pPr>
              <a:buFont typeface="Wingdings" pitchFamily="2" charset="2"/>
              <a:buChar char="v"/>
            </a:pPr>
            <a:r>
              <a:rPr lang="en-US" sz="3200" dirty="0" smtClean="0"/>
              <a:t>Beach-la-Mar </a:t>
            </a:r>
          </a:p>
          <a:p>
            <a:pPr>
              <a:buFont typeface="Wingdings" pitchFamily="2" charset="2"/>
              <a:buChar char="v"/>
            </a:pPr>
            <a:r>
              <a:rPr lang="en-US" sz="3200" dirty="0" err="1" smtClean="0"/>
              <a:t>Kroo</a:t>
            </a:r>
            <a:r>
              <a:rPr lang="en-US" sz="3200" dirty="0" smtClean="0"/>
              <a:t> English </a:t>
            </a:r>
            <a:endParaRPr lang="ru-RU" sz="3200" dirty="0"/>
          </a:p>
        </p:txBody>
      </p:sp>
      <p:pic>
        <p:nvPicPr>
          <p:cNvPr id="21506" name="Picture 2" descr="https://www.englishdom.com/static/blog_post/0/0/0/200/263/content/s1_1390053814.jpg"/>
          <p:cNvPicPr>
            <a:picLocks noChangeAspect="1" noChangeArrowheads="1"/>
          </p:cNvPicPr>
          <p:nvPr/>
        </p:nvPicPr>
        <p:blipFill>
          <a:blip r:embed="rId3" cstate="print"/>
          <a:srcRect/>
          <a:stretch>
            <a:fillRect/>
          </a:stretch>
        </p:blipFill>
        <p:spPr bwMode="auto">
          <a:xfrm>
            <a:off x="4572000" y="1340768"/>
            <a:ext cx="3323446" cy="2160240"/>
          </a:xfrm>
          <a:prstGeom prst="rect">
            <a:avLst/>
          </a:prstGeom>
          <a:noFill/>
        </p:spPr>
      </p:pic>
      <p:pic>
        <p:nvPicPr>
          <p:cNvPr id="21508" name="Picture 4" descr="http://icexams.ru/images/321english.jpg"/>
          <p:cNvPicPr>
            <a:picLocks noChangeAspect="1" noChangeArrowheads="1"/>
          </p:cNvPicPr>
          <p:nvPr/>
        </p:nvPicPr>
        <p:blipFill>
          <a:blip r:embed="rId4" cstate="print"/>
          <a:srcRect/>
          <a:stretch>
            <a:fillRect/>
          </a:stretch>
        </p:blipFill>
        <p:spPr bwMode="auto">
          <a:xfrm>
            <a:off x="827584" y="3933056"/>
            <a:ext cx="2952328" cy="2214246"/>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4" name="Прямоугольник 3"/>
          <p:cNvSpPr/>
          <p:nvPr/>
        </p:nvSpPr>
        <p:spPr>
          <a:xfrm>
            <a:off x="1187624" y="476672"/>
            <a:ext cx="6642216" cy="1077218"/>
          </a:xfrm>
          <a:prstGeom prst="rect">
            <a:avLst/>
          </a:prstGeom>
          <a:noFill/>
        </p:spPr>
        <p:txBody>
          <a:bodyPr wrap="squar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Countries closest to the classic English language</a:t>
            </a:r>
            <a:endParaRPr lang="ru-RU"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Прямоугольник 4"/>
          <p:cNvSpPr/>
          <p:nvPr/>
        </p:nvSpPr>
        <p:spPr>
          <a:xfrm>
            <a:off x="1331640" y="1844824"/>
            <a:ext cx="1583175" cy="523220"/>
          </a:xfrm>
          <a:prstGeom prst="rect">
            <a:avLst/>
          </a:prstGeom>
        </p:spPr>
        <p:txBody>
          <a:bodyPr wrap="square">
            <a:spAutoFit/>
          </a:bodyPr>
          <a:lstStyle/>
          <a:p>
            <a:r>
              <a:rPr lang="en-US" sz="2800" b="1" i="1" dirty="0" smtClean="0"/>
              <a:t>Australia</a:t>
            </a:r>
            <a:endParaRPr lang="ru-RU" sz="2800" b="1" i="1" dirty="0"/>
          </a:p>
        </p:txBody>
      </p:sp>
      <p:sp>
        <p:nvSpPr>
          <p:cNvPr id="6" name="Прямоугольник 5"/>
          <p:cNvSpPr/>
          <p:nvPr/>
        </p:nvSpPr>
        <p:spPr>
          <a:xfrm>
            <a:off x="5148064" y="1844824"/>
            <a:ext cx="1847237" cy="461665"/>
          </a:xfrm>
          <a:prstGeom prst="rect">
            <a:avLst/>
          </a:prstGeom>
        </p:spPr>
        <p:txBody>
          <a:bodyPr wrap="none">
            <a:spAutoFit/>
          </a:bodyPr>
          <a:lstStyle/>
          <a:p>
            <a:r>
              <a:rPr lang="en-US" sz="2400" b="1" i="1" dirty="0" smtClean="0"/>
              <a:t>New Zealand</a:t>
            </a:r>
            <a:endParaRPr lang="ru-RU" sz="2400" b="1" i="1" dirty="0"/>
          </a:p>
        </p:txBody>
      </p:sp>
      <p:pic>
        <p:nvPicPr>
          <p:cNvPr id="20482" name="Picture 2" descr="http://www.look.com.ua/large/201301/64367.jpg"/>
          <p:cNvPicPr>
            <a:picLocks noChangeAspect="1" noChangeArrowheads="1"/>
          </p:cNvPicPr>
          <p:nvPr/>
        </p:nvPicPr>
        <p:blipFill>
          <a:blip r:embed="rId3" cstate="print"/>
          <a:srcRect/>
          <a:stretch>
            <a:fillRect/>
          </a:stretch>
        </p:blipFill>
        <p:spPr bwMode="auto">
          <a:xfrm>
            <a:off x="611560" y="2420888"/>
            <a:ext cx="3583313" cy="2016224"/>
          </a:xfrm>
          <a:prstGeom prst="rect">
            <a:avLst/>
          </a:prstGeom>
          <a:noFill/>
        </p:spPr>
      </p:pic>
      <p:sp>
        <p:nvSpPr>
          <p:cNvPr id="20484" name="AutoShape 4" descr="data:image/jpeg;base64,/9j/4AAQSkZJRgABAQAAAQABAAD/2wCEAAkGBxASEA0PDw8NDQ8PDg0PDQ0ODQ8PDQ0PFREWFhQRFRQYHjQgGBonHBQUITEhJSkrLjAuGCAzRDMsNygtLi0BCgoKDg0OGhAQGiwkHxwsLCwsLCwsLCwsLSwsLCwsLCwsLCwsLCwsLCwsLCwsLCwsLCwsLCwsLCwuLC0sLCwsLP/AABEIALkBEQMBEQACEQEDEQH/xAAcAAACAgMBAQAAAAAAAAAAAAABAgADBQYHBAj/xABLEAACAQMBBAUIBgcFBgcBAAABAgADBBESBQYhMRNBUWFxByIyQlKBkaEUI3KxwdEkM0NTYrLhFYKSwvBjc4Oks9IlVHSToqPxF//EABsBAAIDAQEBAAAAAAAAAAAAAAECAAMEBQYH/8QAPxEAAgIBAgQBCQYEBQMFAAAAAAECAxEEIQUSMUFREyJhcYGRobHRBhQVMsHwM0JS4SM0cpKyJFOCFkOis8L/2gAMAwEAAhEDEQA/AKt2N9ruwf6PcK9WihCtQqZWtQH8BPL7J4eHOcuu+dT5ZdD3et4Tp9bHytTSk98ro/X9evrOtbP2ja39EvRdaqkYdSMPTPssp4g/f3zowsjNZieN1Wku0s+S1Y+T9TOXb4+RwVWerYlKNQknom4UXPdj0D4cO7rmmFuNpGXByDbOwbmzqmjd0KlvUAyFccGHtKw4MO8EidOiqE1lPIjZ4ps2j0FBFcgkk5diHefLBj6DSUEHTXpE47OjcfjPLXrK9p1+FySskn3i/mjh9TmIi6Gie0kzp+5DD+xdtD/YXh/5dZp0X516zJxJ5nH/AE/qzlJnqJLKOUVmYWsMYIlkGA2Pc7c+72lV6O2TCKR01y+RQojvPW3Yo4+7JD26iFSy/cRLJ063bZWxVKWaJtLaQGmpe1R9XRfGDo9nmeCnPUW4Tzms4o5vC93b+56Th32etvSnb5sfi/V4et+4wlK12htWs1Ri1QA4aq5029AeyAOA6uCjPX3zlxjZfLJ6K27R8Lr5Vt6F1f78WbFT3Wt7Qaj+kVv3lQeap/hTkPE5M316eMPSzyeu4vfqXhebHwX6s4ZtP9fX/wB9V/nM6q3SOQeeOkAYTRAAZcmAcTTF7AJIyAiNkBK2wgitZIDErcAkxIoEGAlsawZDiXqOABhbSIKWlM7cBwITMk7MhwACVRrc2EOB2x+Wr+om51/ZG+ljtNEttrqlpdAaaW0aeEpt2B8+j4Hzefo8Jk1nDE1mO/z/ALm/QcTu0kvMe3dPo/o/SV7R2VfbKrLWpuwXlTu6PGm6n1XB4DPDzTkHvnn51WUyyvee10+t0nEqvJzXri+vrX1XwOhbpeUijcBaV0Ft7jgFbP1NY9xPot3H49U2U6lT2lszznEuCT0+Z1edH4r6r0mQ3qtrW9pNb3NNaqZyh5VKTe2jc1P/AOcRNtdkq3mLOBjJwLfLcWvZFqlMm5tsk9Kq+fSHZUUcvtDh4cp06tUrNnsxXHBqQE2wiKyMYLrOVESN429t969nTDnJ6KgW+0AufxnnLV1Nmlly2JmnZyB3GUdzo5zHJ0Tcmp/4Xtde22vT/wAt/SaNJ/EXrRk1+8l6vqc2nqTmCGY7FhhRtG6W51S6+ursbWzXznruMF1HMJn+bkO/lMtupjX6yyEJTajFbs3m+3k1Uk2Zsqk1C0HmBaSt092x5k487j2cz19g83qtVO2WF3+J7jhPB6tLHy2oxzLffpH+/p7dvE2fdfyYYC1toHjwK2iN/wBRx9y/Hqhp0fefuM3EvtHnMNL/ALn+i/V+43SvSSlT0oqUqaA4VQERFHdyAm9JLZHk5zlOTlN5b7s4/vp5QbdC1O1Iuqn7wH9HQ/a9f3cO+aYaeT3lsJk5HWqFmZzzZmY45ZJyZrUewosZIARLokDmFMgwM0QkKyRmyEitBBFwQMZRATEPKQmIyiQMOUiCkyqVqJgUmZ5TbGBiVcspdCEx2wuuMFmbJnIrN2TLbe5+bDoMlgXSZT5GYcnoneKjcdz/ACgXFmv0esPptiw0tbVfONNDz6Mnq/hPDw5zFqNLCxZ7lkLJQalF4aM9tLZFvc0zdbKfpEJ8+1PCrSPWADx9x9xPCedv0Tg9vd9D1Gi465Lkv/3fX6ibA3zrUCKVxrq01OnLZ6aljq48wOw/0iV3OO0g63htd3+JVs37mdR3WVLsCqjrVp9eDnHcw6j3GbIyUllHnLaZ1S5ZrDMH5RvJTa1Ua5sQlncjLNSHC2uOHZ+zbvHDtHHI36fWyh5st0UuJ8/31tUpO9KqjU6iHDIwwQf9dcsus590BIyz5+ir9hPvE5k+5op/OjF0zzEpZvrfVG+bi1c2m0af7y3ukx40CJdp3iSfpRm1jy16jE7j7j3W03bodNGhTIFe7q56Kn16R7TY44HdkjInob9VClb9fA58Yt9DarzdbY2zyrPdnatZf2SKvQFu0qMj3Fj4GcS/ifN0+H1OrTwfUz6x5V4vb4dTFXe0rq/qrSRTpz5lBPQQD1mPd2nh4TlynO14O9RRRoYc8n7X19n0OueTbdylaLrbTUuXGHq44IPYTPId/M/KaKaVDfucXiPE7NU+VbQXRePpf72Pfvz5QLLZo0VWNe5K5S0pEa+4u3KmPHj2AzfRpp29OnicpvB8/b47+Xu0Swqv0NvnK2lElaWM5Gs83PLieHYBOpXpoVLbr4iZyamZVYyEEESBjpEDHZARckCJZBgGl4CQkJDggcQ7IgJM+BCRH6WQHCLisO5MiByqRNwFxKpaquPRBwxGqTHZrpPaIVETnMyjOx5Y3QYCaYxjBC9SaovlkTBtS7hbUIz9Db/3aA/zTX98q8QcrPPV3O2ivO0q+4o33GK9VX4kwx9n7I2pbOK1Ghc02HWq5DDsZfWHcZTOyqaw2HDN/wBk7IfaQxdWlayuQo/SAn1TnwJyfA/Gcy+iD6M6Gj19mnfjHw+ngZnZW4W17Sr0lpVoqVPB1qlVqr2MhHEdx/rOetPdGWYs9NPjHDb6VC6L39HT1P6G13+1Lo0tF3QFvWUecadRXoVf4kwcr4N85ug5NecsM8tqq6IyzRPmi/FNNevs/Wvgct3o2bTuSekXzh6NReDL7+sd0tjJoymrbWtOjt9HPQtNc4xnBAzEm+pbR+dGtKeMqfQ2ReJG3bj1cGqhOnXlc9mpcfjHrZn1X5kdRXYN5cWlGw2cKdpYUE0u1Sroa8qHizvpBJGe0AE5PZinVK6+W3Q6/CdTodHHyluZTfTCzyr24WX8OnieQ+SeoE13NygwTqp0FLEj7bYx8DKa9G1+Zm3W/aOuaxVB+t/RZ+Z6dmbMpW4NOkgUdbc3c9rHrm2MFFYR5i/UWXy5pvJbtvaO0UptR2XbPUr1FK/SS9JKdAHrXWw1P8h38popVfNmx7FDz2NAPkh21UzUdaJdyWc1LtWqMx4ks3HJ986q19K2XyE5WYzaXkv2vRBLWquBzNO4oN8tWflA9bU11Jys1itsO7VirWtyG7BRc/cJmlbFvqHB4nQglSCCCQQeYI5iXR6AAJbEgTDIgspIMJdFEGmhIUMdIgMwOXgQy1O5omweiEb6Qt10xqcCrUxTwEHZ65Pu7eHMu1Lhdtvtj2lsYJwfivkYMsZVO6yXcGEDMpc5ImAaoPKsOCZiuxsmCYgUZSIECXxrS6gyNmW8yisgEZpjstchkhZUE7ifKBb/ALm4/wDr/OZvvMfA7T4Jd/Uvj9Dx1N+qBJPR3H+Gn/3RvvESp8IuXdfH6C0N7qBOTTuG9yD/ADRZaqCLquA6izuvj9DOWflGp0v1diW4ek9xpPwC/jKXrvCJ0q/srJrz7ceqP9z2jyuv/wCSTH/qG/7Yv35/0lv/AKVj/wB1/wC3+5j9p+UelWH1lrVpnsSotQfMCWx1ifVGG/7N2wfmzT9ax9TWbjea3JJ0XAz1FKZ/zS1aiJhlwe+PdfH6Gv7d2nSq0mVNeo6fSXHWDC7E1sVV6OyueZGqPzhQJ7My2yL1aR1EkZIPAEwxaQl9cptNHUt3PKclCnop0XrOeGXcU0HfwyT8pVbqORbI36Dgz1EvPmkvRu/0Ml//AFeqwK1bSkyn93VZGHxBmda590dez7K148yx59Kz9DD1t+rfUT0NwO7zCPvmhaqL7HHnwK6LxzL4/Q9Vv5RaC8qFc+9B+MD1UfAaHAbZfzr4mUp+VwgYWxBA62ueJ9wSVPW4/l+J0a/supLLt/8Aj/c8975UUqKwqWbpkc0rh/kVEaGsT6oov+zUq1mNifrWP1ZqNTeu3NTVpr8840Jn+aX+Xjg5X4XdzYyvj9Dm14+qpUb2qjtx58WJnbj0Ry5LDa8CsTRBCBxHlEgMRFDcIQJdGIo0tSIAmJKW/KiGR2Zt6tb07igrare5VVuKLAMj4OVbB9YTn63lwkuq7jwYlN9ONITBBIwCVYMMHIPdwnFnKXNv2OtRXW636Tz7QqJ6CogYHz2UEYI9Ufn/AKOqHNjMmc6zkz5nQ8MfIhJMRZAxkogDLEyEkbS6kEJmWc3JhBKwkkIbpUtuycVWH02zSPsSladskrPANWhS3kekACVbs3JRgsIIYSYGUkwwBAy5hTFlBM89W3lkZmK3TeBjbmjiaYSOJqdO0Yu4SaoM4OorwwUuII7IZbMWrzoNeB67CtgiU2xyjpaC/kkjY6bZAM5rWGe1rnzxTPJeJg5l1bOdrK8SyV0jGkUVPJ7KJlMjp0sW65GGHUTVLzTE486a+x53HnmFq+k3ifvnpl0R42z88vWwrNlS2KmGXOICYgUSBjJEATFnPCIARIrli5MJS5nHvlmQ6PU1wBgelgKCezA6pjcc7s0RulFJLsUXLhmZh63E+J5/PMtjLbBS+uxVIwEgyEIjxAGXcyQBSZnnPIQSsIYUskDpl3kmDJuFreE8CrE9wM4MqH2PotHFoNeeyytVceo48UMCofcezitf8rXvPGazk8m+BlqqMMtfnueu0o1mI00qzfZpufuEWVT7Itq4hWn50kvabTZblbSqqGS0qYPtvTpn4MwMr+7Wvsa3xvQx2di9mX8kNcbkbTT0rOp/dek/8rSfdrfAK43oX0sXxX6FabnbRblaVfeUH3mT7tb4EfGtD/3F8TG7d3Zu7dFe4oPRVzpVmKkFsZxwPdG5J17yRWtTptXmNUk2jUbyjzmmuZw9Zp8M8CcG+Rl73RyY+ZMt5GL1RdnkmbVu3Z17llpUKVSqzcBpHm+9jwHvMx2Uyb81HptHxOmuv/Fkl+/ebNtTyebTSmXNtrABJFOrTdh/dByfdmSOntjvglvGdDcuVTw/Smvjj5mqUtlXOrT9GuNXs9DUz8MRnCXgUV6ulP8AOvejL2e7F++NNnc8fapMv80rdNj7M2Q4npIdbI+/PyPZf7k7SRC7WdXGM+aUc/BSTItPYuxLOL6KxYVi+K+aNQr2FZXw1Gspzyam4PwxL1F46HKldXzZUl70a5WHnN1ecc/Gek/lR4+z879bCs3UdCpjTQAkBAExJSwQWUPzpJBC0sueIARQZxJ9S1AlTCCKQOYeYhJMkJmMpkITFcskBFIGFIgwE0VxxuBkzG8oDBvzbw2nq1iP+HV/KUeSmuwcoDbzUP32fFKn5QeTkQQbx0OfTf8AwqflBySIZvd7eak1QKrlyOJwlTA7ySMCRxa6hO0bq7SDoBkcopDD7e8pNlSqNRRKlyFyHq0iophuxSfS8eXjMk9ZCLwtz0Gm+zmpur55NRz0T6+3wPBs3fBazDoKN4FzxZ6Simvblw2Pxltdys6JmHWcMs0n8SUffv7sGM8qF70lnQz6t0PnTf8AKVaxeYvWbvs5JLUST7x/VHKLujkZmOuWD02roU45RXZ2RNKo2OT4+Q/OdKl5R4niMOSxL0GRpN0lIZ9NPNPb3GWnPMxu1vEtq6vUZlUEclZvuglJLqWVVSseI9Tp+yvKpZ1agp1Eq0abAAXD4KluvUo9FeXHjz44mb73Dmw9vSdt/Z7UeQ8pBqT7xX6Pu/R7smN302tSsqq1aiVugq4alc00FWg4PHGpTwPiBnqzNsIOa804Ek4vDW6MTS8sGz0wOivnx1rSogH41MzRHRWNdheZHoqeXKxYFTZ3unGNWaOfhq/GWfh9mOqJzo12+382fUbWrVqeTkrUonUP8JI+colprIvAco5VfVA1Sqy8VapUZTy4FiRNuPMQoiTZp+grGmjIARGyAlTeWEiw1LLyRgeJqXsRFRnJkiwWVtECBBGDk9iZHWnN9WiysyFcj1WGzXrOUp44KzuxOFRBzY/LxJAleq08KoObeyLaK53WKuCy2ee8tmp1KlJvSpu6N4qxB+6Y3BoUoikDDggRHjEA00PpgBNMnkiZGImqUBRSJnlEJmtnbu1Xw1UGknPBH1je7q98zysS6DGx2tutIBaahB3dZ7SesylvPUJfX3vdKb29FyNY01agPqdaA9/WeyZr5ZjhHY4XQo2qyxdOi9PibLsOhYWVmNp7UHTM502VgACapxnUwPA9vHgB2kgQaHh7tludPi/H5/wdO8Y6y758F4el/t6lvT5TdoXmpUZLK3wVShbAKwXqBqekT4YHdPSQ0NcI+LPIObbyzb9+rdqVjSRsjS1uMHqYIQZ57U7x9p2OES5dR7H+hz+lVzOc44PZVXKSwzdNibGDbOaqB+1rM3gAB+E36b8h5Djb/wCqx4Jfqc42TtoowFXJUjSzczjtI65snDDOOZ9HUEMpV0brGCpEraCnjdGx7K3aS5X9GdaVX9y5+qc9zeqfl4THfpebePU9Jwvjzo8y9Zj4rqvr8/WWU9o3NlrsbyiXoHPSWlcAgA82pk8MH3qfnM1V1lEsP9+o7ut4fpuJ1eWqa5u0l39D/eV8DB7Q3Ip3Aatspw/W1nUbS6n2VJ5HuPuJnotLr4teceD1Wkt08+SxYfwfqNHr0Hps1Ooj03U4em6lXU9hB4gzsQkmtjIUsJRdEKFlHVYCMk0aZ9gMYy+bwAEqbCey22eXoXNcHH0c0AR7QqMV+RA+MolZiSj45GUW1nwPIJsrWEIxHMxameRkVzCMCI0EtprOhpal1YkmPOg0Kbns68atbakoUqdQNTt6ho2tBDcjBcMGVdWoaF1AcOKnrxPM8WhOGFzNqXY9L9n3W5uThvBZ5vXth9jx72bRDBENGg9SpSWrUu2pJ0zsxOQpXHAYIOrJ1BurE18O0/laVOU238jn8WlCOplXCtRUfDv6TUWWLbTys5yYMSpRCES6EQDKJfVDmkBlmmbvIi5Mtu5u7XvH00l00wcVK75FKn7+s9w/rMll0YLcZI6pszce0tlBVemrAca9QAtntVeS+7j3mc6y6UxkjGbealQ/WMNR4rTHF293V4mZ5TUepop01l35Vt49jSry9q120U1IU8kXizfaP+hKnNy2R0oaWFK5pe8jWdK2Ae5YFua0F4k+Pb93jLYUt9TJdrO0PeYvbG2qty6tUJ0oumlTzlaa/mes/lOtpZKvY50txNmUw9aghwQ1akpB5EFwDOnKXmNoQ+gPLfRAtrfHpVLjJ8FRvxYTx+qliKXpPR8B0/lLZvwj82jiDZBmdbo7UswkdI3OvwdkX6+tTp3rKO0ihqHzm7SLovSec4u8383il+pxdxOtfWchMusr56Z808D6SH0T/XvmTClsxjetz94l6RMHQ4IyhPH3dsqcWgnd6FrbbStFS4QVMDgw4VKZ9pW6j8vGVWVxmsSNWk1t2lnz1PHyfrRyfe/dG82XVFzQd2o6vMuUHFM+pVXkPuPymF1zpe3TxPTx1mn4jDEliXeL+af7a+Jcm0NnbXVaW0kW0uwAlK/pYXOOQYnq7m4c8FSZu0vEJVvD/t/Y5Os4JOMfKU+cvDuvr8zRt9dxrvZrA1V6a3c/VXdIHon7A3sN3HvwTid6GohdHbr4HAw0apE6MgQeMMJckyDmbZLKyhT3bGtqFWoadeq9DUPq3VUZS/UraiAue3OAefDiMd0pxjmKyPBJtJvHpNm2Ts4A/Q1FxWFR6y1kNJKNVmZFVVAywBVlzk/CcC7XuVsZRjuux6fTcG/6eznmknh83ZJb5MTvWthTKUbJajPTyLi4a4FalUf2aeFAYD2+RPIYwT6Cqy5Q5rcJvsux5u6Nam1U214vbPs7GtsZkslliIEpCER4xIOpm6ufKhWHXLVqUDBmKW8FZLana0T0Chqr1atMkVqzOV4F+aqAiDSMZxk54YCqrsn5R7vovQP5Sag4J7N5a8SvbO1jcCgzoq1aaMlSovAVhrLBivINlmzjnnMlNCoyo9G8kstlY05PLSx7jGMuY9tSmthEyoicx1tMfIYyiAsQTo0VcsRWxpeA+jrvZqWq4CpQo0weAC06aD7hPLOXdl8YuT5YrLNI2/vtwNK08GuCP5AfvP8AWZLNR2id/RcIW07/AHfX6GHst3Hqo11d1RbUPSarWb6yp3jV29p+Bi1UTm9y/WcQpoXJWsteHRfvwRh9qbx0KQNLZ9PA5Nc1F89+8A8fj8J1qtJyrc85dqJ2vMmapWqMzFmJZiclmOST4y5xwUFcXoEut6xRlZeDKwZT2EHImqq3sxWj6J8sFwKtts6qhyjtVP8AiRCPlmea13RHr/srjylvqX6nILy3zxEyVz7HodZpcrmRnN0apW3uF6maqp8DSAnT072z6Tw3FY4tS9H6s5vPQ7TicgrYTn2Q5XkZEViCCCQQcgg4IMXruE6V5O/Kc9o6U7vVUokgGqozUQfxL6w8OPjF8lzflJk+hbO9tr2310alK5oVVI1KQ6nhxUjqPaDKZRa2aCnh5Rx/fDyfGjVZrTgGJPQMcL/cJ5eB+PVMdumzvE9Dw/jTg+W/p4/Uxuxd6q9slSyu6ZubUgpVtK486muOIXVy+yeHhzlFN9lUlE7Os4Zp9dW7YNKWM5XR+vx9fU5MRPWTjhngQRccyIMrSyq7l82RGj17NtOmrUKIYJ01alS1nkutguo+GZonyqLl4CnQNv7RtrO6NqgZbq3FEi4NQPQR1RQloVPpKECqXJ4tkY08Z5ieilOPl8+e3nB6arjMKl91Uc08vL6X4y9vh2Oc7UQLVqBQUQnUiHOUVuIXjzxnHum/y8ppNnn5wUZNHli5yKECWRjkg2JoVYuSGCaaQRJkbeQhBl1djiBotVszpVWqawK0GPvFgIRJKEZ9SZAFiQoUXkORpeAkGSGzbd33ubyo1S4JcFiy0+kbo6fYFXkPhOD+Exs62PPw9x6CjjcKI8sKIr053freCbG3ktqJ11LJq9UcULVwKSnqOnRz7yTBHhPI/wA2fYZ9Vxi29YiuVeh7+8xe8G8NxePqrP5oP1dFcilT8B1nvPGba6o19Dk5yYmWNEBiVuJAESqUQglfQJu9/v50lla2nRMzUOjJqOwC+bTKEADt4H3SiWhje8SeFk6PDeJS0M3OMc5WDB/25U60pkdmG/OX/gOnxtKXw+h0v/VWqzvCGPb9TLbN3rpU6LUmoPqLs+tKgIOQBjSRw5dsV8NdKxGWUcjW6371b5RxxtjBp4M01zxsYmFhLLYcyyBFc5/5XhjhjJ4YDN7r7zXdhVFa0rNSbhrTnSrKPVdDwYcT3jPAib6+S6PLMV7G8t5ZLqqCt3aWtUeq1A1KLr72LA/ARZ8NjjzWTnMftrygW9xT0PYFnAISv9ICVafYOCHUO4zE+HKb857o36TiN2lf+G9n1T6P9+JoLCde2OVk56EmVPDCEiPOHMsogFYggg4IIIPfMzlJbBJXqs7M7ks7szOx4lmJySffKmwgqVC2NRzgBRnngchK8BFjIAyzVUBloE6EYrAgCIs6soOSphOZbW4sZMAlcWEYS6OVugDh+2bK9QntIVoaaFtugBjppkJCQkhBCsySqlHdByENGjb2kTBCIZQ7omRZS1gJICAIiuJAESiUQgiJ4YSxGnRotzsI0OZplFSQCphOZdW4MdMgMldnZkYGES6vO6ImIJli+zGCDLIScWAuVp16bVNCNEYSWw7oiIDEhLOzIxWEqshhhRAYISwQJEedaksoGRCJjnW0NkWVOISRSBEthLBGWqZ06p5EY0vAArK7KlJETKmWcy2hxY6YoMpjZgOBsy3mTAQGPGyUejJgbXLlqfFAwTXD95iTBNYg+9RJgK1I1esjLqRxGxmaHGM1lCi4xKmp1+oPUMOVLoQUiVuOAkikIRA45IKRM8ohADBGXKyFqmdOqxSQrQWEayHMgIqInKnFxY5AY8LOzJgDCVXV90FMAlSefWQKmXVWOLI0XAzr1zU0VikSmyHK8oKCIU1JYZBSJRKLiwhBjwkAOJbKKkQQrMs6Q5FImeUMBJExgIQZdXZgGCwGdCu1MRoaXEIRBKKl1IVOk5uo0veIykVzBlxe44cx1NMGCQ8xCRWwgi5IDEr5ZIIytLq9RKAGi1ak6lOrjPaQjiErLpVJ7xBkEq5u0iEIiyjgIIpCEQSjkgpEzyjgJAYYTcWQtUzpVWKSEaAyxbquZBTKiJy5xcWOQGGNnZgARK7IY3QUSKnkgytNFNziwNFoM6sZKaEFIlE4ODyghjrE0QUiUOLiwjAy2EgBlvUACJVKvIcilZRKoORSJncGgkBhjJxIOGmuu/xFaGBmqM0wBjEFZJmt00ZhTKjTnOs0co9B1IXEzuuaDkkVpkBBhhDqliu8QYDwhzXIm4MQOtx3RMjK80U6qUNmK4loIM6cZwtQvQGJXKLh6iEIiNZ3QQRSAMVrJAESmUQkBkhNxZCxWnRqtUkK0RlgupU0RMqInKsg4sdABiqZCGLJd0QkKed0QZWmim5xYGi0GdSMlNCAIlMoODygkjpqS3AQiVyg0EgMeMiBjgJA0QBErlAIpWUSqDkXEpcWghBjxm0AYNNULgYGzL1NMAY3UgCJXKqLJkQrMc6UMmLplXkg5KpyxySECDGjNroQOZapRl16gCDiNGcq2DqWo+Z1aNSprDEawEiNOtx3iTIsr2fQJIhAQNZIAiUyiEgMEZOLIWK06FVyfUVojLmNbUpoCZUyzk21ODLExZUngJJH4ogYyfN06gGVpdTc4MDRaDOrXYpoRoBESVbW6DkgMMZp7MGA4hcPAmQRd0EMdMBd9Ffoum0nouk6LX1dJp1afhBzLPL3IUw4IAiVyrTDkUrKJVByDErcWiEg5mgh1SxWtAwHVLVeDAcxubJARcEKShnKlpposyAiUOEl1QQRSEkIEGWRn2fQGAyzeO6IWo86en1OdpCNDFZfZVneIMizP16hJAQEHUgCJTKIQCKm0yFitN1N2dmK0MRmXzrjYgZKWWcq6hwY6YszdBiSY7ogQY6kpbPqAIMshNwZC1WnTqvUtmI0EiWTrzugZBmIpOOzCGWpqQDKWO7t3WpitRompTLMgYVKfpLglcE5zxHxEzW3VVvEpY9ZbXVZZ+SLePBZM9/ZVUWJsjSc3GTedCBqqirrFPRgf7IM2O8TmffY/fUk1jlx+p0/w+a4e7XF55/DtjHzNautkXVJddW2uaKZA11KFREyeQyRjPAzrRuhJ4TTOS4tdUeKPkUEDCAiVyiQBEpcQglbQQQYIOs0VoAZo5QZCZJNAFIlMoRYRCky2aWL6DJiFZinRKIyYsoCEGWQnjZ9ADS38ryiFqPOnp9RlYYjQxE0zrUhciETK4tbMYkTBASdSAIlUoBBK08EHVpqqvwBofnNnmzQvQrdJzr9M1uh0yuYsYGJI1kgQYYz7SJgMt3jugDq8206rsxWh5tTjNCgxK3BroEyWxNsNbufN6WjUwK9uxwtVRyIPquMnS3Vk8wSDm1NMNRDks9noNOk1dultVtTw18fQzcaVohuehJY0/pHQ6xhSRr0jjyBPvx3zxarSs5W9s4yfTJapy0rtilzcvNj04zg0/bG1KlY6Soo0kY6LZAQlM8iTnizcOLNk9XAYE9xp9HVRHEF7fE+Y6nV26mfPa8v4L1GNxLnBmfIIjiwgivJCRGmEGIvKQgEKrbJkcCaoQwKGWEEmNyGJBkhISEgaT6kEZJlt06e6CmVkTnyg4vccIMeuXZgYRLItxZCxHnTo1HZiNDzW0pIUUiZp1uPqDkEpwEEJAESqUAglWMBGVpdXa0BocGbozU1uIK6TLfp+6GTK8TBKDQwIrWQkBiqTgQMuTUugBlaW13SgwNFivOjXqIy6itHt2U1AVka5FRqKksyUwC1Qj0U4kYBOMnsz1xrYOUfN6kWM7mTbemrr4L+jksalsz56RmILVC+OFTgMMAMYxjBYHmvhcFU4PfPfvk6H4ner1dF45dku2PAx+3q9N7irVpMWSq3S8RpZWcanUjqwxYdfiZrolKMFGfVbGGxpybj0Z4MzUppiBjZRCQYRCYk5UQGIOVEDGwiEgbIDMXmJgXEzcoxMQqIA4jqDJkmIfJkyTEnkyZEZZkuoyFMqInLnBxZYERlLKAQGWQlghYrTdTe0I0WCdCMlJCisJnsr5dwpglOAgkIQiVyiEWUtBCDHhY4gLA0312qXUVoDLK7aU90RMrImCUGmPkGJW4kFlDTQwQZbG3tIGBpbv1QBleaKtS49QNFgab4XRkJgmJY4pkBplTq8A5JEzKJCZjK1dyYDLM56AJA2yAzFcg4JmJzEBBkg004QCYk5UQMKRCQkJAQBEWUckK3Wc7UU5Q6ZVOW04sckOSBBlsZALFabKrnEVosBnRhNTQgpEonDleAgIlbWAggITERxIDEqcQkBkjLBB1abK7c9RWgkSydakiJlZWYp1tDZFImeUQgxKJQCDMCk49AjZl0bIy67C4DLMSjuiBDy6GqlHqBosDzbDUxl1FwNL00wAIiyrTJkGJS65R6ByTMis7MmCRnh9CAlT2CSDJCK0ldxGh5tTyKSEhJCAJiSsjHqyYJqERXwfcmAGSaUlsRFLicXUwwy1CTKEMdMgwlsZAGVprqtcWK0W850trIidACVxXMsPqgikSmUcBBEISRogCJU4BJFTaIMrTXVaBoYiXyipIUQiY51jZFxM7gMAiUygHIspawEIMMZyj0JgOZcrIy67C4PbS2cSofWNONR4EkDr8fW+Ezzu5ZcqX7/ePedWrhcrKlbzLGM+zv+vraHFiApJf1Q/BTwTzuOO06eUMddOLwl6PbsWfhUFBtz7c3T+Xzu3i8dM7d2OtoCaig8Q+lACGJGHODjkcJNUOKNKLku2/bw+on4UpTshGW6liPR5XnvDx0eI/23ynp2AJxrB4EjkMjSvHOcc3Hzl/4osfl/e/br2fw2Gr4OnLDnnuunTEe+WlvJeK2e4v0Ae3yxq8w5GWKjh4iWvVxlty9em67LL+Hv+JUuFbZ5+nXzXlZk4rb1rdbYXp2I+zgP2gX0R52kZOlSQOP8Q/pKfLS/li/Zl7ZaXb0b9/BPs8+Fwi97EunXC3xFvGWv6tu3XLXV1fRDh8nBUuACpydI4mM9TjCa6439ZnXD3iTcsOLksNPfl6+ov8A7JPtj4GZ/wAQh/SbfwKz+te4xay6s4bLROnX0EYZYQkBCp5y9R1HQkyR6hLFnRpFYtWZdWGJVOcOSEgwjxAES+IC5J1tN+URkHMww/iMhDJYRCzKwgkISRkAZVIJBBDqQsWb6ugrI0FhEVmY5jAlLCKZRIIJUEEBDMbO5Uv+F/1niP8ALL2/8Ud/Q9Kv/D/7Jnpofr/7z/zVpnt/hexfKJ0NP/nfa/naVWPO8/3i/wA7QWf+36v0RTofzav/AFL/AJSLbv8AWVPsv91KPp/yR9a//Rbrf8xZ6pfKsttv1vuX7qkvn/A/fjEbT/5v2L5WHotPQT7FH7o+o/iS9czTof4EP9NfyKP2tHxq/wApl13+Xn/4/NGKH+dp9c/+LDMpef/Z"/>
          <p:cNvSpPr>
            <a:spLocks noChangeAspect="1" noChangeArrowheads="1"/>
          </p:cNvSpPr>
          <p:nvPr/>
        </p:nvSpPr>
        <p:spPr bwMode="auto">
          <a:xfrm>
            <a:off x="155575" y="-2270125"/>
            <a:ext cx="6991350" cy="47339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6" name="Picture 6" descr="http://successluck.ru/wp-content/uploads/2013/02/%D1%84%D0%BB%D0%B0%D0%B3-%D0%BD%D0%BE%D0%B2%D0%BE%D0%B9-%D0%B7%D0%B5%D0%BB%D0%B0%D0%BD%D0%B4%D0%B8%D0%B8.jpg"/>
          <p:cNvPicPr>
            <a:picLocks noChangeAspect="1" noChangeArrowheads="1"/>
          </p:cNvPicPr>
          <p:nvPr/>
        </p:nvPicPr>
        <p:blipFill>
          <a:blip r:embed="rId4" cstate="print"/>
          <a:srcRect/>
          <a:stretch>
            <a:fillRect/>
          </a:stretch>
        </p:blipFill>
        <p:spPr bwMode="auto">
          <a:xfrm>
            <a:off x="4572000" y="2420888"/>
            <a:ext cx="3190375" cy="2016224"/>
          </a:xfrm>
          <a:prstGeom prst="rect">
            <a:avLst/>
          </a:prstGeom>
          <a:noFill/>
        </p:spPr>
      </p:pic>
      <p:sp>
        <p:nvSpPr>
          <p:cNvPr id="10" name="Прямоугольник 9"/>
          <p:cNvSpPr/>
          <p:nvPr/>
        </p:nvSpPr>
        <p:spPr>
          <a:xfrm>
            <a:off x="1043608" y="4869160"/>
            <a:ext cx="7056784" cy="1200329"/>
          </a:xfrm>
          <a:prstGeom prst="rect">
            <a:avLst/>
          </a:prstGeom>
        </p:spPr>
        <p:txBody>
          <a:bodyPr wrap="square">
            <a:spAutoFit/>
          </a:bodyPr>
          <a:lstStyle/>
          <a:p>
            <a:r>
              <a:rPr lang="en-US" sz="2400" b="1" i="1" dirty="0" smtClean="0"/>
              <a:t>These countries due to geographical isolation unexposed strong influence of other languages ​​and cultures.</a:t>
            </a:r>
            <a:endParaRPr lang="ru-RU" sz="2400" b="1" i="1"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7" name="Прямоугольник 6"/>
          <p:cNvSpPr/>
          <p:nvPr/>
        </p:nvSpPr>
        <p:spPr>
          <a:xfrm>
            <a:off x="467544" y="404664"/>
            <a:ext cx="8136904" cy="646331"/>
          </a:xfrm>
          <a:prstGeom prst="rect">
            <a:avLst/>
          </a:prstGeom>
          <a:noFill/>
        </p:spPr>
        <p:txBody>
          <a:bodyPr wrap="square" lIns="91440" tIns="45720" rIns="91440" bIns="45720">
            <a:spAutoFit/>
          </a:bodyPr>
          <a:lstStyle/>
          <a:p>
            <a:pPr algn="ctr"/>
            <a:r>
              <a:rPr lang="en-US" sz="36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English is the native language in</a:t>
            </a:r>
            <a:endParaRPr lang="ru-RU"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Прямоугольник 7"/>
          <p:cNvSpPr/>
          <p:nvPr/>
        </p:nvSpPr>
        <p:spPr>
          <a:xfrm>
            <a:off x="1619672" y="980728"/>
            <a:ext cx="990977" cy="400110"/>
          </a:xfrm>
          <a:prstGeom prst="rect">
            <a:avLst/>
          </a:prstGeom>
        </p:spPr>
        <p:txBody>
          <a:bodyPr wrap="none">
            <a:spAutoFit/>
          </a:bodyPr>
          <a:lstStyle/>
          <a:p>
            <a:r>
              <a:rPr lang="en-US" sz="2000" b="1" i="1" dirty="0" smtClean="0"/>
              <a:t>Canada</a:t>
            </a:r>
            <a:endParaRPr lang="ru-RU" sz="2000" b="1" i="1" dirty="0"/>
          </a:p>
        </p:txBody>
      </p:sp>
      <p:sp>
        <p:nvSpPr>
          <p:cNvPr id="9" name="Прямоугольник 8"/>
          <p:cNvSpPr/>
          <p:nvPr/>
        </p:nvSpPr>
        <p:spPr>
          <a:xfrm>
            <a:off x="4283968" y="2348880"/>
            <a:ext cx="624145" cy="400110"/>
          </a:xfrm>
          <a:prstGeom prst="rect">
            <a:avLst/>
          </a:prstGeom>
        </p:spPr>
        <p:txBody>
          <a:bodyPr wrap="none">
            <a:spAutoFit/>
          </a:bodyPr>
          <a:lstStyle/>
          <a:p>
            <a:r>
              <a:rPr lang="en-US" sz="2000" b="1" i="1" dirty="0" smtClean="0"/>
              <a:t>USA</a:t>
            </a:r>
            <a:endParaRPr lang="ru-RU" sz="2000" b="1" i="1" dirty="0"/>
          </a:p>
        </p:txBody>
      </p:sp>
      <p:sp>
        <p:nvSpPr>
          <p:cNvPr id="10" name="Прямоугольник 9"/>
          <p:cNvSpPr/>
          <p:nvPr/>
        </p:nvSpPr>
        <p:spPr>
          <a:xfrm>
            <a:off x="6156176" y="980728"/>
            <a:ext cx="1558632" cy="400110"/>
          </a:xfrm>
          <a:prstGeom prst="rect">
            <a:avLst/>
          </a:prstGeom>
        </p:spPr>
        <p:txBody>
          <a:bodyPr wrap="none">
            <a:spAutoFit/>
          </a:bodyPr>
          <a:lstStyle/>
          <a:p>
            <a:r>
              <a:rPr lang="en-US" sz="2000" b="1" i="1" dirty="0" smtClean="0"/>
              <a:t>Great Britain</a:t>
            </a:r>
            <a:endParaRPr lang="ru-RU" sz="2000" b="1" i="1" dirty="0"/>
          </a:p>
        </p:txBody>
      </p:sp>
      <p:sp>
        <p:nvSpPr>
          <p:cNvPr id="11" name="Прямоугольник 10"/>
          <p:cNvSpPr/>
          <p:nvPr/>
        </p:nvSpPr>
        <p:spPr>
          <a:xfrm>
            <a:off x="6516216" y="3861048"/>
            <a:ext cx="1572418" cy="400110"/>
          </a:xfrm>
          <a:prstGeom prst="rect">
            <a:avLst/>
          </a:prstGeom>
        </p:spPr>
        <p:txBody>
          <a:bodyPr wrap="none">
            <a:spAutoFit/>
          </a:bodyPr>
          <a:lstStyle/>
          <a:p>
            <a:r>
              <a:rPr lang="en-US" sz="2000" b="1" i="1" dirty="0" smtClean="0"/>
              <a:t>New Zealand</a:t>
            </a:r>
            <a:endParaRPr lang="ru-RU" sz="2000" b="1" i="1" dirty="0"/>
          </a:p>
        </p:txBody>
      </p:sp>
      <p:sp>
        <p:nvSpPr>
          <p:cNvPr id="12" name="Прямоугольник 11"/>
          <p:cNvSpPr/>
          <p:nvPr/>
        </p:nvSpPr>
        <p:spPr>
          <a:xfrm>
            <a:off x="1691680" y="3789040"/>
            <a:ext cx="1145057" cy="400110"/>
          </a:xfrm>
          <a:prstGeom prst="rect">
            <a:avLst/>
          </a:prstGeom>
        </p:spPr>
        <p:txBody>
          <a:bodyPr wrap="none">
            <a:spAutoFit/>
          </a:bodyPr>
          <a:lstStyle/>
          <a:p>
            <a:r>
              <a:rPr lang="en-US" sz="2000" b="1" i="1" dirty="0" smtClean="0"/>
              <a:t>Australia</a:t>
            </a:r>
            <a:endParaRPr lang="ru-RU" sz="2000" b="1" i="1" dirty="0"/>
          </a:p>
        </p:txBody>
      </p:sp>
      <p:pic>
        <p:nvPicPr>
          <p:cNvPr id="19460" name="Picture 4" descr="http://image.zn.ua/media/images/original/Oct2013/73206.jpg"/>
          <p:cNvPicPr>
            <a:picLocks noChangeAspect="1" noChangeArrowheads="1"/>
          </p:cNvPicPr>
          <p:nvPr/>
        </p:nvPicPr>
        <p:blipFill>
          <a:blip r:embed="rId3" cstate="print"/>
          <a:srcRect/>
          <a:stretch>
            <a:fillRect/>
          </a:stretch>
        </p:blipFill>
        <p:spPr bwMode="auto">
          <a:xfrm>
            <a:off x="683568" y="1412776"/>
            <a:ext cx="3096344" cy="1742221"/>
          </a:xfrm>
          <a:prstGeom prst="rect">
            <a:avLst/>
          </a:prstGeom>
          <a:noFill/>
        </p:spPr>
      </p:pic>
      <p:pic>
        <p:nvPicPr>
          <p:cNvPr id="19462" name="Picture 6" descr="http://platinumwall.ru/wallpapers/tn_big/platinumwall.ru_201302191100315329.jpg"/>
          <p:cNvPicPr>
            <a:picLocks noChangeAspect="1" noChangeArrowheads="1"/>
          </p:cNvPicPr>
          <p:nvPr/>
        </p:nvPicPr>
        <p:blipFill>
          <a:blip r:embed="rId4" cstate="print"/>
          <a:srcRect/>
          <a:stretch>
            <a:fillRect/>
          </a:stretch>
        </p:blipFill>
        <p:spPr bwMode="auto">
          <a:xfrm>
            <a:off x="683568" y="4365104"/>
            <a:ext cx="3201038" cy="1800200"/>
          </a:xfrm>
          <a:prstGeom prst="rect">
            <a:avLst/>
          </a:prstGeom>
          <a:noFill/>
        </p:spPr>
      </p:pic>
      <p:pic>
        <p:nvPicPr>
          <p:cNvPr id="19466" name="Picture 10" descr="http://forexaw.com/new-uploads/83/73/85/6837385.%D0%A4%D0%BB%D0%B0%D0%B3%20%D0%92%D0%B5%D0%BB%D0%B8%D0%BA%D0%BE%D0%B1%D1%80%D0%B8%D1%82%D0%B0%D0%BD%D0%B8%D0%B8.jpg"/>
          <p:cNvPicPr>
            <a:picLocks noChangeAspect="1" noChangeArrowheads="1"/>
          </p:cNvPicPr>
          <p:nvPr/>
        </p:nvPicPr>
        <p:blipFill>
          <a:blip r:embed="rId5" cstate="print"/>
          <a:srcRect/>
          <a:stretch>
            <a:fillRect/>
          </a:stretch>
        </p:blipFill>
        <p:spPr bwMode="auto">
          <a:xfrm>
            <a:off x="5364088" y="1412776"/>
            <a:ext cx="3096344" cy="1742221"/>
          </a:xfrm>
          <a:prstGeom prst="rect">
            <a:avLst/>
          </a:prstGeom>
          <a:noFill/>
        </p:spPr>
      </p:pic>
      <p:pic>
        <p:nvPicPr>
          <p:cNvPr id="19464" name="Picture 8" descr="http://hdoboi.net/uploads/hd/280718_flag_ssha.jpg"/>
          <p:cNvPicPr>
            <a:picLocks noChangeAspect="1" noChangeArrowheads="1"/>
          </p:cNvPicPr>
          <p:nvPr/>
        </p:nvPicPr>
        <p:blipFill>
          <a:blip r:embed="rId6" cstate="print"/>
          <a:srcRect/>
          <a:stretch>
            <a:fillRect/>
          </a:stretch>
        </p:blipFill>
        <p:spPr bwMode="auto">
          <a:xfrm>
            <a:off x="2987824" y="2852936"/>
            <a:ext cx="3047047" cy="1728192"/>
          </a:xfrm>
          <a:prstGeom prst="rect">
            <a:avLst/>
          </a:prstGeom>
          <a:noFill/>
        </p:spPr>
      </p:pic>
      <p:pic>
        <p:nvPicPr>
          <p:cNvPr id="19468" name="Picture 12" descr="http://successluck.ru/wp-content/uploads/2013/02/%D1%84%D0%BB%D0%B0%D0%B3-%D0%BD%D0%BE%D0%B2%D0%BE%D0%B9-%D0%B7%D0%B5%D0%BB%D0%B0%D0%BD%D0%B4%D0%B8%D0%B8.jpg"/>
          <p:cNvPicPr>
            <a:picLocks noChangeAspect="1" noChangeArrowheads="1"/>
          </p:cNvPicPr>
          <p:nvPr/>
        </p:nvPicPr>
        <p:blipFill>
          <a:blip r:embed="rId7" cstate="print"/>
          <a:srcRect/>
          <a:stretch>
            <a:fillRect/>
          </a:stretch>
        </p:blipFill>
        <p:spPr bwMode="auto">
          <a:xfrm>
            <a:off x="5292080" y="4365104"/>
            <a:ext cx="3168352" cy="1804026"/>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328/0582533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17412" name="Picture 4" descr="http://semyafamily.ru/fotografii/semya25758.png"/>
          <p:cNvPicPr>
            <a:picLocks noChangeAspect="1" noChangeArrowheads="1"/>
          </p:cNvPicPr>
          <p:nvPr/>
        </p:nvPicPr>
        <p:blipFill>
          <a:blip r:embed="rId3" cstate="print"/>
          <a:srcRect/>
          <a:stretch>
            <a:fillRect/>
          </a:stretch>
        </p:blipFill>
        <p:spPr bwMode="auto">
          <a:xfrm>
            <a:off x="0" y="-6229"/>
            <a:ext cx="9144000" cy="6864229"/>
          </a:xfrm>
          <a:prstGeom prst="rect">
            <a:avLst/>
          </a:prstGeom>
          <a:noFill/>
        </p:spPr>
      </p:pic>
      <p:cxnSp>
        <p:nvCxnSpPr>
          <p:cNvPr id="7" name="Прямая соединительная линия 6"/>
          <p:cNvCxnSpPr/>
          <p:nvPr/>
        </p:nvCxnSpPr>
        <p:spPr>
          <a:xfrm>
            <a:off x="251520" y="3212976"/>
            <a:ext cx="43200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pic>
        <p:nvPicPr>
          <p:cNvPr id="5122" name="Picture 2" descr="http://oksanaschool.ru/images/500.png"/>
          <p:cNvPicPr>
            <a:picLocks noChangeAspect="1" noChangeArrowheads="1"/>
          </p:cNvPicPr>
          <p:nvPr/>
        </p:nvPicPr>
        <p:blipFill>
          <a:blip r:embed="rId4" cstate="print"/>
          <a:srcRect/>
          <a:stretch>
            <a:fillRect/>
          </a:stretch>
        </p:blipFill>
        <p:spPr bwMode="auto">
          <a:xfrm>
            <a:off x="4152900" y="4238625"/>
            <a:ext cx="4991100" cy="2619375"/>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576</Words>
  <Application>Microsoft Office PowerPoint</Application>
  <PresentationFormat>Экран (4:3)</PresentationFormat>
  <Paragraphs>66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Учитель</cp:lastModifiedBy>
  <cp:revision>80</cp:revision>
  <dcterms:created xsi:type="dcterms:W3CDTF">2015-09-26T17:35:17Z</dcterms:created>
  <dcterms:modified xsi:type="dcterms:W3CDTF">2015-10-13T13:19:38Z</dcterms:modified>
</cp:coreProperties>
</file>