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9"/>
  </p:notesMasterIdLst>
  <p:sldIdLst>
    <p:sldId id="261" r:id="rId2"/>
    <p:sldId id="293" r:id="rId3"/>
    <p:sldId id="291" r:id="rId4"/>
    <p:sldId id="265" r:id="rId5"/>
    <p:sldId id="279" r:id="rId6"/>
    <p:sldId id="266" r:id="rId7"/>
    <p:sldId id="267" r:id="rId8"/>
    <p:sldId id="268" r:id="rId9"/>
    <p:sldId id="269" r:id="rId10"/>
    <p:sldId id="274" r:id="rId11"/>
    <p:sldId id="273" r:id="rId12"/>
    <p:sldId id="272" r:id="rId13"/>
    <p:sldId id="277" r:id="rId14"/>
    <p:sldId id="271" r:id="rId15"/>
    <p:sldId id="278" r:id="rId16"/>
    <p:sldId id="276" r:id="rId17"/>
    <p:sldId id="275" r:id="rId18"/>
    <p:sldId id="285" r:id="rId19"/>
    <p:sldId id="284" r:id="rId20"/>
    <p:sldId id="283" r:id="rId21"/>
    <p:sldId id="282" r:id="rId22"/>
    <p:sldId id="287" r:id="rId23"/>
    <p:sldId id="286" r:id="rId24"/>
    <p:sldId id="280" r:id="rId25"/>
    <p:sldId id="289" r:id="rId26"/>
    <p:sldId id="290" r:id="rId27"/>
    <p:sldId id="29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BA74AC-DB06-4CD6-9C83-9E62E888CEF4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F8628E-1046-43E3-A165-B9FBB3A75D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3800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8628E-1046-43E3-A165-B9FBB3A75D8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894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9BDE2-FDDE-49A8-90CD-672108DA3C95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0B8-1179-4CBA-B2CF-BDE93B9917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9BDE2-FDDE-49A8-90CD-672108DA3C95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0B8-1179-4CBA-B2CF-BDE93B991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9BDE2-FDDE-49A8-90CD-672108DA3C95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0B8-1179-4CBA-B2CF-BDE93B991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9BDE2-FDDE-49A8-90CD-672108DA3C95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0B8-1179-4CBA-B2CF-BDE93B9917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9BDE2-FDDE-49A8-90CD-672108DA3C95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0B8-1179-4CBA-B2CF-BDE93B991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9BDE2-FDDE-49A8-90CD-672108DA3C95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0B8-1179-4CBA-B2CF-BDE93B9917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9BDE2-FDDE-49A8-90CD-672108DA3C95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0B8-1179-4CBA-B2CF-BDE93B9917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9BDE2-FDDE-49A8-90CD-672108DA3C95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0B8-1179-4CBA-B2CF-BDE93B991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9BDE2-FDDE-49A8-90CD-672108DA3C95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0B8-1179-4CBA-B2CF-BDE93B991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9BDE2-FDDE-49A8-90CD-672108DA3C95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0B8-1179-4CBA-B2CF-BDE93B991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9BDE2-FDDE-49A8-90CD-672108DA3C95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0B8-1179-4CBA-B2CF-BDE93B9917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3E9BDE2-FDDE-49A8-90CD-672108DA3C95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0B1B0B8-1179-4CBA-B2CF-BDE93B9917E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hyperlink" Target="&#1057;&#1082;&#1072;&#1079;&#1082;&#1080;%20&#1056;.%20&#1050;&#1080;&#1087;&#1083;&#1080;&#1085;&#1075;&#1072;.mp4" TargetMode="External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1144.kak.bylo.napisano.pervoe.pismo.avi" TargetMode="External"/><Relationship Id="rId7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980728"/>
            <a:ext cx="7200801" cy="44644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5576" y="332656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Сказочный мир </a:t>
            </a:r>
            <a:r>
              <a:rPr lang="ru-RU" sz="2400" b="1" dirty="0" err="1" smtClean="0"/>
              <a:t>Р.Киплинга</a:t>
            </a:r>
            <a:r>
              <a:rPr lang="ru-RU" sz="2400" b="1" dirty="0" smtClean="0"/>
              <a:t> (1865-1936)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99592" y="5733256"/>
            <a:ext cx="720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336079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39952" y="908720"/>
            <a:ext cx="44644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latin typeface="Comic Sans MS" pitchFamily="66" charset="0"/>
              </a:rPr>
              <a:t>В октябре 1882 года Киплинг возвращается в Индию и принимается за работу журналиста. </a:t>
            </a:r>
            <a:endParaRPr lang="ru-RU" sz="2400" b="1" dirty="0" smtClean="0">
              <a:latin typeface="Comic Sans MS" pitchFamily="66" charset="0"/>
            </a:endParaRPr>
          </a:p>
          <a:p>
            <a:pPr>
              <a:defRPr/>
            </a:pPr>
            <a:r>
              <a:rPr lang="ru-RU" sz="2400" b="1" dirty="0" smtClean="0">
                <a:latin typeface="Comic Sans MS" pitchFamily="66" charset="0"/>
              </a:rPr>
              <a:t>В </a:t>
            </a:r>
            <a:r>
              <a:rPr lang="ru-RU" sz="2400" b="1" dirty="0">
                <a:latin typeface="Comic Sans MS" pitchFamily="66" charset="0"/>
              </a:rPr>
              <a:t>свободное время он пишет короткие </a:t>
            </a:r>
            <a:r>
              <a:rPr lang="ru-RU" sz="2400" b="1" dirty="0" smtClean="0">
                <a:latin typeface="Comic Sans MS" pitchFamily="66" charset="0"/>
              </a:rPr>
              <a:t>рассказы</a:t>
            </a:r>
          </a:p>
          <a:p>
            <a:pPr>
              <a:defRPr/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400" b="1" dirty="0">
                <a:latin typeface="Comic Sans MS" pitchFamily="66" charset="0"/>
              </a:rPr>
              <a:t>и стихи, которые затем публикуются газетой наряду с репортажами. </a:t>
            </a:r>
            <a:r>
              <a:rPr lang="ru-RU" sz="2400" b="1" dirty="0" smtClean="0">
                <a:latin typeface="Comic Sans MS" pitchFamily="66" charset="0"/>
              </a:rPr>
              <a:t>Первые </a:t>
            </a:r>
            <a:r>
              <a:rPr lang="ru-RU" sz="2400" b="1" dirty="0">
                <a:latin typeface="Comic Sans MS" pitchFamily="66" charset="0"/>
              </a:rPr>
              <a:t>продажи его произведений начинаются в 1883 </a:t>
            </a:r>
            <a:r>
              <a:rPr lang="ru-RU" sz="2400" b="1" dirty="0" smtClean="0">
                <a:latin typeface="Comic Sans MS" pitchFamily="66" charset="0"/>
              </a:rPr>
              <a:t>году. </a:t>
            </a:r>
            <a:endParaRPr lang="ru-RU" sz="2400" b="1" dirty="0">
              <a:latin typeface="Comic Sans MS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7" y="441332"/>
            <a:ext cx="3456383" cy="578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403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Киплинг много путешествовал, бывал и в Америке, и в Японии, и в Канаде, во Франции, в Южной Африке, вторую половину жизни провел в Англии. Но все же ЕГО страной была Индия - о ней написаны его произведения для взрослых и знаменитая сказка о </a:t>
            </a:r>
            <a:r>
              <a:rPr lang="ru-RU" sz="2400" b="1" dirty="0" err="1" smtClean="0"/>
              <a:t>Маугли</a:t>
            </a:r>
            <a:r>
              <a:rPr lang="ru-RU" sz="2400" b="1" dirty="0" smtClean="0"/>
              <a:t>. 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2496966"/>
            <a:ext cx="7344816" cy="436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708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188640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В 1907 году Киплинг становится первым англичанином, получившим Нобелевскую премию по литературе </a:t>
            </a:r>
            <a:endParaRPr lang="ru-RU" sz="2800" b="1" dirty="0" smtClean="0"/>
          </a:p>
          <a:p>
            <a:r>
              <a:rPr lang="ru-RU" sz="2800" b="1" dirty="0" smtClean="0"/>
              <a:t>"</a:t>
            </a:r>
            <a:r>
              <a:rPr lang="ru-RU" sz="2800" b="1" dirty="0"/>
              <a:t>за наблюдательность, яркую фантазию, зрелость идей и выдающийся талант повествователя".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839153"/>
            <a:ext cx="4860032" cy="3717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6569" y="2996952"/>
            <a:ext cx="3365500" cy="33162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8266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33140" y="548680"/>
            <a:ext cx="3809977" cy="446449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2" y="188640"/>
            <a:ext cx="48245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К этому времени </a:t>
            </a:r>
            <a:r>
              <a:rPr lang="ru-RU" sz="2400" b="1" dirty="0" smtClean="0"/>
              <a:t>Киплинг </a:t>
            </a:r>
            <a:r>
              <a:rPr lang="ru-RU" sz="2400" b="1" dirty="0"/>
              <a:t>написал тринадцать томов рассказов, четыре романа, три книги рассказов для детей, несколько сборников путевых заметок, очерков, газетных статей и сотни стихотворений. В 1907 г. он был удостоен также почетных степеней Оксфордского, Кембриджского, </a:t>
            </a:r>
            <a:r>
              <a:rPr lang="ru-RU" sz="2400" b="1" dirty="0" err="1"/>
              <a:t>Эдинбургского</a:t>
            </a:r>
            <a:r>
              <a:rPr lang="ru-RU" sz="2400" b="1" dirty="0"/>
              <a:t> и </a:t>
            </a:r>
            <a:r>
              <a:rPr lang="ru-RU" sz="2400" b="1" dirty="0" err="1"/>
              <a:t>Даремского</a:t>
            </a:r>
            <a:r>
              <a:rPr lang="ru-RU" sz="2400" b="1" dirty="0"/>
              <a:t> </a:t>
            </a:r>
            <a:r>
              <a:rPr lang="ru-RU" sz="2400" b="1" dirty="0" smtClean="0"/>
              <a:t>университетов. 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5373216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Кроме того, он получил награды от университетов Парижа, Страсбурга, Афин и Торонто.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14010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479" y="2880603"/>
            <a:ext cx="4896544" cy="35007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940904"/>
            <a:ext cx="2975996" cy="49411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3608" y="6381328"/>
            <a:ext cx="3580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Дети </a:t>
            </a:r>
            <a:r>
              <a:rPr lang="ru-RU" b="1" dirty="0" err="1" smtClean="0"/>
              <a:t>Р.Киплинга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084168" y="602128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Сын Джон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188640"/>
            <a:ext cx="55446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Несмотря на творческий успех, личная жизнь писателя не была безоблачной. </a:t>
            </a:r>
            <a:endParaRPr lang="ru-RU" sz="2000" b="1" dirty="0" smtClean="0"/>
          </a:p>
          <a:p>
            <a:r>
              <a:rPr lang="ru-RU" sz="2000" b="1" dirty="0" smtClean="0"/>
              <a:t>Он </a:t>
            </a:r>
            <a:r>
              <a:rPr lang="ru-RU" sz="2000" b="1" dirty="0"/>
              <a:t>потерял двух самых близких людей: дочь Джулию 6 лет и сына Джона, который погиб в первую мировую </a:t>
            </a:r>
            <a:r>
              <a:rPr lang="ru-RU" sz="2000" b="1" dirty="0" smtClean="0"/>
              <a:t>войну в 1915 г. </a:t>
            </a:r>
            <a:r>
              <a:rPr lang="ru-RU" sz="2000" b="1" dirty="0"/>
              <a:t>Жизненные невзгоды не сломили Киплинга, а закалили его, сформировали определённый взгляд на жизнь.</a:t>
            </a:r>
          </a:p>
        </p:txBody>
      </p:sp>
    </p:spTree>
    <p:extLst>
      <p:ext uri="{BB962C8B-B14F-4D97-AF65-F5344CB8AC3E}">
        <p14:creationId xmlns:p14="http://schemas.microsoft.com/office/powerpoint/2010/main" xmlns="" val="374938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260648"/>
            <a:ext cx="81369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 сожалению, в 1936 году серьезная болезнь унесла из жизни </a:t>
            </a:r>
            <a:r>
              <a:rPr lang="ru-RU" sz="2000" b="1" dirty="0" err="1" smtClean="0"/>
              <a:t>Р.Киплинга</a:t>
            </a:r>
            <a:r>
              <a:rPr lang="ru-RU" sz="2000" b="1" dirty="0" smtClean="0"/>
              <a:t>. Гроб </a:t>
            </a:r>
            <a:r>
              <a:rPr lang="ru-RU" sz="2000" b="1" dirty="0"/>
              <a:t>Киплинга, накрытый британским флагом, несли премьер-министр Стенли </a:t>
            </a:r>
            <a:r>
              <a:rPr lang="ru-RU" sz="2000" b="1" dirty="0" err="1"/>
              <a:t>Болдуин</a:t>
            </a:r>
            <a:r>
              <a:rPr lang="ru-RU" sz="2000" b="1" dirty="0"/>
              <a:t> и Бернард </a:t>
            </a:r>
            <a:r>
              <a:rPr lang="ru-RU" sz="2000" b="1" dirty="0" err="1"/>
              <a:t>Лоу</a:t>
            </a:r>
            <a:r>
              <a:rPr lang="ru-RU" sz="2000" b="1" dirty="0"/>
              <a:t> Монтгомери (впоследствии фельдмаршал</a:t>
            </a:r>
            <a:r>
              <a:rPr lang="ru-RU" sz="2000" b="1" dirty="0" smtClean="0"/>
              <a:t>).</a:t>
            </a:r>
          </a:p>
          <a:p>
            <a:r>
              <a:rPr lang="ru-RU" sz="2000" b="1" dirty="0"/>
              <a:t>Писателя похоронили в Лондоне,  в Уголке поэтов в Вестминстерском </a:t>
            </a:r>
            <a:r>
              <a:rPr lang="ru-RU" sz="2000" b="1" dirty="0" smtClean="0"/>
              <a:t>аббатстве. Киплингу было 70 лет.</a:t>
            </a:r>
            <a:endParaRPr lang="ru-RU" sz="2000" b="1" dirty="0"/>
          </a:p>
          <a:p>
            <a:endParaRPr lang="ru-RU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/>
          </a:blip>
          <a:srcRect/>
          <a:stretch>
            <a:fillRect/>
          </a:stretch>
        </p:blipFill>
        <p:spPr bwMode="auto">
          <a:xfrm>
            <a:off x="107504" y="2816711"/>
            <a:ext cx="4248472" cy="379609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  <p:pic>
        <p:nvPicPr>
          <p:cNvPr id="5" name="Picture 4" descr="Файл:Poets corn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88024" y="2816711"/>
            <a:ext cx="4320480" cy="37960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9194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11960" y="188640"/>
            <a:ext cx="475252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b="1" dirty="0" err="1"/>
              <a:t>Редьярд</a:t>
            </a:r>
            <a:r>
              <a:rPr lang="ru-RU" sz="2400" b="1" dirty="0"/>
              <a:t> Киплинг стал всемирно известным писателем, дети англичан и русских, индусов и французов  зачитываются его чудесными сказками, а взрослые </a:t>
            </a:r>
            <a:r>
              <a:rPr lang="ru-RU" sz="2400" b="1" dirty="0" smtClean="0"/>
              <a:t>–</a:t>
            </a:r>
          </a:p>
          <a:p>
            <a:r>
              <a:rPr lang="ru-RU" sz="2400" b="1" dirty="0" smtClean="0"/>
              <a:t> </a:t>
            </a:r>
            <a:r>
              <a:rPr lang="ru-RU" sz="2400" b="1" dirty="0"/>
              <a:t>его рассказами, стихами, повестями. В нашей стране особую  известность получили 2 </a:t>
            </a:r>
            <a:r>
              <a:rPr lang="ru-RU" sz="2400" b="1" dirty="0" smtClean="0"/>
              <a:t>сборника: </a:t>
            </a:r>
            <a:r>
              <a:rPr lang="ru-RU" sz="2400" b="1" dirty="0"/>
              <a:t>«</a:t>
            </a:r>
            <a:r>
              <a:rPr lang="ru-RU" sz="2400" b="1" dirty="0" smtClean="0"/>
              <a:t>Книги </a:t>
            </a:r>
            <a:r>
              <a:rPr lang="ru-RU" sz="2400" b="1" dirty="0"/>
              <a:t>джунглей» и «Сказки просто так». И наиболее популярна та часть «Книги джунглей», которая рассказывает о </a:t>
            </a:r>
            <a:r>
              <a:rPr lang="ru-RU" sz="2400" b="1" dirty="0" err="1"/>
              <a:t>Маугли</a:t>
            </a:r>
            <a:r>
              <a:rPr lang="ru-RU" sz="2400" b="1" dirty="0"/>
              <a:t> - мальчике, воспитанном стаей волков.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52400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497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16632"/>
            <a:ext cx="8712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b="1" dirty="0"/>
              <a:t>То, что создано Киплингом для детей, вряд ли когда-нибудь будет забыто.</a:t>
            </a:r>
          </a:p>
          <a:p>
            <a:r>
              <a:rPr lang="ru-RU" sz="2000" b="1" dirty="0" smtClean="0"/>
              <a:t>			И</a:t>
            </a:r>
            <a:r>
              <a:rPr lang="ru-RU" sz="2000" b="1" dirty="0"/>
              <a:t>, память обо мне храня</a:t>
            </a:r>
          </a:p>
          <a:p>
            <a:r>
              <a:rPr lang="ru-RU" sz="2000" b="1" dirty="0" smtClean="0"/>
              <a:t>			Один </a:t>
            </a:r>
            <a:r>
              <a:rPr lang="ru-RU" sz="2000" b="1" dirty="0"/>
              <a:t>короткий миг,</a:t>
            </a:r>
          </a:p>
          <a:p>
            <a:r>
              <a:rPr lang="ru-RU" sz="2000" b="1" dirty="0" smtClean="0"/>
              <a:t>			Расспрашивайте </a:t>
            </a:r>
            <a:r>
              <a:rPr lang="ru-RU" sz="2000" b="1" dirty="0"/>
              <a:t>про меня</a:t>
            </a:r>
          </a:p>
          <a:p>
            <a:r>
              <a:rPr lang="ru-RU" sz="2000" b="1" dirty="0" smtClean="0"/>
              <a:t>			Лишь </a:t>
            </a:r>
            <a:r>
              <a:rPr lang="ru-RU" sz="2000" b="1" dirty="0"/>
              <a:t>у моих же книг.</a:t>
            </a:r>
          </a:p>
          <a:p>
            <a:r>
              <a:rPr lang="ru-RU" sz="2000" b="1" dirty="0" smtClean="0"/>
              <a:t>				Р</a:t>
            </a:r>
            <a:r>
              <a:rPr lang="ru-RU" sz="2000" b="1" dirty="0"/>
              <a:t>. Киплинг "Просьба"</a:t>
            </a:r>
          </a:p>
          <a:p>
            <a:r>
              <a:rPr lang="ru-RU" sz="2000" b="1" dirty="0" smtClean="0"/>
              <a:t>				(</a:t>
            </a:r>
            <a:r>
              <a:rPr lang="ru-RU" sz="2000" b="1" dirty="0"/>
              <a:t>Перевод </a:t>
            </a:r>
            <a:r>
              <a:rPr lang="ru-RU" sz="2000" b="1" dirty="0" err="1"/>
              <a:t>М.Лозинского</a:t>
            </a:r>
            <a:r>
              <a:rPr lang="ru-RU" sz="2000" b="1" dirty="0"/>
              <a:t>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2681536"/>
            <a:ext cx="6192688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697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3429000"/>
            <a:ext cx="39604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Но у меня есть милый друг,</a:t>
            </a:r>
          </a:p>
          <a:p>
            <a:r>
              <a:rPr lang="ru-RU" sz="2000" b="1" dirty="0"/>
              <a:t>Особа юных лет.</a:t>
            </a:r>
          </a:p>
          <a:p>
            <a:r>
              <a:rPr lang="ru-RU" sz="2000" b="1" dirty="0"/>
              <a:t>Ей служат сотни тысяч слуг – </a:t>
            </a:r>
          </a:p>
          <a:p>
            <a:r>
              <a:rPr lang="ru-RU" sz="2000" b="1" dirty="0"/>
              <a:t>И всем покоя нет.</a:t>
            </a:r>
          </a:p>
          <a:p>
            <a:r>
              <a:rPr lang="ru-RU" sz="2000" b="1" dirty="0"/>
              <a:t>Она гоняет, как собак,</a:t>
            </a:r>
          </a:p>
          <a:p>
            <a:r>
              <a:rPr lang="ru-RU" sz="2000" b="1" dirty="0"/>
              <a:t>В ненастье и во тьму</a:t>
            </a:r>
          </a:p>
          <a:p>
            <a:r>
              <a:rPr lang="ru-RU" sz="2000" b="1" dirty="0"/>
              <a:t>Пять тысяч Где</a:t>
            </a:r>
            <a:r>
              <a:rPr lang="ru-RU" sz="2000" b="1" dirty="0" smtClean="0"/>
              <a:t>,</a:t>
            </a:r>
          </a:p>
          <a:p>
            <a:r>
              <a:rPr lang="ru-RU" sz="2000" b="1" dirty="0" smtClean="0"/>
              <a:t>семь </a:t>
            </a:r>
            <a:r>
              <a:rPr lang="ru-RU" sz="2000" b="1" dirty="0"/>
              <a:t>тысяч Как,</a:t>
            </a:r>
          </a:p>
          <a:p>
            <a:r>
              <a:rPr lang="ru-RU" sz="2000" b="1" dirty="0"/>
              <a:t>Сто тысяч Почему!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/>
          </a:blip>
          <a:srcRect/>
          <a:stretch/>
        </p:blipFill>
        <p:spPr bwMode="auto">
          <a:xfrm>
            <a:off x="4784282" y="3113584"/>
            <a:ext cx="4176464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1259632" y="188640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Сказки просто так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836712"/>
            <a:ext cx="8352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Настоящую известность </a:t>
            </a:r>
            <a:r>
              <a:rPr lang="ru-RU" sz="2000" b="1" dirty="0" smtClean="0"/>
              <a:t>Киплингу, </a:t>
            </a:r>
            <a:r>
              <a:rPr lang="ru-RU" sz="2000" b="1" dirty="0"/>
              <a:t>как детскому </a:t>
            </a:r>
            <a:r>
              <a:rPr lang="ru-RU" sz="2000" b="1" dirty="0" smtClean="0"/>
              <a:t>писателю, </a:t>
            </a:r>
            <a:r>
              <a:rPr lang="ru-RU" sz="2000" b="1" dirty="0"/>
              <a:t>принес сборник «Просто сказки» или «Маленькие сказки». Это не «просто» сказки, а невероятно домашняя книга, написанная любящим отцом для любимого </a:t>
            </a:r>
            <a:r>
              <a:rPr lang="ru-RU" sz="2000" b="1" dirty="0" smtClean="0"/>
              <a:t>ребенка. Писатель </a:t>
            </a:r>
            <a:r>
              <a:rPr lang="ru-RU" sz="2000" b="1" dirty="0"/>
              <a:t>обдумывал их как ответы на вопросы собственных детей. Это об одной из дочерей— Элси — Киплинг поведал в стихах, завершая сказку о слоненке:</a:t>
            </a:r>
          </a:p>
        </p:txBody>
      </p:sp>
    </p:spTree>
    <p:extLst>
      <p:ext uri="{BB962C8B-B14F-4D97-AF65-F5344CB8AC3E}">
        <p14:creationId xmlns:p14="http://schemas.microsoft.com/office/powerpoint/2010/main" xmlns="" val="378172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356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608" y="260648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Сказки просто так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>
            <a:hlinkClick r:id="rId3" action="ppaction://hlinkfile"/>
          </p:cNvPr>
          <p:cNvSpPr/>
          <p:nvPr/>
        </p:nvSpPr>
        <p:spPr>
          <a:xfrm>
            <a:off x="2411760" y="845423"/>
            <a:ext cx="41764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У Киплинга очень своеобразные, необычные сказки, и необычны они, прежде всего тем, что их главные герои - люди и животные - сосуществуют как равные, равноправные жители планеты Земля. Эти сказки называют анималистическими. Животные в анималистической сказке изображаются такими, какие они в жизни, рисуются их характер, повадки, привычки, и ни в коем случае под ними не подразумеваются люди – в этом главное отличие данных сказок от фольклорных сказок о животных.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7060">
            <a:off x="262558" y="2380844"/>
            <a:ext cx="1701523" cy="20963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4328" y="100537"/>
            <a:ext cx="1440160" cy="20323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91222">
            <a:off x="7281525" y="1555438"/>
            <a:ext cx="1849928" cy="20608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43797">
            <a:off x="6233969" y="630302"/>
            <a:ext cx="1371574" cy="19071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46152">
            <a:off x="489647" y="260649"/>
            <a:ext cx="1656184" cy="22048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8223" y="3212976"/>
            <a:ext cx="1618265" cy="18448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30282">
            <a:off x="257227" y="4213381"/>
            <a:ext cx="1762601" cy="259228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8951" y="4677534"/>
            <a:ext cx="1836128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260648"/>
            <a:ext cx="82809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/>
              <a:t>Редьярд</a:t>
            </a:r>
            <a:r>
              <a:rPr lang="ru-RU" sz="2200" b="1" dirty="0" smtClean="0"/>
              <a:t> Киплинг родился 30 декабря 1865 года</a:t>
            </a:r>
          </a:p>
          <a:p>
            <a:r>
              <a:rPr lang="ru-RU" sz="2200" b="1" dirty="0" smtClean="0"/>
              <a:t>в Бомбее (Индия) в семье профессора местной школы искусств Джона </a:t>
            </a:r>
            <a:r>
              <a:rPr lang="ru-RU" sz="2200" b="1" dirty="0" err="1" smtClean="0"/>
              <a:t>Локвуда</a:t>
            </a:r>
            <a:r>
              <a:rPr lang="ru-RU" sz="2200" b="1" dirty="0" smtClean="0"/>
              <a:t> Киплинга и Алисы (Макдональд) Киплинг.</a:t>
            </a:r>
          </a:p>
          <a:p>
            <a:r>
              <a:rPr lang="ru-RU" sz="2200" b="1" dirty="0" smtClean="0"/>
              <a:t>Мать писателя происходила из знатной английской семьи. </a:t>
            </a:r>
          </a:p>
          <a:p>
            <a:r>
              <a:rPr lang="ru-RU" sz="2200" b="1" dirty="0" smtClean="0"/>
              <a:t>Оба деда были священниками.</a:t>
            </a:r>
            <a:endParaRPr lang="ru-RU" sz="2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65" r="2899"/>
          <a:stretch/>
        </p:blipFill>
        <p:spPr>
          <a:xfrm>
            <a:off x="833829" y="2564904"/>
            <a:ext cx="7135091" cy="391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639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116632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Викторина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908720"/>
            <a:ext cx="8064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Что вместо хобота было у слона?</a:t>
            </a:r>
          </a:p>
          <a:p>
            <a:r>
              <a:rPr lang="ru-RU" b="1" dirty="0"/>
              <a:t>	</a:t>
            </a:r>
            <a:r>
              <a:rPr lang="ru-RU" b="1" dirty="0" smtClean="0"/>
              <a:t>	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нос</a:t>
            </a:r>
          </a:p>
          <a:p>
            <a:r>
              <a:rPr lang="ru-RU" b="1" dirty="0" smtClean="0"/>
              <a:t>На что он был похож?</a:t>
            </a:r>
          </a:p>
          <a:p>
            <a:r>
              <a:rPr lang="ru-RU" b="1" dirty="0"/>
              <a:t>	</a:t>
            </a: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 лепешку</a:t>
            </a:r>
          </a:p>
          <a:p>
            <a:r>
              <a:rPr lang="ru-RU" b="1" dirty="0" smtClean="0"/>
              <a:t>А какой величины?	</a:t>
            </a:r>
          </a:p>
          <a:p>
            <a:r>
              <a:rPr lang="ru-RU" b="1" dirty="0"/>
              <a:t>	</a:t>
            </a: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величиной с башмак</a:t>
            </a:r>
          </a:p>
          <a:p>
            <a:r>
              <a:rPr lang="ru-RU" b="1" dirty="0" smtClean="0"/>
              <a:t>В какой стране жил Слоненок?</a:t>
            </a:r>
          </a:p>
          <a:p>
            <a:r>
              <a:rPr lang="ru-RU" b="1" dirty="0"/>
              <a:t>	</a:t>
            </a: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 Африке</a:t>
            </a:r>
          </a:p>
          <a:p>
            <a:r>
              <a:rPr lang="ru-RU" b="1" dirty="0" smtClean="0"/>
              <a:t>О какой реке говорится в этой сказке?</a:t>
            </a:r>
          </a:p>
          <a:p>
            <a:r>
              <a:rPr lang="ru-RU" b="1" dirty="0"/>
              <a:t>	</a:t>
            </a: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 Лимпопо</a:t>
            </a:r>
          </a:p>
          <a:p>
            <a:r>
              <a:rPr lang="ru-RU" b="1" dirty="0" smtClean="0"/>
              <a:t>За что Слоненок получал тумаки от родителей, родственников и зверей?</a:t>
            </a:r>
          </a:p>
          <a:p>
            <a:r>
              <a:rPr lang="ru-RU" b="1" dirty="0"/>
              <a:t>	</a:t>
            </a: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за любопытство</a:t>
            </a:r>
          </a:p>
          <a:p>
            <a:r>
              <a:rPr lang="ru-RU" b="1" dirty="0" smtClean="0"/>
              <a:t>Что хотел узнать Слоненок у крокодила?</a:t>
            </a:r>
          </a:p>
          <a:p>
            <a:r>
              <a:rPr lang="ru-RU" b="1" dirty="0"/>
              <a:t>	</a:t>
            </a: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что он ест на обед</a:t>
            </a:r>
          </a:p>
          <a:p>
            <a:r>
              <a:rPr lang="ru-RU" b="1" dirty="0" smtClean="0"/>
              <a:t>Кто спас Слоненка?</a:t>
            </a:r>
          </a:p>
          <a:p>
            <a:r>
              <a:rPr lang="ru-RU" b="1" dirty="0"/>
              <a:t>	</a:t>
            </a: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питон</a:t>
            </a:r>
          </a:p>
          <a:p>
            <a:r>
              <a:rPr lang="ru-RU" b="1" dirty="0" smtClean="0"/>
              <a:t>Какие изменения произошли в облике Слоненка после встречи с крокодилом?</a:t>
            </a:r>
          </a:p>
          <a:p>
            <a:r>
              <a:rPr lang="ru-RU" b="1" dirty="0"/>
              <a:t>	</a:t>
            </a: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нос превратился в хобот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847716"/>
            <a:ext cx="2933820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074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116632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Вопрос-ответ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639851"/>
            <a:ext cx="835292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 какой сказке ручные животные были дикими?</a:t>
            </a:r>
          </a:p>
          <a:p>
            <a:r>
              <a:rPr lang="ru-RU" b="1" dirty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 сказке «Кошка, гулявшая сама по себе»</a:t>
            </a:r>
          </a:p>
          <a:p>
            <a:r>
              <a:rPr lang="ru-RU" b="1" dirty="0" smtClean="0"/>
              <a:t>Кого приручила женщина?</a:t>
            </a:r>
          </a:p>
          <a:p>
            <a:r>
              <a:rPr lang="ru-RU" b="1" dirty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собаку, коня, корову</a:t>
            </a:r>
          </a:p>
          <a:p>
            <a:r>
              <a:rPr lang="ru-RU" b="1" dirty="0" smtClean="0"/>
              <a:t>Что за договор заключила женщина с кошкой?</a:t>
            </a:r>
          </a:p>
          <a:p>
            <a:r>
              <a:rPr lang="ru-RU" b="1" dirty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если она трижды похвалит кошку, то та будет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жить в доме и  получать молоко</a:t>
            </a:r>
          </a:p>
          <a:p>
            <a:r>
              <a:rPr lang="ru-RU" b="1" dirty="0" smtClean="0"/>
              <a:t>В те времена они носили шкуру в обтяжку, без единой складочки…</a:t>
            </a:r>
          </a:p>
          <a:p>
            <a:r>
              <a:rPr lang="ru-RU" b="1" dirty="0" smtClean="0"/>
              <a:t>Кто это?</a:t>
            </a:r>
          </a:p>
          <a:p>
            <a:r>
              <a:rPr lang="ru-RU" b="1" dirty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носороги</a:t>
            </a:r>
          </a:p>
          <a:p>
            <a:r>
              <a:rPr lang="ru-RU" b="1" dirty="0" smtClean="0"/>
              <a:t>За что парс разозлился на Носорога?</a:t>
            </a:r>
          </a:p>
          <a:p>
            <a:r>
              <a:rPr lang="ru-RU" b="1" dirty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за сломанную печь и поддетый пирог на рог</a:t>
            </a:r>
          </a:p>
          <a:p>
            <a:r>
              <a:rPr lang="ru-RU" b="1" dirty="0" smtClean="0"/>
              <a:t>Как парс проучил Носорога?</a:t>
            </a:r>
          </a:p>
          <a:p>
            <a:r>
              <a:rPr lang="ru-RU" b="1" dirty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набил шкуру Носорога засохшими, колючими крошками</a:t>
            </a:r>
          </a:p>
          <a:p>
            <a:r>
              <a:rPr lang="ru-RU" b="1" dirty="0" smtClean="0"/>
              <a:t>Назовите Ужасно-Унылого зверя, который не хотел работать</a:t>
            </a:r>
          </a:p>
          <a:p>
            <a:r>
              <a:rPr lang="ru-RU" b="1" dirty="0" smtClean="0"/>
              <a:t> и говорил только одно слово…</a:t>
            </a:r>
          </a:p>
          <a:p>
            <a:r>
              <a:rPr lang="ru-RU" dirty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верблюд</a:t>
            </a:r>
          </a:p>
          <a:p>
            <a:r>
              <a:rPr lang="ru-RU" b="1" dirty="0" smtClean="0"/>
              <a:t>Как Джинн наказал верблюда?</a:t>
            </a:r>
          </a:p>
          <a:p>
            <a:r>
              <a:rPr lang="ru-RU" dirty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наградил его горбом</a:t>
            </a:r>
          </a:p>
          <a:p>
            <a:r>
              <a:rPr lang="ru-RU" b="1" dirty="0" smtClean="0"/>
              <a:t>У кого может вырасти такой горб?</a:t>
            </a:r>
          </a:p>
          <a:p>
            <a:r>
              <a:rPr lang="ru-RU" dirty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у лентяев</a:t>
            </a:r>
          </a:p>
          <a:p>
            <a:endParaRPr lang="ru-RU" dirty="0" smtClean="0"/>
          </a:p>
          <a:p>
            <a:r>
              <a:rPr lang="ru-RU" dirty="0"/>
              <a:t>	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0232" y="116632"/>
            <a:ext cx="1906513" cy="23762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4867011"/>
            <a:ext cx="2395411" cy="195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181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116632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Узнай героя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548680"/>
            <a:ext cx="8208912" cy="667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Она села колдовать: распустила волосы, взяла плечевую баранью кость, очень плоскую и очень гладкую, и стала пристально всматриваться в чудесные </a:t>
            </a:r>
            <a:r>
              <a:rPr lang="ru-RU" b="1" dirty="0" err="1" smtClean="0"/>
              <a:t>загзаги</a:t>
            </a:r>
            <a:r>
              <a:rPr lang="ru-RU" b="1" dirty="0" smtClean="0"/>
              <a:t> на этой кости.</a:t>
            </a:r>
          </a:p>
          <a:p>
            <a:r>
              <a:rPr lang="ru-RU" b="1" dirty="0"/>
              <a:t>	</a:t>
            </a: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Женщина</a:t>
            </a:r>
          </a:p>
          <a:p>
            <a:r>
              <a:rPr lang="ru-RU" b="1" dirty="0" smtClean="0"/>
              <a:t>У него был черненький  нос  величиною с башмак, который болтался во все стороны, но все же никуда не годился: разве можно таким носом поднять что-нибудь с земли?</a:t>
            </a:r>
          </a:p>
          <a:p>
            <a:r>
              <a:rPr lang="ru-RU" b="1" dirty="0"/>
              <a:t>	</a:t>
            </a: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Слоненок</a:t>
            </a:r>
          </a:p>
          <a:p>
            <a:r>
              <a:rPr lang="ru-RU" b="1" dirty="0" smtClean="0"/>
              <a:t>И с тех пор до сего дня у него очень толстые складки на шкуре и очень скверный характер.</a:t>
            </a:r>
          </a:p>
          <a:p>
            <a:r>
              <a:rPr lang="ru-RU" b="1" dirty="0"/>
              <a:t>	</a:t>
            </a: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Носорог</a:t>
            </a:r>
          </a:p>
          <a:p>
            <a:r>
              <a:rPr lang="ru-RU" b="1" dirty="0" smtClean="0"/>
              <a:t>Жил он на мутной реке Амазонке, ел улиток и разные разности.</a:t>
            </a:r>
          </a:p>
          <a:p>
            <a:r>
              <a:rPr lang="ru-RU" b="1" dirty="0" smtClean="0"/>
              <a:t>И была у него подруга Черепаха Неспешная…</a:t>
            </a:r>
          </a:p>
          <a:p>
            <a:r>
              <a:rPr lang="ru-RU" b="1" dirty="0"/>
              <a:t>	</a:t>
            </a: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Злючка-Колючка Еж</a:t>
            </a:r>
          </a:p>
          <a:p>
            <a:r>
              <a:rPr lang="ru-RU" b="1" dirty="0" smtClean="0"/>
              <a:t>На нем синие холщовые штаны да подтяжки, да охотничий нож. Этот человек очень находчивый, умный и храбрый.</a:t>
            </a:r>
          </a:p>
          <a:p>
            <a:r>
              <a:rPr lang="ru-RU" b="1" dirty="0"/>
              <a:t>	</a:t>
            </a: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Моряк</a:t>
            </a:r>
          </a:p>
          <a:p>
            <a:r>
              <a:rPr lang="ru-RU" b="1" dirty="0" smtClean="0"/>
              <a:t>Хвост и мех у него как у маленькой кошки, а голова и все повадки- как у </a:t>
            </a:r>
            <a:r>
              <a:rPr lang="ru-RU" b="1" dirty="0" err="1" smtClean="0"/>
              <a:t>ласочки.Глаза</a:t>
            </a:r>
            <a:r>
              <a:rPr lang="ru-RU" b="1" dirty="0" smtClean="0"/>
              <a:t> розовые и кончик носа тоже розовый.</a:t>
            </a:r>
          </a:p>
          <a:p>
            <a:r>
              <a:rPr lang="ru-RU" b="1" dirty="0"/>
              <a:t>	</a:t>
            </a:r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Мангуст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/>
              <a:t>	</a:t>
            </a:r>
            <a:r>
              <a:rPr lang="ru-RU" dirty="0" smtClean="0"/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5784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116632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Вопрос-ответ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639852"/>
            <a:ext cx="842493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Он плавал по морю и ел </a:t>
            </a:r>
            <a:r>
              <a:rPr lang="ru-RU" b="1" dirty="0" err="1" smtClean="0"/>
              <a:t>рыбу.Он</a:t>
            </a:r>
            <a:r>
              <a:rPr lang="ru-RU" b="1" dirty="0" smtClean="0"/>
              <a:t> ел и ершей, и белугу, и севрюгу…</a:t>
            </a:r>
          </a:p>
          <a:p>
            <a:r>
              <a:rPr lang="ru-RU" b="1" dirty="0" smtClean="0"/>
              <a:t>Кто это?</a:t>
            </a:r>
          </a:p>
          <a:p>
            <a:r>
              <a:rPr lang="ru-RU" b="1" dirty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кит</a:t>
            </a:r>
          </a:p>
          <a:p>
            <a:r>
              <a:rPr lang="ru-RU" b="1" dirty="0" smtClean="0"/>
              <a:t>Кого проглотил кит?</a:t>
            </a:r>
          </a:p>
          <a:p>
            <a:r>
              <a:rPr lang="ru-RU" b="1" dirty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моряка</a:t>
            </a:r>
          </a:p>
          <a:p>
            <a:r>
              <a:rPr lang="ru-RU" b="1" dirty="0" smtClean="0"/>
              <a:t>Почему кит ест только мелкую рыбешку?</a:t>
            </a:r>
          </a:p>
          <a:p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моряк установил решетку</a:t>
            </a:r>
          </a:p>
          <a:p>
            <a:r>
              <a:rPr lang="ru-RU" b="1" dirty="0" smtClean="0"/>
              <a:t>Из чего была сделана решетка?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	из плота и подтяжек</a:t>
            </a:r>
          </a:p>
          <a:p>
            <a:r>
              <a:rPr lang="ru-RU" b="1" dirty="0" smtClean="0"/>
              <a:t>Кто такой </a:t>
            </a:r>
            <a:r>
              <a:rPr lang="ru-RU" b="1" dirty="0" err="1" smtClean="0"/>
              <a:t>Рикки-Тикки-Тави</a:t>
            </a:r>
            <a:r>
              <a:rPr lang="ru-RU" b="1" dirty="0" smtClean="0"/>
              <a:t>?</a:t>
            </a:r>
            <a:endParaRPr lang="ru-RU" b="1" dirty="0"/>
          </a:p>
          <a:p>
            <a:pPr lvl="1"/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мангуст</a:t>
            </a:r>
          </a:p>
          <a:p>
            <a:r>
              <a:rPr lang="ru-RU" b="1" dirty="0" smtClean="0"/>
              <a:t>Наг и </a:t>
            </a:r>
            <a:r>
              <a:rPr lang="ru-RU" b="1" dirty="0" err="1" smtClean="0"/>
              <a:t>Нагайна</a:t>
            </a:r>
            <a:r>
              <a:rPr lang="ru-RU" b="1" dirty="0" smtClean="0"/>
              <a:t>?</a:t>
            </a:r>
          </a:p>
          <a:p>
            <a:pPr lvl="1"/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кобры</a:t>
            </a:r>
          </a:p>
          <a:p>
            <a:r>
              <a:rPr lang="ru-RU" b="1" dirty="0" err="1" smtClean="0"/>
              <a:t>Дарзи</a:t>
            </a:r>
            <a:r>
              <a:rPr lang="ru-RU" b="1" dirty="0" smtClean="0"/>
              <a:t>?</a:t>
            </a:r>
          </a:p>
          <a:p>
            <a:pPr lvl="1"/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птица</a:t>
            </a:r>
          </a:p>
          <a:p>
            <a:r>
              <a:rPr lang="ru-RU" b="1" dirty="0" smtClean="0"/>
              <a:t>Тедди?</a:t>
            </a:r>
          </a:p>
          <a:p>
            <a:pPr lvl="1"/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мальчик</a:t>
            </a:r>
          </a:p>
          <a:p>
            <a:r>
              <a:rPr lang="ru-RU" b="1" dirty="0" err="1" smtClean="0"/>
              <a:t>Чучундра</a:t>
            </a:r>
            <a:r>
              <a:rPr lang="ru-RU" b="1" dirty="0" smtClean="0"/>
              <a:t>?</a:t>
            </a:r>
          </a:p>
          <a:p>
            <a:pPr lvl="1"/>
            <a:r>
              <a:rPr lang="ru-RU" b="1" dirty="0" smtClean="0"/>
              <a:t>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крыса</a:t>
            </a:r>
          </a:p>
          <a:p>
            <a:r>
              <a:rPr lang="ru-RU" b="1" dirty="0" smtClean="0"/>
              <a:t>	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6960" y="2996950"/>
            <a:ext cx="2379725" cy="33717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8224" y="1091952"/>
            <a:ext cx="2370067" cy="233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875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116632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</a:rPr>
              <a:t>Рикки-Тикки-Тави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692697"/>
            <a:ext cx="646246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0000"/>
                </a:solidFill>
              </a:rPr>
              <a:t>Как мангуст попал к людям?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00"/>
                </a:solidFill>
              </a:rPr>
              <a:t>	</a:t>
            </a:r>
            <a:r>
              <a:rPr lang="ru-RU" b="1" dirty="0" smtClean="0">
                <a:solidFill>
                  <a:srgbClr val="000000"/>
                </a:solidFill>
              </a:rPr>
              <a:t>	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его нашли в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саду,обогрели,накормили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0000"/>
                </a:solidFill>
              </a:rPr>
              <a:t>С кем воевал </a:t>
            </a:r>
            <a:r>
              <a:rPr lang="ru-RU" b="1" dirty="0" err="1" smtClean="0">
                <a:solidFill>
                  <a:srgbClr val="000000"/>
                </a:solidFill>
              </a:rPr>
              <a:t>Рикки-Тикки</a:t>
            </a:r>
            <a:r>
              <a:rPr lang="ru-RU" b="1" dirty="0" smtClean="0">
                <a:solidFill>
                  <a:srgbClr val="000000"/>
                </a:solidFill>
              </a:rPr>
              <a:t>?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00"/>
                </a:solidFill>
              </a:rPr>
              <a:t>			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кобрами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0000"/>
                </a:solidFill>
              </a:rPr>
              <a:t>Почему мангуст вел эту войну?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00"/>
                </a:solidFill>
              </a:rPr>
              <a:t>	</a:t>
            </a:r>
            <a:r>
              <a:rPr lang="ru-RU" b="1" dirty="0" smtClean="0">
                <a:solidFill>
                  <a:srgbClr val="000000"/>
                </a:solidFill>
              </a:rPr>
              <a:t>	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змеи угрожали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людям,которые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его приютили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00"/>
                </a:solidFill>
              </a:rPr>
              <a:t>	Как помог Большой Человек зверьку в схватке с Нагом?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0000"/>
                </a:solidFill>
              </a:rPr>
              <a:t>		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застрелил кобру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0000"/>
                </a:solidFill>
              </a:rPr>
              <a:t>Где </a:t>
            </a:r>
            <a:r>
              <a:rPr lang="ru-RU" b="1" dirty="0" err="1" smtClean="0">
                <a:solidFill>
                  <a:srgbClr val="000000"/>
                </a:solidFill>
              </a:rPr>
              <a:t>Нагайна</a:t>
            </a:r>
            <a:r>
              <a:rPr lang="ru-RU" b="1" dirty="0" smtClean="0">
                <a:solidFill>
                  <a:srgbClr val="000000"/>
                </a:solidFill>
              </a:rPr>
              <a:t> спрятала яйца?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00"/>
                </a:solidFill>
              </a:rPr>
              <a:t>	</a:t>
            </a:r>
            <a:r>
              <a:rPr lang="ru-RU" b="1" dirty="0" smtClean="0">
                <a:solidFill>
                  <a:srgbClr val="000000"/>
                </a:solidFill>
              </a:rPr>
              <a:t>	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 дынной гряде, под забором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0000"/>
                </a:solidFill>
              </a:rPr>
              <a:t>Сколько всего было яиц?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00"/>
                </a:solidFill>
              </a:rPr>
              <a:t>	</a:t>
            </a:r>
            <a:r>
              <a:rPr lang="ru-RU" b="1" dirty="0" smtClean="0">
                <a:solidFill>
                  <a:srgbClr val="000000"/>
                </a:solidFill>
              </a:rPr>
              <a:t>	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25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0000"/>
                </a:solidFill>
              </a:rPr>
              <a:t>Кто </a:t>
            </a:r>
            <a:r>
              <a:rPr lang="ru-RU" b="1" dirty="0">
                <a:solidFill>
                  <a:srgbClr val="000000"/>
                </a:solidFill>
              </a:rPr>
              <a:t>помог мангусту увести </a:t>
            </a:r>
            <a:r>
              <a:rPr lang="ru-RU" b="1" dirty="0" err="1">
                <a:solidFill>
                  <a:srgbClr val="000000"/>
                </a:solidFill>
              </a:rPr>
              <a:t>Нагайну</a:t>
            </a:r>
            <a:r>
              <a:rPr lang="ru-RU" b="1" dirty="0">
                <a:solidFill>
                  <a:srgbClr val="000000"/>
                </a:solidFill>
              </a:rPr>
              <a:t> от конюшни</a:t>
            </a:r>
            <a:r>
              <a:rPr lang="ru-RU" b="1" dirty="0" smtClean="0">
                <a:solidFill>
                  <a:srgbClr val="000000"/>
                </a:solidFill>
              </a:rPr>
              <a:t>?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00"/>
                </a:solidFill>
              </a:rPr>
              <a:t>	</a:t>
            </a:r>
            <a:r>
              <a:rPr lang="ru-RU" b="1" dirty="0" smtClean="0">
                <a:solidFill>
                  <a:srgbClr val="000000"/>
                </a:solidFill>
              </a:rPr>
              <a:t>	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жена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Дарзи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00"/>
                </a:solidFill>
              </a:rPr>
              <a:t>Какой выкуп за змеиное яйцо предложила </a:t>
            </a:r>
            <a:r>
              <a:rPr lang="ru-RU" b="1" dirty="0" err="1">
                <a:solidFill>
                  <a:srgbClr val="000000"/>
                </a:solidFill>
              </a:rPr>
              <a:t>Нагайна</a:t>
            </a:r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ru-RU" b="1" dirty="0" err="1">
                <a:solidFill>
                  <a:srgbClr val="000000"/>
                </a:solidFill>
              </a:rPr>
              <a:t>Рикки</a:t>
            </a:r>
            <a:r>
              <a:rPr lang="ru-RU" b="1" dirty="0">
                <a:solidFill>
                  <a:srgbClr val="000000"/>
                </a:solidFill>
              </a:rPr>
              <a:t> – </a:t>
            </a:r>
            <a:r>
              <a:rPr lang="ru-RU" b="1" dirty="0" err="1">
                <a:solidFill>
                  <a:srgbClr val="000000"/>
                </a:solidFill>
              </a:rPr>
              <a:t>Тикки</a:t>
            </a:r>
            <a:r>
              <a:rPr lang="ru-RU" b="1" dirty="0">
                <a:solidFill>
                  <a:srgbClr val="000000"/>
                </a:solidFill>
              </a:rPr>
              <a:t> – </a:t>
            </a:r>
            <a:r>
              <a:rPr lang="ru-RU" b="1" dirty="0" err="1" smtClean="0">
                <a:solidFill>
                  <a:srgbClr val="000000"/>
                </a:solidFill>
              </a:rPr>
              <a:t>Тави</a:t>
            </a:r>
            <a:r>
              <a:rPr lang="ru-RU" b="1" dirty="0" smtClean="0">
                <a:solidFill>
                  <a:srgbClr val="000000"/>
                </a:solidFill>
              </a:rPr>
              <a:t>?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0000"/>
                </a:solidFill>
              </a:rPr>
              <a:t>			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она обещала уйти и не возвращаться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0000"/>
                </a:solidFill>
              </a:rPr>
              <a:t>Чем закончилась сказка?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00"/>
                </a:solidFill>
              </a:rPr>
              <a:t>	</a:t>
            </a:r>
            <a:r>
              <a:rPr lang="ru-RU" b="1" dirty="0" smtClean="0">
                <a:solidFill>
                  <a:srgbClr val="000000"/>
                </a:solidFill>
              </a:rPr>
              <a:t>		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Рикки-Тикки-Тави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– победитель змей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dirty="0" smtClean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dirty="0" smtClean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dirty="0">
              <a:solidFill>
                <a:srgbClr val="0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188640"/>
            <a:ext cx="2669282" cy="1800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215" y="4581128"/>
            <a:ext cx="2509655" cy="19442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97059" y="2335402"/>
            <a:ext cx="2069777" cy="172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108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116632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Угадай сказку по картинкам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5" y="2924944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Откуда у верблюда горб</a:t>
            </a: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5" y="578297"/>
            <a:ext cx="2376264" cy="23777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521" y="3689603"/>
            <a:ext cx="4542755" cy="26367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3754230"/>
            <a:ext cx="3679073" cy="25075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08947" y="355084"/>
            <a:ext cx="2364432" cy="26698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578297"/>
            <a:ext cx="2520280" cy="274197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699792" y="3320271"/>
            <a:ext cx="3909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Кошка,гулявшая</a:t>
            </a:r>
            <a:r>
              <a:rPr lang="ru-RU" b="1" dirty="0" smtClean="0"/>
              <a:t> сама по себе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608947" y="3024896"/>
            <a:ext cx="2548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Рикки-Тикки-Тави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8" y="6326388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Откуда взялись броненосцы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860032" y="6261759"/>
            <a:ext cx="4077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Как Леопард получил свои пятна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23626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69" y="-20426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116632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Угадай сказку по картинкам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Объект 4">
            <a:hlinkClick r:id="rId3" action="ppaction://hlinkfile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141"/>
          <a:stretch/>
        </p:blipFill>
        <p:spPr>
          <a:xfrm>
            <a:off x="4860032" y="578297"/>
            <a:ext cx="4079119" cy="27066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0" y="3078251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Как было написано первое письмо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3663444"/>
            <a:ext cx="3766098" cy="25505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055" y="3078251"/>
            <a:ext cx="2819400" cy="33300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578296"/>
            <a:ext cx="3851920" cy="213062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3528" y="2708919"/>
            <a:ext cx="3234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Откуда у Кита такая глотка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9" y="6408309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Откуда у Носорога шкура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148064" y="6214034"/>
            <a:ext cx="1634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Слоненок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70765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киплинг\джунгли\jungle-us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653" y="0"/>
            <a:ext cx="9254508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214414" y="2000240"/>
            <a:ext cx="7572428" cy="19389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algn="ctr"/>
            <a:r>
              <a:rPr lang="ru-RU" sz="6000" b="1" cap="all" dirty="0" smtClean="0">
                <a:ln w="9000" cmpd="sng">
                  <a:solidFill>
                    <a:srgbClr val="800000"/>
                  </a:solidFill>
                  <a:prstDash val="solid"/>
                </a:ln>
                <a:solidFill>
                  <a:srgbClr val="FFC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>Спасибо</a:t>
            </a:r>
            <a:r>
              <a:rPr lang="ru-RU" sz="6000" b="1" cap="all" dirty="0" smtClean="0">
                <a:ln w="9000" cmpd="sng">
                  <a:solidFill>
                    <a:srgbClr val="800000"/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6000" b="1" cap="all" dirty="0" smtClean="0">
                <a:ln w="9000" cmpd="sng">
                  <a:solidFill>
                    <a:srgbClr val="800000"/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за внимание!</a:t>
            </a:r>
            <a:endParaRPr lang="ru-RU" sz="6000" b="1" cap="all" dirty="0">
              <a:ln w="9000" cmpd="sng">
                <a:solidFill>
                  <a:srgbClr val="800000"/>
                </a:solidFill>
                <a:prstDash val="solid"/>
              </a:ln>
              <a:solidFill>
                <a:srgbClr val="FFC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Picture 5" descr="001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928670"/>
            <a:ext cx="3671888" cy="1700212"/>
          </a:xfrm>
          <a:prstGeom prst="rect">
            <a:avLst/>
          </a:prstGeom>
          <a:noFill/>
        </p:spPr>
      </p:pic>
      <p:pic>
        <p:nvPicPr>
          <p:cNvPr id="8" name="Picture 5" descr="001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0"/>
            <a:ext cx="5500726" cy="1200122"/>
          </a:xfrm>
          <a:prstGeom prst="rect">
            <a:avLst/>
          </a:prstGeom>
          <a:noFill/>
        </p:spPr>
      </p:pic>
      <p:pic>
        <p:nvPicPr>
          <p:cNvPr id="9" name="Picture 5" descr="001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2112" y="0"/>
            <a:ext cx="3671888" cy="1700212"/>
          </a:xfrm>
          <a:prstGeom prst="rect">
            <a:avLst/>
          </a:prstGeom>
          <a:noFill/>
        </p:spPr>
      </p:pic>
      <p:pic>
        <p:nvPicPr>
          <p:cNvPr id="10" name="Picture 6" descr="001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642918"/>
            <a:ext cx="3852862" cy="1838325"/>
          </a:xfrm>
          <a:prstGeom prst="rect">
            <a:avLst/>
          </a:prstGeom>
          <a:noFill/>
        </p:spPr>
      </p:pic>
      <p:pic>
        <p:nvPicPr>
          <p:cNvPr id="11" name="Picture 6" descr="001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-214338"/>
            <a:ext cx="3852862" cy="1838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8325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16632"/>
            <a:ext cx="849694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 </a:t>
            </a:r>
            <a:r>
              <a:rPr lang="ru-RU" sz="2000" b="1" dirty="0" smtClean="0"/>
              <a:t>Киплинг </a:t>
            </a:r>
            <a:r>
              <a:rPr lang="ru-RU" sz="2000" b="1" dirty="0"/>
              <a:t>был </a:t>
            </a:r>
            <a:r>
              <a:rPr lang="ru-RU" sz="2000" b="1" dirty="0" smtClean="0"/>
              <a:t>англичанином, хотя и  </a:t>
            </a:r>
            <a:r>
              <a:rPr lang="ru-RU" sz="2000" b="1" dirty="0"/>
              <a:t>родился </a:t>
            </a:r>
            <a:r>
              <a:rPr lang="ru-RU" sz="2000" b="1" dirty="0" smtClean="0"/>
              <a:t>в Индии.</a:t>
            </a:r>
          </a:p>
          <a:p>
            <a:r>
              <a:rPr lang="ru-RU" sz="2000" b="1" dirty="0" smtClean="0"/>
              <a:t>В </a:t>
            </a:r>
            <a:r>
              <a:rPr lang="ru-RU" sz="2000" b="1" dirty="0"/>
              <a:t>то время Индия находилась в зависимости от Великобритании, была ее колонией. В древней прекрасной стране распоряжались английские чиновники. На службе в Индии состоял и </a:t>
            </a:r>
            <a:r>
              <a:rPr lang="ru-RU" sz="2000" b="1" dirty="0" smtClean="0"/>
              <a:t>отец</a:t>
            </a:r>
          </a:p>
          <a:p>
            <a:r>
              <a:rPr lang="ru-RU" sz="2000" b="1" dirty="0" err="1" smtClean="0"/>
              <a:t>Редьярда</a:t>
            </a:r>
            <a:r>
              <a:rPr lang="ru-RU" sz="2000" b="1" dirty="0" smtClean="0"/>
              <a:t> </a:t>
            </a:r>
            <a:r>
              <a:rPr lang="ru-RU" sz="2000" b="1" dirty="0"/>
              <a:t>Киплинга. Он был директором музея искусств в </a:t>
            </a:r>
            <a:r>
              <a:rPr lang="ru-RU" sz="2000" b="1" dirty="0" err="1" smtClean="0"/>
              <a:t>Бомбее.В</a:t>
            </a:r>
            <a:r>
              <a:rPr lang="ru-RU" sz="2000" b="1" dirty="0" smtClean="0"/>
              <a:t> </a:t>
            </a:r>
            <a:r>
              <a:rPr lang="ru-RU" sz="2000" b="1" dirty="0"/>
              <a:t>этом большом индийском городе и прошли детские годы будущего писателя, и он считал эти годы самыми счастливыми в своей жизни</a:t>
            </a:r>
            <a:r>
              <a:rPr lang="ru-RU" sz="2000" b="1" dirty="0" smtClean="0"/>
              <a:t>.</a:t>
            </a:r>
            <a:r>
              <a:rPr lang="ru-RU" sz="2000" b="1" dirty="0"/>
              <a:t>            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780689"/>
            <a:ext cx="6192688" cy="4053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1696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49356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60032" y="908720"/>
            <a:ext cx="37444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Все удивлялись его странному имени- </a:t>
            </a:r>
            <a:r>
              <a:rPr lang="ru-RU" sz="2800" b="1" dirty="0" err="1" smtClean="0"/>
              <a:t>Редьярд</a:t>
            </a:r>
            <a:r>
              <a:rPr lang="ru-RU" sz="2800" b="1" dirty="0" smtClean="0"/>
              <a:t>.</a:t>
            </a:r>
          </a:p>
          <a:p>
            <a:r>
              <a:rPr lang="ru-RU" sz="2800" b="1" dirty="0" smtClean="0"/>
              <a:t>В английском языке нет такого имени. </a:t>
            </a:r>
          </a:p>
          <a:p>
            <a:r>
              <a:rPr lang="ru-RU" sz="2800" b="1" dirty="0" smtClean="0"/>
              <a:t>Но есть озеро </a:t>
            </a:r>
            <a:r>
              <a:rPr lang="ru-RU" sz="2800" b="1" dirty="0" err="1" smtClean="0"/>
              <a:t>Редьярд</a:t>
            </a:r>
            <a:r>
              <a:rPr lang="ru-RU" sz="2800" b="1" dirty="0" smtClean="0"/>
              <a:t> в Великобритании,</a:t>
            </a:r>
          </a:p>
          <a:p>
            <a:r>
              <a:rPr lang="ru-RU" sz="2800" b="1" dirty="0" smtClean="0"/>
              <a:t> где познакомились родители мальчика.</a:t>
            </a:r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686" y="620688"/>
            <a:ext cx="4277313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780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260648"/>
            <a:ext cx="8280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В Индии  </a:t>
            </a:r>
            <a:r>
              <a:rPr lang="ru-RU" sz="2000" b="1" dirty="0" smtClean="0"/>
              <a:t>семья  жила </a:t>
            </a:r>
            <a:r>
              <a:rPr lang="ru-RU" sz="2000" b="1" dirty="0"/>
              <a:t>довольно богато, и в доме отца была целая толпа слуг. Все слуги обожали маленького </a:t>
            </a:r>
            <a:r>
              <a:rPr lang="ru-RU" sz="2000" b="1" dirty="0" err="1"/>
              <a:t>Редьярда</a:t>
            </a:r>
            <a:r>
              <a:rPr lang="ru-RU" sz="2000" b="1" dirty="0"/>
              <a:t>. А он любил их, дружил с ними и иначе, чем "брат", к слуге не </a:t>
            </a:r>
            <a:r>
              <a:rPr lang="ru-RU" sz="2000" b="1" dirty="0" smtClean="0"/>
              <a:t>обращался.</a:t>
            </a:r>
            <a:r>
              <a:rPr lang="ru-RU" sz="2000" b="1" dirty="0"/>
              <a:t> </a:t>
            </a:r>
          </a:p>
          <a:p>
            <a:r>
              <a:rPr lang="ru-RU" sz="2000" b="1" dirty="0" smtClean="0"/>
              <a:t>А </a:t>
            </a:r>
            <a:r>
              <a:rPr lang="ru-RU" sz="2000" b="1" dirty="0"/>
              <a:t>сколько сказок и историй они ему рассказывали! Он познакомился с волшебным миром индийских мифов и </a:t>
            </a:r>
            <a:r>
              <a:rPr lang="ru-RU" sz="2000" b="1" dirty="0" smtClean="0"/>
              <a:t>сказок.</a:t>
            </a:r>
            <a:r>
              <a:rPr lang="ru-RU" sz="2000" b="1" dirty="0"/>
              <a:t>          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7557" y="2543320"/>
            <a:ext cx="3888432" cy="420123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457" y="2507417"/>
            <a:ext cx="3487737" cy="4237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8217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92896"/>
            <a:ext cx="7704856" cy="4365103"/>
          </a:xfrm>
          <a:prstGeom prst="rect">
            <a:avLst/>
          </a:prstGeom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88640"/>
            <a:ext cx="80648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b="1" dirty="0"/>
              <a:t>А потом </a:t>
            </a:r>
            <a:r>
              <a:rPr lang="ru-RU" b="1" dirty="0" err="1"/>
              <a:t>Редьярду</a:t>
            </a:r>
            <a:r>
              <a:rPr lang="ru-RU" b="1" dirty="0"/>
              <a:t> исполнилось шесть лет, и все кончилось!.. Потому что английский мальчик в этом возрасте начинал учиться. </a:t>
            </a:r>
            <a:endParaRPr lang="ru-RU" b="1" dirty="0" smtClean="0"/>
          </a:p>
          <a:p>
            <a:r>
              <a:rPr lang="ru-RU" b="1" dirty="0" smtClean="0"/>
              <a:t>А </a:t>
            </a:r>
            <a:r>
              <a:rPr lang="ru-RU" b="1" dirty="0"/>
              <a:t>учиться, считалось, лучше на родине, в Англии.</a:t>
            </a:r>
          </a:p>
          <a:p>
            <a:r>
              <a:rPr lang="ru-RU" b="1" dirty="0" smtClean="0"/>
              <a:t>И </a:t>
            </a:r>
            <a:r>
              <a:rPr lang="ru-RU" b="1" dirty="0" err="1"/>
              <a:t>Редьярда</a:t>
            </a:r>
            <a:r>
              <a:rPr lang="ru-RU" b="1" dirty="0"/>
              <a:t> </a:t>
            </a:r>
            <a:r>
              <a:rPr lang="ru-RU" b="1" dirty="0" smtClean="0"/>
              <a:t>с сестрой отправили </a:t>
            </a:r>
            <a:r>
              <a:rPr lang="ru-RU" b="1" dirty="0"/>
              <a:t>из любимой солнечной Индии в его родной туманный край, где в течении 6 лет он жил в частном пансионе, хозяйка которого плохо обращалась с ним, наказывала.</a:t>
            </a:r>
          </a:p>
          <a:p>
            <a:r>
              <a:rPr lang="ru-RU" b="1" dirty="0" smtClean="0"/>
              <a:t>«</a:t>
            </a:r>
            <a:r>
              <a:rPr lang="ru-RU" b="1" dirty="0"/>
              <a:t>Домом отчаяния» называл Киплинг свою первую английскую </a:t>
            </a:r>
            <a:r>
              <a:rPr lang="ru-RU" b="1" dirty="0" smtClean="0"/>
              <a:t>школу.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64701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3400" y="188640"/>
            <a:ext cx="8077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В 12 лет родители устраивают его в частное Девонское училище, чтобы </a:t>
            </a:r>
            <a:r>
              <a:rPr lang="ru-RU" sz="2000" b="1" dirty="0" err="1" smtClean="0"/>
              <a:t>Редьярд</a:t>
            </a:r>
            <a:r>
              <a:rPr lang="ru-RU" sz="2000" b="1" dirty="0" smtClean="0"/>
              <a:t> смог потом поступить в престижную военную академию. Директором училища был </a:t>
            </a:r>
            <a:r>
              <a:rPr lang="ru-RU" sz="2000" b="1" dirty="0" err="1" smtClean="0"/>
              <a:t>Кормелл</a:t>
            </a:r>
            <a:r>
              <a:rPr lang="ru-RU" sz="2000" b="1" dirty="0" smtClean="0"/>
              <a:t> Прайс, друг отца </a:t>
            </a:r>
            <a:r>
              <a:rPr lang="ru-RU" sz="2000" b="1" dirty="0" err="1" smtClean="0"/>
              <a:t>Редьярда</a:t>
            </a:r>
            <a:r>
              <a:rPr lang="ru-RU" sz="2000" b="1" dirty="0" smtClean="0"/>
              <a:t>. Именно он стал поощрять любовь мальчика к литературе.</a:t>
            </a: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2132856"/>
            <a:ext cx="8077200" cy="424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492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44008" y="1484784"/>
            <a:ext cx="37444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Близорукость не позволила Киплингу избрать военную карьеру, а дипломов для поступления в другие университеты училище не давало</a:t>
            </a:r>
            <a:endParaRPr lang="ru-RU" sz="2800" b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528" y="478307"/>
            <a:ext cx="3918082" cy="532859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xmlns="" val="159730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08" y="-459432"/>
            <a:ext cx="9144000" cy="73174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788024" y="548680"/>
            <a:ext cx="41764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Но под впечатлением от рассказов, написанных сыном</a:t>
            </a:r>
          </a:p>
          <a:p>
            <a:r>
              <a:rPr lang="ru-RU" sz="2800" b="1" dirty="0" smtClean="0"/>
              <a:t> в училище,</a:t>
            </a:r>
          </a:p>
          <a:p>
            <a:r>
              <a:rPr lang="ru-RU" sz="2800" b="1" dirty="0" smtClean="0"/>
              <a:t> отец находит ему работу журналиста</a:t>
            </a:r>
          </a:p>
          <a:p>
            <a:r>
              <a:rPr lang="ru-RU" sz="2800" b="1" dirty="0" smtClean="0"/>
              <a:t> в редакции «Гражданской и военной газеты», выходившей в </a:t>
            </a:r>
            <a:r>
              <a:rPr lang="ru-RU" sz="2800" b="1" dirty="0" err="1" smtClean="0"/>
              <a:t>Лахоре</a:t>
            </a:r>
            <a:r>
              <a:rPr lang="ru-RU" sz="2800" b="1" dirty="0" smtClean="0"/>
              <a:t> (Пакистан).</a:t>
            </a:r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" y="151284"/>
            <a:ext cx="43434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610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1696</TotalTime>
  <Words>1005</Words>
  <Application>Microsoft Office PowerPoint</Application>
  <PresentationFormat>Экран (4:3)</PresentationFormat>
  <Paragraphs>177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 Agalzova</dc:creator>
  <cp:lastModifiedBy>admin</cp:lastModifiedBy>
  <cp:revision>132</cp:revision>
  <dcterms:created xsi:type="dcterms:W3CDTF">2015-11-25T06:28:36Z</dcterms:created>
  <dcterms:modified xsi:type="dcterms:W3CDTF">2020-04-24T13:36:19Z</dcterms:modified>
</cp:coreProperties>
</file>