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7" r:id="rId19"/>
    <p:sldId id="271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79" r:id="rId34"/>
    <p:sldId id="290" r:id="rId35"/>
    <p:sldId id="291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s.1september.ru/article.php?ID=200203206" TargetMode="External"/><Relationship Id="rId2" Type="http://schemas.openxmlformats.org/officeDocument/2006/relationships/hyperlink" Target="http://school-assistant.ru/?predmet=russian&amp;theme=bukvi_e_i_v_kornia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&#1090;&#1077;&#1089;&#1090;+&#1073;&#1091;&#1082;&#1074;&#1099;+&#1077;+&#1080;+&#1074;+&#1082;&#1086;&#1088;&#1085;&#1103;&#1093;+&#1089;+&#1095;&#1077;&#1088;&#1077;&#1076;&#1086;&#1074;&#1072;&#1085;&#1080;&#1077;&#1084;+5+&#1082;&#1083;&#1072;&#1089;&#1089;" TargetMode="External"/><Relationship Id="rId4" Type="http://schemas.openxmlformats.org/officeDocument/2006/relationships/hyperlink" Target="http://testedu.ru/test/russkij-yazyik/5-klass/test-bukvyi-e-i-v-kornyax-s-cheredovaniem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9"/>
          <a:stretch/>
        </p:blipFill>
        <p:spPr>
          <a:xfrm>
            <a:off x="5652120" y="3140968"/>
            <a:ext cx="3251244" cy="3561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56886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урока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Презентация </a:t>
            </a:r>
            <a:r>
              <a:rPr lang="ru-RU" sz="2400" b="1" dirty="0" smtClean="0"/>
              <a:t>к уроку </a:t>
            </a:r>
            <a:r>
              <a:rPr lang="ru-RU" sz="2400" b="1" dirty="0"/>
              <a:t>русского </a:t>
            </a:r>
            <a:r>
              <a:rPr lang="ru-RU" sz="2400" b="1" dirty="0" smtClean="0"/>
              <a:t>языка</a:t>
            </a:r>
            <a:br>
              <a:rPr lang="ru-RU" sz="2400" b="1" dirty="0" smtClean="0"/>
            </a:br>
            <a:r>
              <a:rPr lang="ru-RU" sz="2400" b="1" dirty="0" smtClean="0"/>
              <a:t>на тему: «Буквы Е-И в корнях с чередованием»</a:t>
            </a:r>
            <a:br>
              <a:rPr lang="ru-RU" sz="2400" b="1" dirty="0" smtClean="0"/>
            </a:br>
            <a:r>
              <a:rPr lang="ru-RU" sz="2400" b="1" dirty="0"/>
              <a:t>5 </a:t>
            </a:r>
            <a:r>
              <a:rPr lang="ru-RU" sz="2400" b="1" dirty="0" smtClean="0"/>
              <a:t>класс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059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 у нас проблема!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Решите проблему, работая в паре. </a:t>
            </a:r>
          </a:p>
          <a:p>
            <a:r>
              <a:rPr lang="ru-RU" dirty="0" smtClean="0"/>
              <a:t>Слова какой части речи записаны на карточках?</a:t>
            </a:r>
          </a:p>
          <a:p>
            <a:r>
              <a:rPr lang="ru-RU" dirty="0"/>
              <a:t>К</a:t>
            </a:r>
            <a:r>
              <a:rPr lang="ru-RU" dirty="0" smtClean="0"/>
              <a:t> каждому глаголу подберите видовую пару? </a:t>
            </a:r>
          </a:p>
          <a:p>
            <a:r>
              <a:rPr lang="ru-RU" dirty="0" smtClean="0"/>
              <a:t>Определите их вид. Как вы будете это делать?</a:t>
            </a:r>
          </a:p>
          <a:p>
            <a:r>
              <a:rPr lang="ru-RU" dirty="0" smtClean="0"/>
              <a:t>Выявите закономерность в написании букв Е-И в корнях этих глаголов.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77281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5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карточке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Подберет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</a:t>
            </a:r>
            <a:r>
              <a:rPr lang="ru-RU" dirty="0" smtClean="0"/>
              <a:t>атереть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Замереть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Постелить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Выжег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Удерем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Блестеть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Подпереть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1575066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Замирать</a:t>
            </a:r>
          </a:p>
          <a:p>
            <a:r>
              <a:rPr lang="ru-RU" dirty="0" smtClean="0"/>
              <a:t>Выжигает</a:t>
            </a:r>
          </a:p>
          <a:p>
            <a:r>
              <a:rPr lang="ru-RU" dirty="0" smtClean="0"/>
              <a:t>Блистать</a:t>
            </a:r>
          </a:p>
          <a:p>
            <a:r>
              <a:rPr lang="ru-RU" dirty="0" smtClean="0"/>
              <a:t>Удирать</a:t>
            </a:r>
          </a:p>
          <a:p>
            <a:r>
              <a:rPr lang="ru-RU" dirty="0" smtClean="0"/>
              <a:t>Подпирать</a:t>
            </a:r>
          </a:p>
          <a:p>
            <a:r>
              <a:rPr lang="ru-RU" dirty="0" smtClean="0"/>
              <a:t>Подбирать</a:t>
            </a:r>
          </a:p>
          <a:p>
            <a:r>
              <a:rPr lang="ru-RU" dirty="0"/>
              <a:t>Н</a:t>
            </a:r>
            <a:r>
              <a:rPr lang="ru-RU" dirty="0" smtClean="0"/>
              <a:t>атирать</a:t>
            </a:r>
          </a:p>
          <a:p>
            <a:r>
              <a:rPr lang="ru-RU" dirty="0" smtClean="0"/>
              <a:t>Постилать </a:t>
            </a:r>
          </a:p>
          <a:p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105400" y="156807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Подбирать</a:t>
            </a:r>
          </a:p>
          <a:p>
            <a:r>
              <a:rPr lang="ru-RU" dirty="0"/>
              <a:t>Н</a:t>
            </a:r>
            <a:r>
              <a:rPr lang="ru-RU" dirty="0" smtClean="0"/>
              <a:t>атирать</a:t>
            </a:r>
          </a:p>
          <a:p>
            <a:r>
              <a:rPr lang="ru-RU" dirty="0" smtClean="0"/>
              <a:t>Замирать </a:t>
            </a:r>
          </a:p>
          <a:p>
            <a:r>
              <a:rPr lang="ru-RU" dirty="0" smtClean="0"/>
              <a:t>Постилать</a:t>
            </a:r>
          </a:p>
          <a:p>
            <a:r>
              <a:rPr lang="ru-RU" dirty="0" smtClean="0"/>
              <a:t>Выжигать</a:t>
            </a:r>
          </a:p>
          <a:p>
            <a:r>
              <a:rPr lang="ru-RU" dirty="0" smtClean="0"/>
              <a:t>Удирать</a:t>
            </a:r>
          </a:p>
          <a:p>
            <a:r>
              <a:rPr lang="ru-RU" dirty="0" smtClean="0"/>
              <a:t>Блистать</a:t>
            </a:r>
          </a:p>
          <a:p>
            <a:r>
              <a:rPr lang="ru-RU" dirty="0" smtClean="0"/>
              <a:t>Подпирать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корни </a:t>
            </a:r>
            <a:br>
              <a:rPr lang="ru-RU" dirty="0" smtClean="0"/>
            </a:br>
            <a:r>
              <a:rPr lang="ru-RU" dirty="0" smtClean="0"/>
              <a:t>в записанных глаголов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БЕР - БИР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 - ТИР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МЕР - МИР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СТЕЛ - СТИЛ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ЖЕГ - ЖИГ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ДЕР - ДИР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БЛЕСТ -БЛИСТ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 - ПИР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Посмотрите на записанные </a:t>
            </a:r>
            <a:r>
              <a:rPr lang="ru-RU" dirty="0" smtClean="0"/>
              <a:t>слова. Какая закономерность в написании букв Е – И в корнях этих слов? Сформулируйте правило. </a:t>
            </a:r>
          </a:p>
          <a:p>
            <a:r>
              <a:rPr lang="ru-RU" dirty="0" smtClean="0"/>
              <a:t>Прочитаем правилом в учебнике, совпадают ли наши выводы?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6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1" r="50000"/>
          <a:stretch/>
        </p:blipFill>
        <p:spPr>
          <a:xfrm>
            <a:off x="755576" y="2276872"/>
            <a:ext cx="3616290" cy="405363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7615" y="48227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В корнях с чередованием Е – И буква И пишется, если после корня стоит суффикс А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789040"/>
            <a:ext cx="1879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647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Выполняя в тетради это упражнение, работайте в паре, старайтесь объяснять друг другу свои действия.</a:t>
            </a:r>
          </a:p>
          <a:p>
            <a:r>
              <a:rPr lang="ru-RU" dirty="0" smtClean="0"/>
              <a:t> У доски выполняют упражнение два человека.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809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190" y="4595192"/>
            <a:ext cx="2249488" cy="2276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122" y="2696602"/>
            <a:ext cx="2976331" cy="22322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1967"/>
            <a:ext cx="8229600" cy="50241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Зайка серенький сидит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 ушами шевелит.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так, вот так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Он ушами шевелит!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Зайке холодно сидеть,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Надо лапочки погреть. 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так, вот так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Надо лапочки погреть!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Зайке холодно стоять,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Надо зайке поскакать.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Вот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так, вот так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Надо зайке поскакать.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Зайку волк испугал!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Зайка тут же убежал.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8962"/>
            <a:ext cx="2203934" cy="2203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812726"/>
            <a:ext cx="2381250" cy="285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4256" y="197617"/>
            <a:ext cx="6323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физкультминутка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Работа паре.</a:t>
            </a:r>
            <a:r>
              <a:rPr lang="ru-RU" sz="2800" dirty="0"/>
              <a:t> </a:t>
            </a:r>
            <a:r>
              <a:rPr lang="ru-RU" sz="2800" dirty="0" smtClean="0"/>
              <a:t>Замените глаголы синонимами</a:t>
            </a:r>
            <a:br>
              <a:rPr lang="ru-RU" sz="2800" dirty="0" smtClean="0"/>
            </a:br>
            <a:r>
              <a:rPr lang="ru-RU" sz="2800" dirty="0" smtClean="0"/>
              <a:t> с чередующимся гласным в корне.</a:t>
            </a:r>
            <a:br>
              <a:rPr lang="ru-RU" sz="2800" dirty="0" smtClean="0"/>
            </a:br>
            <a:r>
              <a:rPr lang="ru-RU" sz="2800" dirty="0" smtClean="0"/>
              <a:t>Обозначьте орфограмму.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Намывать </a:t>
            </a:r>
            <a:r>
              <a:rPr lang="ru-RU" b="1" dirty="0"/>
              <a:t>пол, </a:t>
            </a:r>
            <a:r>
              <a:rPr lang="ru-RU" b="1" dirty="0" smtClean="0"/>
              <a:t>открыть </a:t>
            </a:r>
            <a:r>
              <a:rPr lang="ru-RU" b="1" dirty="0"/>
              <a:t>дверь, </a:t>
            </a:r>
            <a:r>
              <a:rPr lang="ru-RU" b="1" dirty="0" smtClean="0"/>
              <a:t>подостлать </a:t>
            </a:r>
            <a:r>
              <a:rPr lang="ru-RU" b="1" dirty="0"/>
              <a:t>солому, </a:t>
            </a:r>
            <a:r>
              <a:rPr lang="ru-RU" b="1" dirty="0" smtClean="0"/>
              <a:t>(делать выбор) </a:t>
            </a:r>
            <a:r>
              <a:rPr lang="ru-RU" b="1" dirty="0"/>
              <a:t>куклу, </a:t>
            </a:r>
            <a:r>
              <a:rPr lang="ru-RU" b="1" dirty="0" smtClean="0"/>
              <a:t>пролезать </a:t>
            </a:r>
            <a:r>
              <a:rPr lang="ru-RU" b="1" dirty="0"/>
              <a:t>через чащу, </a:t>
            </a:r>
            <a:r>
              <a:rPr lang="ru-RU" b="1" dirty="0" smtClean="0"/>
              <a:t>размазать по коже, искать </a:t>
            </a:r>
            <a:r>
              <a:rPr lang="ru-RU" b="1" dirty="0"/>
              <a:t>грибы, </a:t>
            </a:r>
            <a:r>
              <a:rPr lang="ru-RU" b="1" dirty="0" smtClean="0"/>
              <a:t>отниму </a:t>
            </a:r>
            <a:r>
              <a:rPr lang="ru-RU" b="1" dirty="0"/>
              <a:t>ручку, </a:t>
            </a:r>
            <a:r>
              <a:rPr lang="ru-RU" b="1" dirty="0" smtClean="0"/>
              <a:t>сверкнула </a:t>
            </a:r>
            <a:r>
              <a:rPr lang="ru-RU" b="1" dirty="0"/>
              <a:t>звезда, </a:t>
            </a:r>
            <a:r>
              <a:rPr lang="ru-RU" b="1" dirty="0" smtClean="0"/>
              <a:t>готовит </a:t>
            </a:r>
            <a:r>
              <a:rPr lang="ru-RU" b="1" dirty="0"/>
              <a:t>постель, </a:t>
            </a:r>
            <a:r>
              <a:rPr lang="ru-RU" b="1" dirty="0" smtClean="0"/>
              <a:t>прислониться на </a:t>
            </a:r>
            <a:r>
              <a:rPr lang="ru-RU" b="1" dirty="0"/>
              <a:t>стол, </a:t>
            </a:r>
            <a:r>
              <a:rPr lang="ru-RU" b="1" dirty="0" smtClean="0"/>
              <a:t>поднимаемся </a:t>
            </a:r>
            <a:r>
              <a:rPr lang="ru-RU" b="1" dirty="0"/>
              <a:t>на </a:t>
            </a:r>
            <a:r>
              <a:rPr lang="ru-RU" b="1" dirty="0" smtClean="0"/>
              <a:t>вершину, застыть </a:t>
            </a:r>
            <a:r>
              <a:rPr lang="ru-RU" b="1" dirty="0"/>
              <a:t>от испуга</a:t>
            </a:r>
            <a:r>
              <a:rPr lang="ru-RU" b="1" dirty="0" smtClean="0"/>
              <a:t>, (провести тряпкой) стекло, звёзды горят, </a:t>
            </a:r>
            <a:r>
              <a:rPr lang="ru-RU" b="1" dirty="0"/>
              <a:t>под луной вода </a:t>
            </a:r>
            <a:r>
              <a:rPr lang="ru-RU" b="1" dirty="0" smtClean="0"/>
              <a:t>сияет, приготовл</a:t>
            </a:r>
            <a:r>
              <a:rPr lang="ru-RU" b="1" dirty="0"/>
              <a:t>ю</a:t>
            </a:r>
            <a:r>
              <a:rPr lang="ru-RU" b="1" dirty="0" smtClean="0"/>
              <a:t> </a:t>
            </a:r>
            <a:r>
              <a:rPr lang="ru-RU" b="1" dirty="0"/>
              <a:t>портфель, </a:t>
            </a:r>
            <a:r>
              <a:rPr lang="ru-RU" b="1" dirty="0" smtClean="0"/>
              <a:t>разорвать </a:t>
            </a:r>
            <a:r>
              <a:rPr lang="ru-RU" b="1" dirty="0"/>
              <a:t>добычу, </a:t>
            </a:r>
            <a:r>
              <a:rPr lang="ru-RU" b="1" dirty="0" smtClean="0"/>
              <a:t>помазать </a:t>
            </a:r>
            <a:r>
              <a:rPr lang="ru-RU" b="1" dirty="0"/>
              <a:t>йодом.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1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 себя!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Нат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пол, </a:t>
            </a:r>
            <a:r>
              <a:rPr lang="ru-RU" b="1" dirty="0" smtClean="0"/>
              <a:t>отп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реть </a:t>
            </a:r>
            <a:r>
              <a:rPr lang="ru-RU" b="1" dirty="0"/>
              <a:t>дверь, </a:t>
            </a:r>
            <a:r>
              <a:rPr lang="ru-RU" b="1" dirty="0" smtClean="0"/>
              <a:t>подст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лить </a:t>
            </a:r>
            <a:r>
              <a:rPr lang="ru-RU" b="1" dirty="0"/>
              <a:t>солому, </a:t>
            </a:r>
            <a:r>
              <a:rPr lang="ru-RU" b="1" dirty="0" smtClean="0"/>
              <a:t>выб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куклу, </a:t>
            </a:r>
            <a:r>
              <a:rPr lang="ru-RU" b="1" dirty="0" smtClean="0"/>
              <a:t>проб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раться </a:t>
            </a:r>
            <a:r>
              <a:rPr lang="ru-RU" b="1" dirty="0"/>
              <a:t>через чащу, </a:t>
            </a:r>
            <a:r>
              <a:rPr lang="ru-RU" b="1" dirty="0" smtClean="0"/>
              <a:t>раст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реть по коже, соб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грибы, </a:t>
            </a:r>
            <a:r>
              <a:rPr lang="ru-RU" b="1" dirty="0" smtClean="0"/>
              <a:t>заб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ру </a:t>
            </a:r>
            <a:r>
              <a:rPr lang="ru-RU" b="1" dirty="0"/>
              <a:t>ручку, </a:t>
            </a:r>
            <a:r>
              <a:rPr lang="ru-RU" b="1" dirty="0" smtClean="0"/>
              <a:t>бл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снула </a:t>
            </a:r>
            <a:r>
              <a:rPr lang="ru-RU" b="1" dirty="0"/>
              <a:t>звезда, </a:t>
            </a:r>
            <a:r>
              <a:rPr lang="ru-RU" b="1" dirty="0" smtClean="0"/>
              <a:t>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лет </a:t>
            </a:r>
            <a:r>
              <a:rPr lang="ru-RU" b="1" dirty="0"/>
              <a:t>постель, </a:t>
            </a:r>
            <a:r>
              <a:rPr lang="ru-RU" b="1" dirty="0" smtClean="0"/>
              <a:t>оп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реться </a:t>
            </a:r>
            <a:r>
              <a:rPr lang="ru-RU" b="1" dirty="0"/>
              <a:t>на стол, </a:t>
            </a:r>
            <a:r>
              <a:rPr lang="ru-RU" b="1" dirty="0" smtClean="0"/>
              <a:t>взб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раемся </a:t>
            </a:r>
            <a:r>
              <a:rPr lang="ru-RU" b="1" dirty="0"/>
              <a:t>на вершину, </a:t>
            </a:r>
            <a:r>
              <a:rPr lang="ru-RU" b="1" dirty="0" smtClean="0"/>
              <a:t>зам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от испуга, </a:t>
            </a:r>
            <a:r>
              <a:rPr lang="ru-RU" b="1" dirty="0" smtClean="0"/>
              <a:t>прот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стекло, звёзды </a:t>
            </a:r>
            <a:r>
              <a:rPr lang="ru-RU" b="1" dirty="0" smtClean="0"/>
              <a:t>бл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стят,,, разд</a:t>
            </a:r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рать </a:t>
            </a:r>
            <a:r>
              <a:rPr lang="ru-RU" b="1" dirty="0"/>
              <a:t>добычу, </a:t>
            </a:r>
            <a:r>
              <a:rPr lang="ru-RU" b="1" dirty="0" smtClean="0"/>
              <a:t>приж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гать </a:t>
            </a:r>
            <a:r>
              <a:rPr lang="ru-RU" b="1" dirty="0"/>
              <a:t>йодом.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2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 нужные слова.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 </a:t>
            </a:r>
            <a:r>
              <a:rPr lang="ru-RU" i="1" dirty="0"/>
              <a:t>Вместо пропусков вставьте подходящие по смыслу слова с чередующимися гласными </a:t>
            </a:r>
            <a:r>
              <a:rPr lang="ru-RU" b="1" i="1" dirty="0"/>
              <a:t>е – и, а – о</a:t>
            </a:r>
            <a:r>
              <a:rPr lang="ru-RU" dirty="0"/>
              <a:t> </a:t>
            </a:r>
            <a:r>
              <a:rPr lang="ru-RU" i="1" dirty="0"/>
              <a:t>в корне, объясните их правописание.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sz="3800" b="1" dirty="0"/>
              <a:t>Чужой </a:t>
            </a:r>
            <a:r>
              <a:rPr lang="ru-RU" sz="3800" b="1" dirty="0" smtClean="0"/>
              <a:t>талант </a:t>
            </a:r>
            <a:r>
              <a:rPr lang="ru-RU" sz="3800" b="1" dirty="0"/>
              <a:t>скоро ..., а наш ни лезет, ни ползет. </a:t>
            </a:r>
            <a:r>
              <a:rPr lang="ru-RU" sz="3800" b="1" dirty="0" smtClean="0"/>
              <a:t> За </a:t>
            </a:r>
            <a:r>
              <a:rPr lang="ru-RU" sz="3800" b="1" dirty="0"/>
              <a:t>спрос, что за показ, денег не ... . </a:t>
            </a:r>
            <a:r>
              <a:rPr lang="ru-RU" sz="3800" b="1" dirty="0" smtClean="0"/>
              <a:t>Жить </a:t>
            </a:r>
            <a:r>
              <a:rPr lang="ru-RU" sz="3800" b="1" dirty="0"/>
              <a:t>плохо, да ведь и ... не </a:t>
            </a:r>
            <a:r>
              <a:rPr lang="ru-RU" sz="3800" b="1" dirty="0" smtClean="0"/>
              <a:t>находка.  </a:t>
            </a:r>
            <a:r>
              <a:rPr lang="ru-RU" sz="3800" b="1" dirty="0"/>
              <a:t>Все мы ... под красным солнышком, на Божией росе. 8. Живи, живи, да и помирать ...! </a:t>
            </a:r>
            <a:r>
              <a:rPr lang="ru-RU" sz="3800" b="1" dirty="0" smtClean="0"/>
              <a:t> </a:t>
            </a:r>
            <a:r>
              <a:rPr lang="ru-RU" sz="3800" b="1" dirty="0"/>
              <a:t>Когда на море камень всплывет, да камень травой ..., а на траве цветы расцветут. </a:t>
            </a:r>
            <a:r>
              <a:rPr lang="ru-RU" sz="3800" b="1" dirty="0" smtClean="0"/>
              <a:t>Чужие </a:t>
            </a:r>
            <a:r>
              <a:rPr lang="ru-RU" sz="3800" b="1" dirty="0"/>
              <a:t>собаки ..., а </a:t>
            </a:r>
            <a:r>
              <a:rPr lang="ru-RU" sz="3800" b="1" dirty="0" smtClean="0"/>
              <a:t>свои </a:t>
            </a:r>
            <a:r>
              <a:rPr lang="ru-RU" sz="3800" b="1" dirty="0"/>
              <a:t>не </a:t>
            </a:r>
            <a:r>
              <a:rPr lang="ru-RU" sz="3800" b="1" dirty="0" smtClean="0"/>
              <a:t>зевай! Доброго </a:t>
            </a:r>
            <a:r>
              <a:rPr lang="ru-RU" sz="3800" b="1" dirty="0"/>
              <a:t>солдата ..., а не покупают. </a:t>
            </a:r>
            <a:r>
              <a:rPr lang="ru-RU" sz="3800" b="1" dirty="0" smtClean="0"/>
              <a:t>Дерево </a:t>
            </a:r>
            <a:r>
              <a:rPr lang="ru-RU" sz="3800" b="1" dirty="0"/>
              <a:t>на дерево ..., человек на человека. </a:t>
            </a:r>
            <a:r>
              <a:rPr lang="ru-RU" sz="3800" b="1" dirty="0" smtClean="0"/>
              <a:t>Пролитую </a:t>
            </a:r>
            <a:r>
              <a:rPr lang="ru-RU" sz="3800" b="1" dirty="0"/>
              <a:t>воду не ... . </a:t>
            </a:r>
            <a:r>
              <a:rPr lang="ru-RU" sz="3800" b="1" dirty="0" smtClean="0"/>
              <a:t> </a:t>
            </a:r>
            <a:r>
              <a:rPr lang="ru-RU" sz="3800" b="1" dirty="0"/>
              <a:t>Нужда научит горшки ... .</a:t>
            </a:r>
          </a:p>
          <a:p>
            <a:pPr marL="0" indent="0">
              <a:buNone/>
            </a:pPr>
            <a:endParaRPr lang="ru-RU" i="1" dirty="0"/>
          </a:p>
          <a:p>
            <a:r>
              <a:rPr lang="ru-RU" sz="4500" i="1" dirty="0" smtClean="0"/>
              <a:t>Слова для справок: </a:t>
            </a:r>
            <a:r>
              <a:rPr lang="ru-RU" sz="4500" dirty="0" err="1"/>
              <a:t>прор</a:t>
            </a:r>
            <a:r>
              <a:rPr lang="ru-RU" sz="4500" dirty="0"/>
              <a:t>..</a:t>
            </a:r>
            <a:r>
              <a:rPr lang="ru-RU" sz="4500" dirty="0" err="1"/>
              <a:t>стет</a:t>
            </a:r>
            <a:r>
              <a:rPr lang="ru-RU" sz="4500" dirty="0"/>
              <a:t>, </a:t>
            </a:r>
            <a:r>
              <a:rPr lang="ru-RU" sz="4500" dirty="0" smtClean="0"/>
              <a:t>р…</a:t>
            </a:r>
            <a:r>
              <a:rPr lang="ru-RU" sz="4500" dirty="0" err="1" smtClean="0"/>
              <a:t>стет</a:t>
            </a:r>
            <a:r>
              <a:rPr lang="ru-RU" sz="4500" dirty="0" smtClean="0"/>
              <a:t>, </a:t>
            </a:r>
            <a:r>
              <a:rPr lang="ru-RU" sz="4500" dirty="0" err="1"/>
              <a:t>обж</a:t>
            </a:r>
            <a:r>
              <a:rPr lang="ru-RU" sz="4500" dirty="0"/>
              <a:t>…гать, </a:t>
            </a:r>
            <a:r>
              <a:rPr lang="ru-RU" sz="4500" dirty="0" smtClean="0"/>
              <a:t>р…</a:t>
            </a:r>
            <a:r>
              <a:rPr lang="ru-RU" sz="4500" dirty="0" err="1" smtClean="0"/>
              <a:t>стем</a:t>
            </a:r>
            <a:r>
              <a:rPr lang="ru-RU" sz="4500" dirty="0"/>
              <a:t>, </a:t>
            </a:r>
            <a:r>
              <a:rPr lang="ru-RU" sz="4500" dirty="0" err="1" smtClean="0"/>
              <a:t>соб</a:t>
            </a:r>
            <a:r>
              <a:rPr lang="ru-RU" sz="4500" dirty="0" smtClean="0"/>
              <a:t>…</a:t>
            </a:r>
            <a:r>
              <a:rPr lang="ru-RU" sz="4500" dirty="0" err="1" smtClean="0"/>
              <a:t>райся</a:t>
            </a:r>
            <a:r>
              <a:rPr lang="ru-RU" sz="4500" dirty="0"/>
              <a:t>, б…рут, </a:t>
            </a:r>
            <a:r>
              <a:rPr lang="ru-RU" sz="4500" dirty="0" err="1" smtClean="0"/>
              <a:t>выб</a:t>
            </a:r>
            <a:r>
              <a:rPr lang="ru-RU" sz="4500" dirty="0" smtClean="0"/>
              <a:t>…</a:t>
            </a:r>
            <a:r>
              <a:rPr lang="ru-RU" sz="4500" dirty="0" err="1" smtClean="0"/>
              <a:t>рают</a:t>
            </a:r>
            <a:r>
              <a:rPr lang="ru-RU" sz="4500" dirty="0"/>
              <a:t>, </a:t>
            </a:r>
            <a:r>
              <a:rPr lang="ru-RU" sz="4500" dirty="0" smtClean="0"/>
              <a:t>д…</a:t>
            </a:r>
            <a:r>
              <a:rPr lang="ru-RU" sz="4500" dirty="0" err="1" smtClean="0"/>
              <a:t>рутся</a:t>
            </a:r>
            <a:r>
              <a:rPr lang="ru-RU" sz="4500" dirty="0" smtClean="0"/>
              <a:t>, оп…</a:t>
            </a:r>
            <a:r>
              <a:rPr lang="ru-RU" sz="4500" dirty="0" err="1" smtClean="0"/>
              <a:t>рается</a:t>
            </a:r>
            <a:r>
              <a:rPr lang="ru-RU" sz="4500" dirty="0"/>
              <a:t>, </a:t>
            </a:r>
            <a:r>
              <a:rPr lang="ru-RU" sz="4500" dirty="0" err="1" smtClean="0"/>
              <a:t>соб</a:t>
            </a:r>
            <a:r>
              <a:rPr lang="ru-RU" sz="4500" dirty="0" smtClean="0"/>
              <a:t>…</a:t>
            </a:r>
            <a:r>
              <a:rPr lang="ru-RU" sz="4500" dirty="0" err="1" smtClean="0"/>
              <a:t>решь</a:t>
            </a:r>
            <a:r>
              <a:rPr lang="ru-RU" sz="4500" dirty="0"/>
              <a:t>, </a:t>
            </a:r>
            <a:r>
              <a:rPr lang="ru-RU" sz="4500" dirty="0" smtClean="0"/>
              <a:t>ум…</a:t>
            </a:r>
            <a:r>
              <a:rPr lang="ru-RU" sz="4500" dirty="0" err="1" smtClean="0"/>
              <a:t>реть</a:t>
            </a:r>
            <a:r>
              <a:rPr lang="ru-RU" sz="4500" dirty="0"/>
              <a:t>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6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8481" y="3068960"/>
            <a:ext cx="4647768" cy="3485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Сигнальные карточки. Поднимаю</a:t>
            </a:r>
            <a:br>
              <a:rPr lang="ru-RU" b="1" dirty="0" smtClean="0"/>
            </a:br>
            <a:r>
              <a:rPr lang="ru-RU" sz="4000" b="1" dirty="0"/>
              <a:t>ж</a:t>
            </a:r>
            <a:r>
              <a:rPr lang="ru-RU" sz="4000" b="1" dirty="0" smtClean="0"/>
              <a:t>елтый – пишу Е ,  </a:t>
            </a:r>
            <a:r>
              <a:rPr lang="ru-RU" sz="4000" b="1" dirty="0"/>
              <a:t>к</a:t>
            </a:r>
            <a:r>
              <a:rPr lang="ru-RU" sz="4000" b="1" dirty="0" smtClean="0"/>
              <a:t>расный – пишу И.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Послушайте пословицы внимательно. </a:t>
            </a:r>
            <a:r>
              <a:rPr lang="ru-RU" dirty="0"/>
              <a:t>Подумайте об их значении. </a:t>
            </a:r>
            <a:r>
              <a:rPr lang="ru-RU" dirty="0" smtClean="0"/>
              <a:t> Услышав слово с чередованием, поднимите сигнальную карточку.  Подумайте об их значении.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5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39" b="5685"/>
          <a:stretch/>
        </p:blipFill>
        <p:spPr>
          <a:xfrm>
            <a:off x="179512" y="3453769"/>
            <a:ext cx="4150660" cy="2554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Прозвенел звонок и смолк –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Начинается урок.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 за парты тихо сели,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меня все посмотрели.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Пожелайте успехов глазами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вперед, за новыми знаниями! </a:t>
            </a:r>
          </a:p>
        </p:txBody>
      </p:sp>
    </p:spTree>
    <p:extLst>
      <p:ext uri="{BB962C8B-B14F-4D97-AF65-F5344CB8AC3E}">
        <p14:creationId xmlns:p14="http://schemas.microsoft.com/office/powerpoint/2010/main" xmlns="" val="33470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484784"/>
            <a:ext cx="8229600" cy="4525963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Добрые ум…</a:t>
            </a:r>
            <a:r>
              <a:rPr lang="ru-RU" sz="3300" dirty="0" err="1" smtClean="0"/>
              <a:t>рают</a:t>
            </a:r>
            <a:r>
              <a:rPr lang="ru-RU" sz="3300" dirty="0"/>
              <a:t>, да дела их живут. </a:t>
            </a:r>
          </a:p>
          <a:p>
            <a:r>
              <a:rPr lang="ru-RU" sz="3300" dirty="0" smtClean="0"/>
              <a:t> </a:t>
            </a:r>
            <a:r>
              <a:rPr lang="ru-RU" sz="3300" dirty="0" err="1" smtClean="0"/>
              <a:t>Соб</a:t>
            </a:r>
            <a:r>
              <a:rPr lang="ru-RU" sz="3300" dirty="0" smtClean="0"/>
              <a:t>…рай </a:t>
            </a:r>
            <a:r>
              <a:rPr lang="ru-RU" sz="3300" dirty="0"/>
              <a:t>по ягодке – </a:t>
            </a:r>
            <a:r>
              <a:rPr lang="ru-RU" sz="3300" dirty="0" err="1" smtClean="0"/>
              <a:t>наб</a:t>
            </a:r>
            <a:r>
              <a:rPr lang="ru-RU" sz="3300" dirty="0" smtClean="0"/>
              <a:t>…</a:t>
            </a:r>
            <a:r>
              <a:rPr lang="ru-RU" sz="3300" dirty="0" err="1" smtClean="0"/>
              <a:t>решь</a:t>
            </a:r>
            <a:r>
              <a:rPr lang="ru-RU" sz="3300" dirty="0" smtClean="0"/>
              <a:t> </a:t>
            </a:r>
            <a:r>
              <a:rPr lang="ru-RU" sz="3300" dirty="0"/>
              <a:t>кузовок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Не боги же и горшки </a:t>
            </a:r>
            <a:r>
              <a:rPr lang="ru-RU" sz="3300" dirty="0" err="1" smtClean="0"/>
              <a:t>обж</a:t>
            </a:r>
            <a:r>
              <a:rPr lang="ru-RU" sz="3300" dirty="0" smtClean="0"/>
              <a:t>…</a:t>
            </a:r>
            <a:r>
              <a:rPr lang="ru-RU" sz="3300" dirty="0" err="1" smtClean="0"/>
              <a:t>гают</a:t>
            </a:r>
            <a:r>
              <a:rPr lang="ru-RU" sz="3300" dirty="0"/>
              <a:t>. </a:t>
            </a:r>
            <a:endParaRPr lang="ru-RU" sz="3300" dirty="0" smtClean="0"/>
          </a:p>
          <a:p>
            <a:r>
              <a:rPr lang="ru-RU" sz="3300" dirty="0" smtClean="0"/>
              <a:t>Скупые ум…</a:t>
            </a:r>
            <a:r>
              <a:rPr lang="ru-RU" sz="3300" dirty="0" err="1" smtClean="0"/>
              <a:t>рают</a:t>
            </a:r>
            <a:r>
              <a:rPr lang="ru-RU" sz="3300" dirty="0"/>
              <a:t>, а дети сундуки </a:t>
            </a:r>
            <a:r>
              <a:rPr lang="ru-RU" sz="3300" dirty="0" err="1" smtClean="0"/>
              <a:t>отп</a:t>
            </a:r>
            <a:r>
              <a:rPr lang="ru-RU" sz="3300" dirty="0" smtClean="0"/>
              <a:t>…</a:t>
            </a:r>
            <a:r>
              <a:rPr lang="ru-RU" sz="3300" dirty="0" err="1" smtClean="0"/>
              <a:t>рают</a:t>
            </a:r>
            <a:r>
              <a:rPr lang="ru-RU" sz="3300" dirty="0" smtClean="0"/>
              <a:t>.</a:t>
            </a:r>
          </a:p>
          <a:p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98597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717032"/>
            <a:ext cx="3894936" cy="2921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Рукою погоняет, а другою слезы </a:t>
            </a:r>
            <a:r>
              <a:rPr lang="ru-RU" dirty="0" err="1" smtClean="0"/>
              <a:t>ут</a:t>
            </a:r>
            <a:r>
              <a:rPr lang="ru-RU" dirty="0" smtClean="0"/>
              <a:t>…</a:t>
            </a:r>
            <a:r>
              <a:rPr lang="ru-RU" dirty="0" err="1" smtClean="0"/>
              <a:t>рает</a:t>
            </a:r>
            <a:r>
              <a:rPr lang="ru-RU" dirty="0" smtClean="0"/>
              <a:t>.</a:t>
            </a:r>
          </a:p>
          <a:p>
            <a:r>
              <a:rPr lang="ru-RU" dirty="0"/>
              <a:t>Ржавое железо не </a:t>
            </a:r>
            <a:r>
              <a:rPr lang="ru-RU" dirty="0" err="1" smtClean="0"/>
              <a:t>бл</a:t>
            </a:r>
            <a:r>
              <a:rPr lang="ru-RU" dirty="0" smtClean="0"/>
              <a:t>…</a:t>
            </a:r>
            <a:r>
              <a:rPr lang="ru-RU" dirty="0" err="1" smtClean="0"/>
              <a:t>стит</a:t>
            </a:r>
            <a:r>
              <a:rPr lang="ru-RU" dirty="0" smtClean="0"/>
              <a:t>.</a:t>
            </a:r>
          </a:p>
          <a:p>
            <a:r>
              <a:rPr lang="ru-RU" dirty="0"/>
              <a:t>Дитя падает – Бог перинку </a:t>
            </a:r>
            <a:r>
              <a:rPr lang="ru-RU" dirty="0" err="1"/>
              <a:t>подст</a:t>
            </a:r>
            <a:r>
              <a:rPr lang="ru-RU" dirty="0"/>
              <a:t>…лает; стар падает – черт борону подставляет.</a:t>
            </a:r>
          </a:p>
          <a:p>
            <a:r>
              <a:rPr lang="ru-RU" dirty="0"/>
              <a:t>Ранняя птичка носик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прочищает</a:t>
            </a:r>
            <a:r>
              <a:rPr lang="ru-RU" dirty="0"/>
              <a:t>, а поздняя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глаза </a:t>
            </a:r>
            <a:r>
              <a:rPr lang="ru-RU" dirty="0" err="1"/>
              <a:t>прод</a:t>
            </a:r>
            <a:r>
              <a:rPr lang="ru-RU" dirty="0"/>
              <a:t>…</a:t>
            </a:r>
            <a:r>
              <a:rPr lang="ru-RU" dirty="0" err="1"/>
              <a:t>рает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88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 какой орфограммой сегодня познакомились?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Перечислите известные вам корни, в которых есть чередование гласных.</a:t>
            </a:r>
          </a:p>
          <a:p>
            <a:pPr marL="514350" indent="-514350">
              <a:buAutoNum type="arabicPeriod"/>
            </a:pPr>
            <a:r>
              <a:rPr lang="ru-RU" dirty="0"/>
              <a:t>От чего же зависит правописание букв Е-И в этих корнях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Достигли ли мы цели урока?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4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корнях с чередованием е-и пишется буква и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 </a:t>
            </a:r>
            <a:r>
              <a:rPr lang="ru-RU" dirty="0"/>
              <a:t>если она находится под </a:t>
            </a:r>
            <a:r>
              <a:rPr lang="ru-RU" dirty="0" smtClean="0"/>
              <a:t>ударением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если она находится в безударном </a:t>
            </a:r>
            <a:r>
              <a:rPr lang="ru-RU" dirty="0" smtClean="0"/>
              <a:t>положении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если </a:t>
            </a:r>
            <a:r>
              <a:rPr lang="ru-RU" dirty="0"/>
              <a:t>после корня стоит суффикс а</a:t>
            </a:r>
          </a:p>
        </p:txBody>
      </p:sp>
    </p:spTree>
    <p:extLst>
      <p:ext uri="{BB962C8B-B14F-4D97-AF65-F5344CB8AC3E}">
        <p14:creationId xmlns:p14="http://schemas.microsoft.com/office/powerpoint/2010/main" xmlns="" val="9405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/>
              <a:t> В каком слове на месте пропуска нужно писать букву е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зам...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</a:t>
            </a:r>
            <a:r>
              <a:rPr lang="ru-RU" dirty="0" err="1"/>
              <a:t>зап.</a:t>
            </a:r>
            <a:r>
              <a:rPr lang="ru-RU" dirty="0"/>
              <a:t>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зат</a:t>
            </a:r>
            <a:r>
              <a:rPr lang="ru-RU" dirty="0"/>
              <a:t>...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зам</a:t>
            </a:r>
            <a:r>
              <a:rPr lang="ru-RU" dirty="0"/>
              <a:t>...</a:t>
            </a:r>
            <a:r>
              <a:rPr lang="ru-RU" dirty="0" err="1"/>
              <a:t>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5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В </a:t>
            </a:r>
            <a:r>
              <a:rPr lang="ru-RU" dirty="0"/>
              <a:t>каком слове на месте пропуска не нужно писать букву е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зам...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зат</a:t>
            </a:r>
            <a:r>
              <a:rPr lang="ru-RU" dirty="0"/>
              <a:t>...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зап</a:t>
            </a:r>
            <a:r>
              <a:rPr lang="ru-RU" dirty="0" err="1"/>
              <a:t>.</a:t>
            </a:r>
            <a:r>
              <a:rPr lang="ru-RU" dirty="0"/>
              <a:t>..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соб</a:t>
            </a:r>
            <a:r>
              <a:rPr lang="ru-RU" dirty="0"/>
              <a:t>...рать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28470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4. В </a:t>
            </a:r>
            <a:r>
              <a:rPr lang="ru-RU" dirty="0"/>
              <a:t>каком слове на месте пропуска нужно писать букву и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</a:t>
            </a:r>
            <a:r>
              <a:rPr lang="ru-RU" dirty="0" err="1"/>
              <a:t>перет</a:t>
            </a:r>
            <a:r>
              <a:rPr lang="ru-RU" dirty="0"/>
              <a:t>...</a:t>
            </a:r>
            <a:r>
              <a:rPr lang="ru-RU" dirty="0" err="1" smtClean="0"/>
              <a:t>рпеть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раст</a:t>
            </a:r>
            <a:r>
              <a:rPr lang="ru-RU" dirty="0"/>
              <a:t>...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заст</a:t>
            </a:r>
            <a:r>
              <a:rPr lang="ru-RU" dirty="0"/>
              <a:t>...</a:t>
            </a:r>
            <a:r>
              <a:rPr lang="ru-RU" dirty="0" smtClean="0"/>
              <a:t>лить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выт</a:t>
            </a:r>
            <a:r>
              <a:rPr lang="ru-RU" dirty="0"/>
              <a:t>...</a:t>
            </a:r>
            <a:r>
              <a:rPr lang="ru-RU" dirty="0" err="1"/>
              <a:t>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80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5. В </a:t>
            </a:r>
            <a:r>
              <a:rPr lang="ru-RU" dirty="0"/>
              <a:t>каком слове на месте пропуска не нужно писать букву и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/>
              <a:t>заб</a:t>
            </a:r>
            <a:r>
              <a:rPr lang="ru-RU" dirty="0"/>
              <a:t>...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расст</a:t>
            </a:r>
            <a:r>
              <a:rPr lang="ru-RU" dirty="0"/>
              <a:t>...</a:t>
            </a:r>
            <a:r>
              <a:rPr lang="ru-RU" dirty="0" err="1" smtClean="0"/>
              <a:t>лать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расст</a:t>
            </a:r>
            <a:r>
              <a:rPr lang="ru-RU" dirty="0"/>
              <a:t>...</a:t>
            </a:r>
            <a:r>
              <a:rPr lang="ru-RU" dirty="0" smtClean="0"/>
              <a:t>лить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доб</a:t>
            </a:r>
            <a:r>
              <a:rPr lang="ru-RU" dirty="0"/>
              <a:t>...</a:t>
            </a:r>
            <a:r>
              <a:rPr lang="ru-RU" dirty="0" err="1"/>
              <a:t>раться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1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6. Укажите </a:t>
            </a:r>
            <a:r>
              <a:rPr lang="ru-RU" dirty="0"/>
              <a:t>ряд слов, в которых на месте пропуска нужно писать букву и: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</a:t>
            </a:r>
            <a:r>
              <a:rPr lang="ru-RU" dirty="0" err="1"/>
              <a:t>забл</a:t>
            </a:r>
            <a:r>
              <a:rPr lang="ru-RU" dirty="0"/>
              <a:t>...стать, </a:t>
            </a:r>
            <a:r>
              <a:rPr lang="ru-RU" dirty="0" smtClean="0"/>
              <a:t>изб</a:t>
            </a:r>
            <a:r>
              <a:rPr lang="ru-RU" dirty="0"/>
              <a:t>...</a:t>
            </a:r>
            <a:r>
              <a:rPr lang="ru-RU" dirty="0" smtClean="0"/>
              <a:t>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</a:t>
            </a:r>
            <a:r>
              <a:rPr lang="ru-RU" dirty="0" err="1"/>
              <a:t>заб</a:t>
            </a:r>
            <a:r>
              <a:rPr lang="ru-RU" dirty="0"/>
              <a:t>...</a:t>
            </a:r>
            <a:r>
              <a:rPr lang="ru-RU" dirty="0" err="1" smtClean="0"/>
              <a:t>раю,выт</a:t>
            </a:r>
            <a:r>
              <a:rPr lang="ru-RU" dirty="0"/>
              <a:t>...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пост</a:t>
            </a:r>
            <a:r>
              <a:rPr lang="ru-RU" dirty="0"/>
              <a:t>...лить, </a:t>
            </a:r>
            <a:r>
              <a:rPr lang="ru-RU" dirty="0" smtClean="0"/>
              <a:t>проб</a:t>
            </a:r>
            <a:r>
              <a:rPr lang="ru-RU" dirty="0"/>
              <a:t>...</a:t>
            </a:r>
            <a:r>
              <a:rPr lang="ru-RU" dirty="0" err="1" smtClean="0"/>
              <a:t>раться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приб</a:t>
            </a:r>
            <a:r>
              <a:rPr lang="ru-RU" dirty="0"/>
              <a:t>...</a:t>
            </a:r>
            <a:r>
              <a:rPr lang="ru-RU" dirty="0" err="1"/>
              <a:t>рёт</a:t>
            </a:r>
            <a:r>
              <a:rPr lang="ru-RU" dirty="0"/>
              <a:t>, оп...</a:t>
            </a:r>
            <a:r>
              <a:rPr lang="ru-RU" dirty="0" err="1"/>
              <a:t>раться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3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7. Укажите </a:t>
            </a:r>
            <a:r>
              <a:rPr lang="ru-RU" dirty="0"/>
              <a:t>ряд слов, в которых на месте пропуска нужно писать букву е: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/>
              <a:t> </a:t>
            </a:r>
            <a:r>
              <a:rPr lang="ru-RU" dirty="0" err="1"/>
              <a:t>уп</a:t>
            </a:r>
            <a:r>
              <a:rPr lang="ru-RU" dirty="0"/>
              <a:t>...</a:t>
            </a:r>
            <a:r>
              <a:rPr lang="ru-RU" dirty="0" err="1"/>
              <a:t>раться</a:t>
            </a:r>
            <a:r>
              <a:rPr lang="ru-RU" dirty="0"/>
              <a:t>, зам...</a:t>
            </a:r>
            <a:r>
              <a:rPr lang="ru-RU" dirty="0" err="1" smtClean="0"/>
              <a:t>рло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зам</a:t>
            </a:r>
            <a:r>
              <a:rPr lang="ru-RU" dirty="0"/>
              <a:t>...рало, </a:t>
            </a:r>
            <a:r>
              <a:rPr lang="ru-RU" dirty="0" err="1"/>
              <a:t>заст</a:t>
            </a:r>
            <a:r>
              <a:rPr lang="ru-RU" dirty="0"/>
              <a:t>...</a:t>
            </a:r>
            <a:r>
              <a:rPr lang="ru-RU" dirty="0" smtClean="0"/>
              <a:t>лить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разд</a:t>
            </a:r>
            <a:r>
              <a:rPr lang="ru-RU" dirty="0"/>
              <a:t>...</a:t>
            </a:r>
            <a:r>
              <a:rPr lang="ru-RU" dirty="0" err="1"/>
              <a:t>ру</a:t>
            </a:r>
            <a:r>
              <a:rPr lang="ru-RU" dirty="0"/>
              <a:t>, </a:t>
            </a:r>
            <a:r>
              <a:rPr lang="ru-RU" dirty="0" err="1"/>
              <a:t>забл</a:t>
            </a:r>
            <a:r>
              <a:rPr lang="ru-RU" dirty="0"/>
              <a:t>...</a:t>
            </a:r>
            <a:r>
              <a:rPr lang="ru-RU" dirty="0" smtClean="0"/>
              <a:t>стел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бл</a:t>
            </a:r>
            <a:r>
              <a:rPr lang="ru-RU" dirty="0"/>
              <a:t>...</a:t>
            </a:r>
            <a:r>
              <a:rPr lang="ru-RU" dirty="0" err="1"/>
              <a:t>стательный</a:t>
            </a:r>
            <a:r>
              <a:rPr lang="ru-RU" dirty="0"/>
              <a:t>, </a:t>
            </a:r>
            <a:r>
              <a:rPr lang="ru-RU" dirty="0" err="1"/>
              <a:t>заж</a:t>
            </a:r>
            <a:r>
              <a:rPr lang="ru-RU" dirty="0"/>
              <a:t>...</a:t>
            </a:r>
            <a:r>
              <a:rPr lang="ru-RU" dirty="0" err="1"/>
              <a:t>гательный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3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Восьмое апреля.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Классная работа.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861048"/>
            <a:ext cx="2434643" cy="26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5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8. Укажите </a:t>
            </a:r>
            <a:r>
              <a:rPr lang="ru-RU" dirty="0"/>
              <a:t>лишнее слово: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Выт…рать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Соб</a:t>
            </a:r>
            <a:r>
              <a:rPr lang="ru-RU" dirty="0" smtClean="0"/>
              <a:t>…рать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Заж</a:t>
            </a:r>
            <a:r>
              <a:rPr lang="ru-RU" dirty="0" smtClean="0"/>
              <a:t>…гать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Выт…</a:t>
            </a:r>
            <a:r>
              <a:rPr lang="ru-RU" dirty="0" err="1" smtClean="0"/>
              <a:t>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5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9. Укажите </a:t>
            </a:r>
            <a:r>
              <a:rPr lang="ru-RU" dirty="0"/>
              <a:t>лишнее слово: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Прот</a:t>
            </a:r>
            <a:r>
              <a:rPr lang="ru-RU" dirty="0" smtClean="0"/>
              <a:t>…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Зап</a:t>
            </a:r>
            <a:r>
              <a:rPr lang="ru-RU" dirty="0" smtClean="0"/>
              <a:t>…</a:t>
            </a:r>
            <a:r>
              <a:rPr lang="ru-RU" dirty="0" err="1" smtClean="0"/>
              <a:t>реть</a:t>
            </a:r>
            <a:endParaRPr lang="ru-RU" dirty="0" smtClean="0"/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Зап</a:t>
            </a:r>
            <a:r>
              <a:rPr lang="ru-RU" dirty="0" smtClean="0"/>
              <a:t>…рать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err="1" smtClean="0"/>
              <a:t>Нат</a:t>
            </a:r>
            <a:r>
              <a:rPr lang="ru-RU" dirty="0" smtClean="0"/>
              <a:t>…</a:t>
            </a:r>
            <a:r>
              <a:rPr lang="ru-RU" dirty="0" err="1" smtClean="0"/>
              <a:t>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74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556792"/>
            <a:ext cx="5987008" cy="514116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-</a:t>
            </a:r>
            <a:r>
              <a:rPr lang="en-US" dirty="0" smtClean="0"/>
              <a:t> c</a:t>
            </a:r>
          </a:p>
          <a:p>
            <a:pPr marL="514350" indent="-514350">
              <a:buAutoNum type="arabicPeriod"/>
            </a:pPr>
            <a:r>
              <a:rPr lang="en-US" dirty="0" smtClean="0"/>
              <a:t>- d</a:t>
            </a:r>
          </a:p>
          <a:p>
            <a:pPr marL="514350" indent="-514350">
              <a:buAutoNum type="arabicPeriod"/>
            </a:pPr>
            <a:r>
              <a:rPr lang="en-US" dirty="0" smtClean="0"/>
              <a:t>- d</a:t>
            </a:r>
          </a:p>
          <a:p>
            <a:pPr marL="514350" indent="-514350">
              <a:buAutoNum type="arabicPeriod"/>
            </a:pPr>
            <a:r>
              <a:rPr lang="en-US" dirty="0" smtClean="0"/>
              <a:t>- b</a:t>
            </a:r>
          </a:p>
          <a:p>
            <a:pPr marL="514350" indent="-514350">
              <a:buAutoNum type="arabicPeriod"/>
            </a:pPr>
            <a:r>
              <a:rPr lang="en-US" dirty="0" smtClean="0"/>
              <a:t>- c</a:t>
            </a:r>
          </a:p>
          <a:p>
            <a:pPr marL="514350" indent="-514350">
              <a:buAutoNum type="arabicPeriod"/>
            </a:pPr>
            <a:r>
              <a:rPr lang="en-US" dirty="0" smtClean="0"/>
              <a:t>- a</a:t>
            </a:r>
          </a:p>
          <a:p>
            <a:pPr marL="514350" indent="-514350">
              <a:buAutoNum type="arabicPeriod"/>
            </a:pPr>
            <a:r>
              <a:rPr lang="en-US" dirty="0" smtClean="0"/>
              <a:t>- c</a:t>
            </a:r>
          </a:p>
          <a:p>
            <a:pPr marL="514350" indent="-514350">
              <a:buAutoNum type="arabicPeriod"/>
            </a:pPr>
            <a:r>
              <a:rPr lang="en-US" dirty="0" smtClean="0"/>
              <a:t>- d</a:t>
            </a:r>
          </a:p>
          <a:p>
            <a:pPr marL="514350" indent="-514350">
              <a:buAutoNum type="arabicPeriod"/>
            </a:pPr>
            <a:r>
              <a:rPr lang="en-US" dirty="0" smtClean="0"/>
              <a:t>- c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26" y="692696"/>
            <a:ext cx="1728192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2849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8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713" y="2564904"/>
            <a:ext cx="3783287" cy="3933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Рефлек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ия.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я узнал________</a:t>
            </a:r>
          </a:p>
          <a:p>
            <a:r>
              <a:rPr lang="ru-RU" dirty="0" smtClean="0"/>
              <a:t>Было трудно_________</a:t>
            </a:r>
          </a:p>
          <a:p>
            <a:r>
              <a:rPr lang="ru-RU" dirty="0" smtClean="0"/>
              <a:t>Теперь я могу_________</a:t>
            </a:r>
          </a:p>
          <a:p>
            <a:r>
              <a:rPr lang="ru-RU" dirty="0" smtClean="0"/>
              <a:t>Я понял, что__________</a:t>
            </a:r>
          </a:p>
          <a:p>
            <a:r>
              <a:rPr lang="ru-RU" dirty="0" smtClean="0"/>
              <a:t>У меня получилось________</a:t>
            </a:r>
          </a:p>
          <a:p>
            <a:r>
              <a:rPr lang="ru-RU" dirty="0" smtClean="0"/>
              <a:t>Я научился___________</a:t>
            </a:r>
          </a:p>
          <a:p>
            <a:r>
              <a:rPr lang="ru-RU" dirty="0" smtClean="0"/>
              <a:t>Я выполнял задания________</a:t>
            </a:r>
          </a:p>
          <a:p>
            <a:r>
              <a:rPr lang="ru-RU" dirty="0" smtClean="0"/>
              <a:t>Меня удивило_________</a:t>
            </a:r>
          </a:p>
          <a:p>
            <a:r>
              <a:rPr lang="ru-RU" dirty="0" smtClean="0"/>
              <a:t>Я попробую___________</a:t>
            </a:r>
          </a:p>
          <a:p>
            <a:r>
              <a:rPr lang="ru-RU" dirty="0" smtClean="0"/>
              <a:t>Мне захотелось____________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25" y="-514300"/>
            <a:ext cx="2215108" cy="2215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908720"/>
            <a:ext cx="2215108" cy="22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4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112</a:t>
            </a:r>
            <a:r>
              <a:rPr lang="ru-RU" smtClean="0"/>
              <a:t>, </a:t>
            </a:r>
            <a:r>
              <a:rPr lang="ru-RU" smtClean="0"/>
              <a:t>упр.646,647,648, </a:t>
            </a:r>
            <a:r>
              <a:rPr lang="ru-RU" dirty="0" smtClean="0"/>
              <a:t>649.</a:t>
            </a:r>
          </a:p>
          <a:p>
            <a:r>
              <a:rPr lang="ru-RU" dirty="0" smtClean="0"/>
              <a:t>Напишите рассказ о том, как вы убираете свою комнату.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77072"/>
            <a:ext cx="50405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340768"/>
            <a:ext cx="6211068" cy="4525963"/>
          </a:xfrm>
        </p:spPr>
      </p:pic>
    </p:spTree>
    <p:extLst>
      <p:ext uri="{BB962C8B-B14F-4D97-AF65-F5344CB8AC3E}">
        <p14:creationId xmlns:p14="http://schemas.microsoft.com/office/powerpoint/2010/main" xmlns="" val="1778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http://school-assistant.ru/?</a:t>
            </a:r>
            <a:r>
              <a:rPr lang="en-US" dirty="0" smtClean="0">
                <a:hlinkClick r:id="rId2"/>
              </a:rPr>
              <a:t>predmet=russian&amp;theme=bukvi_e_i_v_korniax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rus.1september.ru/article.php?ID=200203206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testedu.ru/test/russkij-yazyik/5-klass/test-bukvyi-e-i-v-kornyax-s-cheredovaniem.html</a:t>
            </a:r>
            <a:endParaRPr lang="ru-RU" dirty="0" smtClean="0"/>
          </a:p>
          <a:p>
            <a:r>
              <a:rPr lang="ru-RU" dirty="0" smtClean="0"/>
              <a:t>Богданова Г.А. Уроки русского языка в 5 классе.</a:t>
            </a:r>
          </a:p>
          <a:p>
            <a:r>
              <a:rPr lang="ru-RU" dirty="0" smtClean="0"/>
              <a:t>Картинки взяты с </a:t>
            </a:r>
            <a:r>
              <a:rPr lang="en-US" dirty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тест+буквы+е+и+в+корнях+с+чередованием+5+класс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8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565497"/>
            <a:ext cx="1944216" cy="14581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Как понимаете пословицы?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Спишите, вставьте пропущенные буквы и запятые.</a:t>
            </a:r>
          </a:p>
          <a:p>
            <a:pPr marL="514350" indent="-514350">
              <a:buAutoNum type="arabicParenR"/>
            </a:pPr>
            <a:r>
              <a:rPr lang="ru-RU" sz="3100" b="1" dirty="0" smtClean="0"/>
              <a:t>Книга </a:t>
            </a:r>
            <a:r>
              <a:rPr lang="ru-RU" sz="3100" b="1" dirty="0" err="1" smtClean="0"/>
              <a:t>помож</a:t>
            </a:r>
            <a:r>
              <a:rPr lang="ru-RU" sz="3100" b="1" dirty="0" smtClean="0"/>
              <a:t>…т (в)труде </a:t>
            </a:r>
            <a:r>
              <a:rPr lang="ru-RU" sz="3100" b="1" dirty="0" err="1" smtClean="0"/>
              <a:t>выруч</a:t>
            </a:r>
            <a:r>
              <a:rPr lang="ru-RU" sz="3100" b="1" dirty="0" smtClean="0"/>
              <a:t>…т (в)б…де.</a:t>
            </a:r>
          </a:p>
          <a:p>
            <a:pPr marL="514350" indent="-514350">
              <a:buAutoNum type="arabicParenR"/>
            </a:pPr>
            <a:r>
              <a:rPr lang="ru-RU" sz="3100" b="1" dirty="0"/>
              <a:t>Книги </a:t>
            </a:r>
            <a:r>
              <a:rPr lang="ru-RU" sz="3100" b="1" dirty="0" smtClean="0"/>
              <a:t>(не)г…</a:t>
            </a:r>
            <a:r>
              <a:rPr lang="ru-RU" sz="3100" b="1" dirty="0" err="1" smtClean="0"/>
              <a:t>ворят</a:t>
            </a:r>
            <a:r>
              <a:rPr lang="ru-RU" sz="3100" b="1" dirty="0" smtClean="0"/>
              <a:t> а </a:t>
            </a:r>
            <a:r>
              <a:rPr lang="ru-RU" sz="3100" b="1" dirty="0"/>
              <a:t>правду сказывают</a:t>
            </a:r>
            <a:r>
              <a:rPr lang="ru-RU" sz="3100" b="1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3100" b="1" dirty="0" err="1" smtClean="0"/>
              <a:t>Напрас</a:t>
            </a:r>
            <a:r>
              <a:rPr lang="ru-RU" sz="3100" b="1" dirty="0" smtClean="0"/>
              <a:t>…</a:t>
            </a:r>
            <a:r>
              <a:rPr lang="ru-RU" sz="3100" b="1" dirty="0" err="1" smtClean="0"/>
              <a:t>ный</a:t>
            </a:r>
            <a:r>
              <a:rPr lang="ru-RU" sz="3100" b="1" dirty="0" smtClean="0"/>
              <a:t> </a:t>
            </a:r>
            <a:r>
              <a:rPr lang="ru-RU" sz="3100" b="1" dirty="0"/>
              <a:t>труд удить рыбу </a:t>
            </a:r>
            <a:r>
              <a:rPr lang="ru-RU" sz="3100" b="1" dirty="0" smtClean="0"/>
              <a:t>(без)</a:t>
            </a:r>
            <a:r>
              <a:rPr lang="ru-RU" sz="3100" b="1" dirty="0" err="1" smtClean="0"/>
              <a:t>крюч</a:t>
            </a:r>
            <a:r>
              <a:rPr lang="ru-RU" sz="3100" b="1" dirty="0" smtClean="0"/>
              <a:t>…ка </a:t>
            </a:r>
            <a:r>
              <a:rPr lang="ru-RU" sz="3100" b="1" dirty="0"/>
              <a:t>и </a:t>
            </a:r>
            <a:r>
              <a:rPr lang="ru-RU" sz="3100" b="1" dirty="0" smtClean="0"/>
              <a:t>учит…</a:t>
            </a:r>
            <a:r>
              <a:rPr lang="ru-RU" sz="3100" b="1" dirty="0" err="1" smtClean="0"/>
              <a:t>ся</a:t>
            </a:r>
            <a:r>
              <a:rPr lang="ru-RU" sz="3100" b="1" dirty="0" smtClean="0"/>
              <a:t> (без)книги.</a:t>
            </a:r>
          </a:p>
          <a:p>
            <a:pPr marL="0" indent="0">
              <a:buNone/>
            </a:pPr>
            <a:r>
              <a:rPr lang="ru-RU" dirty="0" smtClean="0"/>
              <a:t>Выполните синтаксический разбор второго предложения.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На какие три группы делятся безударные гласные в корне слова?</a:t>
            </a:r>
          </a:p>
          <a:p>
            <a:pPr marL="0" indent="0">
              <a:buNone/>
            </a:pPr>
            <a:r>
              <a:rPr lang="ru-RU" sz="2400" b="1" dirty="0" smtClean="0"/>
              <a:t>Поработайте в паре. Распределите слова в три колонки, вставляя в них пропущенные буквы :</a:t>
            </a:r>
          </a:p>
          <a:p>
            <a:pPr marL="0" indent="0">
              <a:buNone/>
            </a:pPr>
            <a:r>
              <a:rPr lang="ru-RU" sz="2400" dirty="0" smtClean="0"/>
              <a:t>Ф…</a:t>
            </a:r>
            <a:r>
              <a:rPr lang="ru-RU" sz="2400" dirty="0" err="1" smtClean="0"/>
              <a:t>нарь</a:t>
            </a:r>
            <a:r>
              <a:rPr lang="ru-RU" sz="2400" dirty="0" smtClean="0"/>
              <a:t>, р…</a:t>
            </a:r>
            <a:r>
              <a:rPr lang="ru-RU" sz="2400" dirty="0" err="1" smtClean="0"/>
              <a:t>стение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прил</a:t>
            </a:r>
            <a:r>
              <a:rPr lang="ru-RU" sz="2400" dirty="0" smtClean="0"/>
              <a:t>…</a:t>
            </a:r>
            <a:r>
              <a:rPr lang="ru-RU" sz="2400" dirty="0" err="1" smtClean="0"/>
              <a:t>гательное</a:t>
            </a:r>
            <a:r>
              <a:rPr lang="ru-RU" sz="2400" dirty="0" smtClean="0"/>
              <a:t>, в…</a:t>
            </a:r>
            <a:r>
              <a:rPr lang="ru-RU" sz="2400" dirty="0" err="1" smtClean="0"/>
              <a:t>стибюль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насл</a:t>
            </a:r>
            <a:r>
              <a:rPr lang="ru-RU" sz="2400" dirty="0" smtClean="0"/>
              <a:t>….</a:t>
            </a:r>
            <a:r>
              <a:rPr lang="ru-RU" sz="2400" dirty="0" err="1" smtClean="0"/>
              <a:t>ждение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</a:t>
            </a:r>
            <a:r>
              <a:rPr lang="ru-RU" sz="2400" dirty="0" smtClean="0"/>
              <a:t>…</a:t>
            </a:r>
            <a:r>
              <a:rPr lang="ru-RU" sz="2400" dirty="0" err="1" smtClean="0"/>
              <a:t>реть</a:t>
            </a:r>
            <a:r>
              <a:rPr lang="ru-RU" sz="2400" dirty="0" smtClean="0"/>
              <a:t> (дверь), д…</a:t>
            </a:r>
            <a:r>
              <a:rPr lang="ru-RU" sz="2400" dirty="0" err="1" smtClean="0"/>
              <a:t>лекий</a:t>
            </a:r>
            <a:r>
              <a:rPr lang="ru-RU" sz="2400" dirty="0" smtClean="0"/>
              <a:t>, пол…</a:t>
            </a:r>
            <a:r>
              <a:rPr lang="ru-RU" sz="2400" dirty="0" err="1" smtClean="0"/>
              <a:t>жение</a:t>
            </a:r>
            <a:r>
              <a:rPr lang="ru-RU" sz="2400" dirty="0" smtClean="0"/>
              <a:t>, …</a:t>
            </a:r>
            <a:r>
              <a:rPr lang="ru-RU" sz="2400" dirty="0" err="1" smtClean="0"/>
              <a:t>ллея</a:t>
            </a:r>
            <a:r>
              <a:rPr lang="ru-RU" sz="2400" dirty="0" smtClean="0"/>
              <a:t>, п…</a:t>
            </a:r>
            <a:r>
              <a:rPr lang="ru-RU" sz="2400" dirty="0" err="1" smtClean="0"/>
              <a:t>хучий</a:t>
            </a:r>
            <a:r>
              <a:rPr lang="ru-RU" sz="2400" dirty="0" smtClean="0"/>
              <a:t>, п…</a:t>
            </a:r>
            <a:r>
              <a:rPr lang="ru-RU" sz="2400" dirty="0" err="1" smtClean="0"/>
              <a:t>ртрет</a:t>
            </a:r>
            <a:r>
              <a:rPr lang="ru-RU" sz="2400" dirty="0" smtClean="0"/>
              <a:t>, </a:t>
            </a:r>
            <a:r>
              <a:rPr lang="ru-RU" sz="2400" dirty="0" err="1" smtClean="0"/>
              <a:t>выр</a:t>
            </a:r>
            <a:r>
              <a:rPr lang="ru-RU" sz="2400" dirty="0" smtClean="0"/>
              <a:t>…щенный, </a:t>
            </a:r>
            <a:r>
              <a:rPr lang="ru-RU" sz="2400" dirty="0" err="1" smtClean="0"/>
              <a:t>зап</a:t>
            </a:r>
            <a:r>
              <a:rPr lang="ru-RU" sz="2400" dirty="0" smtClean="0"/>
              <a:t>…рать (дверь), к…</a:t>
            </a:r>
            <a:r>
              <a:rPr lang="ru-RU" sz="2400" dirty="0" err="1" smtClean="0"/>
              <a:t>бинет</a:t>
            </a:r>
            <a:r>
              <a:rPr lang="ru-RU" sz="2400" dirty="0" smtClean="0"/>
              <a:t>, </a:t>
            </a:r>
            <a:r>
              <a:rPr lang="ru-RU" sz="2400" dirty="0" err="1" smtClean="0"/>
              <a:t>подр</a:t>
            </a:r>
            <a:r>
              <a:rPr lang="ru-RU" sz="2400" dirty="0" smtClean="0"/>
              <a:t>…</a:t>
            </a:r>
            <a:r>
              <a:rPr lang="ru-RU" sz="2400" dirty="0" err="1" smtClean="0"/>
              <a:t>сли</a:t>
            </a:r>
            <a:r>
              <a:rPr lang="ru-RU" sz="2400" dirty="0" smtClean="0"/>
              <a:t>, </a:t>
            </a:r>
            <a:r>
              <a:rPr lang="ru-RU" sz="2400" dirty="0" err="1" smtClean="0"/>
              <a:t>сл</a:t>
            </a:r>
            <a:r>
              <a:rPr lang="ru-RU" sz="2400" dirty="0" smtClean="0"/>
              <a:t>…пить (глаза), к…</a:t>
            </a:r>
            <a:r>
              <a:rPr lang="ru-RU" sz="2400" dirty="0" err="1" smtClean="0"/>
              <a:t>заться</a:t>
            </a:r>
            <a:r>
              <a:rPr lang="ru-RU" sz="2400" dirty="0" smtClean="0"/>
              <a:t>, р…сток, в…</a:t>
            </a:r>
            <a:r>
              <a:rPr lang="ru-RU" sz="2400" dirty="0" err="1" smtClean="0"/>
              <a:t>лна</a:t>
            </a:r>
            <a:r>
              <a:rPr lang="ru-RU" sz="2400" dirty="0" smtClean="0"/>
              <a:t>., д…ректор.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079936"/>
              </p:ext>
            </p:extLst>
          </p:nvPr>
        </p:nvGraphicFramePr>
        <p:xfrm>
          <a:off x="395536" y="5013176"/>
          <a:ext cx="82089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Проверяемые ударением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Непроверяемые (словарные слова)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Чередующиеся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4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Проверь себя!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1728192" cy="160572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019602"/>
              </p:ext>
            </p:extLst>
          </p:nvPr>
        </p:nvGraphicFramePr>
        <p:xfrm>
          <a:off x="467545" y="1846572"/>
          <a:ext cx="8198568" cy="453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56"/>
                <a:gridCol w="2732856"/>
                <a:gridCol w="2732856"/>
              </a:tblGrid>
              <a:tr h="7526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Проверяемые ударением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Непроверяемые (словарные слова)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Чередующиеся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НАСЛ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dirty="0" smtClean="0"/>
                        <a:t>ЖДЕНИЕ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dirty="0" smtClean="0"/>
                        <a:t>НАРЬ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b="1" dirty="0" smtClean="0"/>
                        <a:t>СТ</a:t>
                      </a:r>
                      <a:r>
                        <a:rPr lang="ru-RU" sz="2400" dirty="0" smtClean="0"/>
                        <a:t>ЕНИЕ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dirty="0" smtClean="0"/>
                        <a:t>ЛЕКИЙ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dirty="0" smtClean="0"/>
                        <a:t>СТИБЮЛЬ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</a:t>
                      </a:r>
                      <a:r>
                        <a:rPr lang="ru-RU" sz="2400" b="1" dirty="0" smtClean="0"/>
                        <a:t>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b="1" dirty="0" smtClean="0"/>
                        <a:t>Г</a:t>
                      </a:r>
                      <a:r>
                        <a:rPr lang="ru-RU" sz="2400" dirty="0" smtClean="0"/>
                        <a:t>АТЕЛЬНОЕ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dirty="0" smtClean="0"/>
                        <a:t>ХУЧИЙ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dirty="0" smtClean="0"/>
                        <a:t>РТРЕТ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</a:t>
                      </a:r>
                      <a:r>
                        <a:rPr lang="ru-RU" sz="2400" b="1" dirty="0" smtClean="0"/>
                        <a:t>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b="1" dirty="0" smtClean="0"/>
                        <a:t>Ж</a:t>
                      </a:r>
                      <a:r>
                        <a:rPr lang="ru-RU" sz="2400" dirty="0" smtClean="0"/>
                        <a:t>ЕНИЕ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dirty="0" smtClean="0"/>
                        <a:t>ПИТЬ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dirty="0" smtClean="0"/>
                        <a:t>ЛЛЕЯ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</a:t>
                      </a:r>
                      <a:r>
                        <a:rPr lang="ru-RU" sz="2400" b="1" dirty="0" smtClean="0"/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b="1" dirty="0" smtClean="0"/>
                        <a:t>Щ</a:t>
                      </a:r>
                      <a:r>
                        <a:rPr lang="ru-RU" sz="2400" dirty="0" smtClean="0"/>
                        <a:t>ЕННЫЙ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dirty="0" smtClean="0"/>
                        <a:t>ЗАТЬСЯ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2400" u="none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r>
                        <a:rPr lang="ru-RU" sz="2400" dirty="0" smtClean="0"/>
                        <a:t>ИНЕТ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</a:t>
                      </a:r>
                      <a:r>
                        <a:rPr lang="ru-RU" sz="2400" b="1" dirty="0" smtClean="0"/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b="1" dirty="0" smtClean="0"/>
                        <a:t>С</a:t>
                      </a:r>
                      <a:r>
                        <a:rPr lang="ru-RU" sz="2400" dirty="0" smtClean="0"/>
                        <a:t>ЛИ</a:t>
                      </a:r>
                      <a:endParaRPr lang="ru-RU" sz="2400" dirty="0"/>
                    </a:p>
                  </a:txBody>
                  <a:tcPr/>
                </a:tc>
              </a:tr>
              <a:tr h="6180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dirty="0" smtClean="0"/>
                        <a:t>ЛНА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400" dirty="0" smtClean="0"/>
                        <a:t>РЕКТОР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</a:t>
                      </a:r>
                      <a:r>
                        <a:rPr lang="ru-RU" sz="2400" b="1" u="sng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b="1" dirty="0" smtClean="0"/>
                        <a:t>СТ</a:t>
                      </a:r>
                      <a:r>
                        <a:rPr lang="ru-RU" sz="2400" dirty="0" smtClean="0"/>
                        <a:t>ОК (</a:t>
                      </a:r>
                      <a:r>
                        <a:rPr lang="ru-RU" sz="2400" dirty="0" err="1" smtClean="0"/>
                        <a:t>искл</a:t>
                      </a:r>
                      <a:r>
                        <a:rPr lang="ru-RU" sz="2400" dirty="0" smtClean="0"/>
                        <a:t>.)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30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Какие два слова вызвали трудность?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Запишите их  через тире. </a:t>
            </a:r>
          </a:p>
          <a:p>
            <a:r>
              <a:rPr lang="ru-RU" dirty="0" smtClean="0"/>
              <a:t>Определите вид этих глаголов.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Запереть – запирать.</a:t>
            </a:r>
          </a:p>
          <a:p>
            <a:r>
              <a:rPr lang="ru-RU" dirty="0" smtClean="0"/>
              <a:t>Выделите корень в словах. Какое фонетическое явление </a:t>
            </a:r>
            <a:r>
              <a:rPr lang="ru-RU" dirty="0"/>
              <a:t>в</a:t>
            </a:r>
            <a:r>
              <a:rPr lang="ru-RU" dirty="0" smtClean="0"/>
              <a:t>ы наблюдаете?</a:t>
            </a:r>
          </a:p>
          <a:p>
            <a:r>
              <a:rPr lang="ru-RU" dirty="0" smtClean="0"/>
              <a:t>Что такое чередование звуков?</a:t>
            </a:r>
          </a:p>
          <a:p>
            <a:r>
              <a:rPr lang="ru-RU" dirty="0" smtClean="0"/>
              <a:t>В какою колонку мы должны были записать эти два слова? Запишите их.</a:t>
            </a:r>
          </a:p>
          <a:p>
            <a:r>
              <a:rPr lang="ru-RU" dirty="0" smtClean="0"/>
              <a:t>Можете ли вы объяснить условие выбора Е – И в этих глаголах? Почему?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69161" y="249884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Несов. вид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985" y="24633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ов. вид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82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b="1" dirty="0" smtClean="0"/>
              <a:t>Так что же мы будем сегодня изучать на уроке?</a:t>
            </a:r>
          </a:p>
          <a:p>
            <a:r>
              <a:rPr lang="ru-RU" b="1" dirty="0" smtClean="0"/>
              <a:t>Какова наша цель? Задача?</a:t>
            </a:r>
          </a:p>
          <a:p>
            <a:r>
              <a:rPr lang="ru-RU" b="1" dirty="0" smtClean="0"/>
              <a:t>Сформулируйте тему урока.</a:t>
            </a:r>
            <a:endParaRPr lang="ru-RU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6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857" y="4383112"/>
            <a:ext cx="3226143" cy="22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b="1" dirty="0" smtClean="0"/>
              <a:t>Буквы Е-И в корнях с чередованием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Цели урока: </a:t>
            </a:r>
          </a:p>
          <a:p>
            <a:r>
              <a:rPr lang="ru-RU" dirty="0" smtClean="0"/>
              <a:t>выяснить </a:t>
            </a:r>
            <a:r>
              <a:rPr lang="ru-RU" dirty="0"/>
              <a:t>условия выбора букв Е-И в корнях с чередованием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Задача урока:</a:t>
            </a:r>
            <a:endParaRPr lang="ru-RU" dirty="0"/>
          </a:p>
          <a:p>
            <a:r>
              <a:rPr lang="ru-RU" dirty="0" smtClean="0"/>
              <a:t>научиться </a:t>
            </a:r>
            <a:r>
              <a:rPr lang="ru-RU" dirty="0"/>
              <a:t>применять правило при написании слов и графически выделять орфограмму.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9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967</Words>
  <Application>Microsoft Office PowerPoint</Application>
  <PresentationFormat>Экран (4:3)</PresentationFormat>
  <Paragraphs>222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2 урока Презентация к уроку русского языка на тему: «Буквы Е-И в корнях с чередованием» 5 класс </vt:lpstr>
      <vt:lpstr>Слайд 2</vt:lpstr>
      <vt:lpstr>Слайд 3</vt:lpstr>
      <vt:lpstr>Как понимаете пословицы?</vt:lpstr>
      <vt:lpstr>Вспомним!!!</vt:lpstr>
      <vt:lpstr>Проверь себя!</vt:lpstr>
      <vt:lpstr>Какие два слова вызвали трудность?</vt:lpstr>
      <vt:lpstr>Слайд 8</vt:lpstr>
      <vt:lpstr>Тема:  Буквы Е-И в корнях с чередованием</vt:lpstr>
      <vt:lpstr>А у нас проблема!</vt:lpstr>
      <vt:lpstr>Задание на карточке</vt:lpstr>
      <vt:lpstr>Назовите корни  в записанных глаголов </vt:lpstr>
      <vt:lpstr>Слайд 13</vt:lpstr>
      <vt:lpstr>Упражнение 647</vt:lpstr>
      <vt:lpstr>Слайд 15</vt:lpstr>
      <vt:lpstr>Работа паре. Замените глаголы синонимами  с чередующимся гласным в корне. Обозначьте орфограмму.</vt:lpstr>
      <vt:lpstr>Проверь себя!</vt:lpstr>
      <vt:lpstr>Вставь нужные слова.</vt:lpstr>
      <vt:lpstr>Сигнальные карточки. Поднимаю желтый – пишу Е ,  красный – пишу И.</vt:lpstr>
      <vt:lpstr>Слайд 20</vt:lpstr>
      <vt:lpstr>Слайд 21</vt:lpstr>
      <vt:lpstr>Опрос.</vt:lpstr>
      <vt:lpstr>Тест </vt:lpstr>
      <vt:lpstr>Тест </vt:lpstr>
      <vt:lpstr>Тест </vt:lpstr>
      <vt:lpstr>Тест </vt:lpstr>
      <vt:lpstr>Тест </vt:lpstr>
      <vt:lpstr>Тест </vt:lpstr>
      <vt:lpstr>Тест </vt:lpstr>
      <vt:lpstr>Тест </vt:lpstr>
      <vt:lpstr>Тест</vt:lpstr>
      <vt:lpstr>Проверь себя!</vt:lpstr>
      <vt:lpstr>Рефлексия.</vt:lpstr>
      <vt:lpstr>Домашнее задание</vt:lpstr>
      <vt:lpstr>Слайд 35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Sony</cp:lastModifiedBy>
  <cp:revision>34</cp:revision>
  <dcterms:modified xsi:type="dcterms:W3CDTF">2020-04-14T16:36:40Z</dcterms:modified>
</cp:coreProperties>
</file>